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51" r:id="rId1"/>
    <p:sldMasterId id="2147483693" r:id="rId2"/>
  </p:sldMasterIdLst>
  <p:notesMasterIdLst>
    <p:notesMasterId r:id="rId157"/>
  </p:notesMasterIdLst>
  <p:sldIdLst>
    <p:sldId id="308" r:id="rId3"/>
    <p:sldId id="623" r:id="rId4"/>
    <p:sldId id="624" r:id="rId5"/>
    <p:sldId id="625" r:id="rId6"/>
    <p:sldId id="626" r:id="rId7"/>
    <p:sldId id="628" r:id="rId8"/>
    <p:sldId id="267" r:id="rId9"/>
    <p:sldId id="634" r:id="rId10"/>
    <p:sldId id="630" r:id="rId11"/>
    <p:sldId id="636" r:id="rId12"/>
    <p:sldId id="637" r:id="rId13"/>
    <p:sldId id="5478" r:id="rId14"/>
    <p:sldId id="5479" r:id="rId15"/>
    <p:sldId id="5480" r:id="rId16"/>
    <p:sldId id="5500" r:id="rId17"/>
    <p:sldId id="3290" r:id="rId18"/>
    <p:sldId id="5501" r:id="rId19"/>
    <p:sldId id="5502" r:id="rId20"/>
    <p:sldId id="5503" r:id="rId21"/>
    <p:sldId id="5504" r:id="rId22"/>
    <p:sldId id="5505" r:id="rId23"/>
    <p:sldId id="5334" r:id="rId24"/>
    <p:sldId id="5506" r:id="rId25"/>
    <p:sldId id="5507" r:id="rId26"/>
    <p:sldId id="5508" r:id="rId27"/>
    <p:sldId id="5509" r:id="rId28"/>
    <p:sldId id="4128" r:id="rId29"/>
    <p:sldId id="3429" r:id="rId30"/>
    <p:sldId id="5515" r:id="rId31"/>
    <p:sldId id="5510" r:id="rId32"/>
    <p:sldId id="5511" r:id="rId33"/>
    <p:sldId id="5512" r:id="rId34"/>
    <p:sldId id="5513" r:id="rId35"/>
    <p:sldId id="5514" r:id="rId36"/>
    <p:sldId id="5217" r:id="rId37"/>
    <p:sldId id="5516" r:id="rId38"/>
    <p:sldId id="5517" r:id="rId39"/>
    <p:sldId id="276" r:id="rId40"/>
    <p:sldId id="5518" r:id="rId41"/>
    <p:sldId id="5519" r:id="rId42"/>
    <p:sldId id="5520" r:id="rId43"/>
    <p:sldId id="5521" r:id="rId44"/>
    <p:sldId id="5522" r:id="rId45"/>
    <p:sldId id="5523" r:id="rId46"/>
    <p:sldId id="5524" r:id="rId47"/>
    <p:sldId id="5525" r:id="rId48"/>
    <p:sldId id="5526" r:id="rId49"/>
    <p:sldId id="5527" r:id="rId50"/>
    <p:sldId id="5528" r:id="rId51"/>
    <p:sldId id="5529" r:id="rId52"/>
    <p:sldId id="5530" r:id="rId53"/>
    <p:sldId id="5531" r:id="rId54"/>
    <p:sldId id="5532" r:id="rId55"/>
    <p:sldId id="5533" r:id="rId56"/>
    <p:sldId id="5691" r:id="rId57"/>
    <p:sldId id="5692" r:id="rId58"/>
    <p:sldId id="5693" r:id="rId59"/>
    <p:sldId id="5694" r:id="rId60"/>
    <p:sldId id="5695" r:id="rId61"/>
    <p:sldId id="5696" r:id="rId62"/>
    <p:sldId id="5697" r:id="rId63"/>
    <p:sldId id="5698" r:id="rId64"/>
    <p:sldId id="5699" r:id="rId65"/>
    <p:sldId id="5700" r:id="rId66"/>
    <p:sldId id="5701" r:id="rId67"/>
    <p:sldId id="5702" r:id="rId68"/>
    <p:sldId id="5703" r:id="rId69"/>
    <p:sldId id="5704" r:id="rId70"/>
    <p:sldId id="5705" r:id="rId71"/>
    <p:sldId id="5707" r:id="rId72"/>
    <p:sldId id="5708" r:id="rId73"/>
    <p:sldId id="5709" r:id="rId74"/>
    <p:sldId id="5710" r:id="rId75"/>
    <p:sldId id="5093" r:id="rId76"/>
    <p:sldId id="5711" r:id="rId77"/>
    <p:sldId id="5712" r:id="rId78"/>
    <p:sldId id="5713" r:id="rId79"/>
    <p:sldId id="5714" r:id="rId80"/>
    <p:sldId id="5715" r:id="rId81"/>
    <p:sldId id="5716" r:id="rId82"/>
    <p:sldId id="5717" r:id="rId83"/>
    <p:sldId id="4465" r:id="rId84"/>
    <p:sldId id="4466" r:id="rId85"/>
    <p:sldId id="4467" r:id="rId86"/>
    <p:sldId id="4468" r:id="rId87"/>
    <p:sldId id="5328" r:id="rId88"/>
    <p:sldId id="5718" r:id="rId89"/>
    <p:sldId id="5719" r:id="rId90"/>
    <p:sldId id="5720" r:id="rId91"/>
    <p:sldId id="5721" r:id="rId92"/>
    <p:sldId id="5722" r:id="rId93"/>
    <p:sldId id="5723" r:id="rId94"/>
    <p:sldId id="5725" r:id="rId95"/>
    <p:sldId id="5726" r:id="rId96"/>
    <p:sldId id="5727" r:id="rId97"/>
    <p:sldId id="425" r:id="rId98"/>
    <p:sldId id="5728" r:id="rId99"/>
    <p:sldId id="5729" r:id="rId100"/>
    <p:sldId id="5730" r:id="rId101"/>
    <p:sldId id="5731" r:id="rId102"/>
    <p:sldId id="5732" r:id="rId103"/>
    <p:sldId id="5733" r:id="rId104"/>
    <p:sldId id="5734" r:id="rId105"/>
    <p:sldId id="5735" r:id="rId106"/>
    <p:sldId id="5736" r:id="rId107"/>
    <p:sldId id="5737" r:id="rId108"/>
    <p:sldId id="5738" r:id="rId109"/>
    <p:sldId id="5739" r:id="rId110"/>
    <p:sldId id="5740" r:id="rId111"/>
    <p:sldId id="5741" r:id="rId112"/>
    <p:sldId id="5742" r:id="rId113"/>
    <p:sldId id="5743" r:id="rId114"/>
    <p:sldId id="5744" r:id="rId115"/>
    <p:sldId id="5745" r:id="rId116"/>
    <p:sldId id="5746" r:id="rId117"/>
    <p:sldId id="5747" r:id="rId118"/>
    <p:sldId id="5748" r:id="rId119"/>
    <p:sldId id="5752" r:id="rId120"/>
    <p:sldId id="5749" r:id="rId121"/>
    <p:sldId id="5750" r:id="rId122"/>
    <p:sldId id="5751" r:id="rId123"/>
    <p:sldId id="295" r:id="rId124"/>
    <p:sldId id="5753" r:id="rId125"/>
    <p:sldId id="5754" r:id="rId126"/>
    <p:sldId id="5755" r:id="rId127"/>
    <p:sldId id="5756" r:id="rId128"/>
    <p:sldId id="5757" r:id="rId129"/>
    <p:sldId id="5758" r:id="rId130"/>
    <p:sldId id="5759" r:id="rId131"/>
    <p:sldId id="5760" r:id="rId132"/>
    <p:sldId id="5761" r:id="rId133"/>
    <p:sldId id="5762" r:id="rId134"/>
    <p:sldId id="5049" r:id="rId135"/>
    <p:sldId id="5050" r:id="rId136"/>
    <p:sldId id="5051" r:id="rId137"/>
    <p:sldId id="5052" r:id="rId138"/>
    <p:sldId id="5639" r:id="rId139"/>
    <p:sldId id="5763" r:id="rId140"/>
    <p:sldId id="5764" r:id="rId141"/>
    <p:sldId id="5765" r:id="rId142"/>
    <p:sldId id="4548" r:id="rId143"/>
    <p:sldId id="5766" r:id="rId144"/>
    <p:sldId id="5767" r:id="rId145"/>
    <p:sldId id="5768" r:id="rId146"/>
    <p:sldId id="5769" r:id="rId147"/>
    <p:sldId id="5770" r:id="rId148"/>
    <p:sldId id="5771" r:id="rId149"/>
    <p:sldId id="5772" r:id="rId150"/>
    <p:sldId id="5773" r:id="rId151"/>
    <p:sldId id="5775" r:id="rId152"/>
    <p:sldId id="5776" r:id="rId153"/>
    <p:sldId id="5777" r:id="rId154"/>
    <p:sldId id="5778" r:id="rId155"/>
    <p:sldId id="622" r:id="rId156"/>
  </p:sldIdLst>
  <p:sldSz cx="12192000" cy="6858000"/>
  <p:notesSz cx="6797675" cy="99266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68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0C9CA"/>
    <a:srgbClr val="168489"/>
    <a:srgbClr val="50A3A7"/>
    <a:srgbClr val="BCBCBC"/>
    <a:srgbClr val="0057A2"/>
    <a:srgbClr val="993300"/>
    <a:srgbClr val="FF9933"/>
    <a:srgbClr val="FFFFCC"/>
    <a:srgbClr val="FFCC66"/>
    <a:srgbClr val="0066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نمط متوسط 2 - تمييز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75809" autoAdjust="0"/>
    <p:restoredTop sz="71264" autoAdjust="0"/>
  </p:normalViewPr>
  <p:slideViewPr>
    <p:cSldViewPr snapToGrid="0">
      <p:cViewPr>
        <p:scale>
          <a:sx n="60" d="100"/>
          <a:sy n="60" d="100"/>
        </p:scale>
        <p:origin x="684" y="-540"/>
      </p:cViewPr>
      <p:guideLst>
        <p:guide orient="horz" pos="368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5.xml"/><Relationship Id="rId21" Type="http://schemas.openxmlformats.org/officeDocument/2006/relationships/slide" Target="slides/slide19.xml"/><Relationship Id="rId42" Type="http://schemas.openxmlformats.org/officeDocument/2006/relationships/slide" Target="slides/slide40.xml"/><Relationship Id="rId63" Type="http://schemas.openxmlformats.org/officeDocument/2006/relationships/slide" Target="slides/slide61.xml"/><Relationship Id="rId84" Type="http://schemas.openxmlformats.org/officeDocument/2006/relationships/slide" Target="slides/slide82.xml"/><Relationship Id="rId138" Type="http://schemas.openxmlformats.org/officeDocument/2006/relationships/slide" Target="slides/slide136.xml"/><Relationship Id="rId159" Type="http://schemas.openxmlformats.org/officeDocument/2006/relationships/viewProps" Target="viewProps.xml"/><Relationship Id="rId107" Type="http://schemas.openxmlformats.org/officeDocument/2006/relationships/slide" Target="slides/slide105.xml"/><Relationship Id="rId11" Type="http://schemas.openxmlformats.org/officeDocument/2006/relationships/slide" Target="slides/slide9.xml"/><Relationship Id="rId32" Type="http://schemas.openxmlformats.org/officeDocument/2006/relationships/slide" Target="slides/slide30.xml"/><Relationship Id="rId53" Type="http://schemas.openxmlformats.org/officeDocument/2006/relationships/slide" Target="slides/slide51.xml"/><Relationship Id="rId74" Type="http://schemas.openxmlformats.org/officeDocument/2006/relationships/slide" Target="slides/slide72.xml"/><Relationship Id="rId128" Type="http://schemas.openxmlformats.org/officeDocument/2006/relationships/slide" Target="slides/slide126.xml"/><Relationship Id="rId149" Type="http://schemas.openxmlformats.org/officeDocument/2006/relationships/slide" Target="slides/slide147.xml"/><Relationship Id="rId5" Type="http://schemas.openxmlformats.org/officeDocument/2006/relationships/slide" Target="slides/slide3.xml"/><Relationship Id="rId95" Type="http://schemas.openxmlformats.org/officeDocument/2006/relationships/slide" Target="slides/slide93.xml"/><Relationship Id="rId160" Type="http://schemas.openxmlformats.org/officeDocument/2006/relationships/theme" Target="theme/theme1.xml"/><Relationship Id="rId22" Type="http://schemas.openxmlformats.org/officeDocument/2006/relationships/slide" Target="slides/slide20.xml"/><Relationship Id="rId43" Type="http://schemas.openxmlformats.org/officeDocument/2006/relationships/slide" Target="slides/slide41.xml"/><Relationship Id="rId64" Type="http://schemas.openxmlformats.org/officeDocument/2006/relationships/slide" Target="slides/slide62.xml"/><Relationship Id="rId118" Type="http://schemas.openxmlformats.org/officeDocument/2006/relationships/slide" Target="slides/slide116.xml"/><Relationship Id="rId139" Type="http://schemas.openxmlformats.org/officeDocument/2006/relationships/slide" Target="slides/slide137.xml"/><Relationship Id="rId85" Type="http://schemas.openxmlformats.org/officeDocument/2006/relationships/slide" Target="slides/slide83.xml"/><Relationship Id="rId150" Type="http://schemas.openxmlformats.org/officeDocument/2006/relationships/slide" Target="slides/slide148.xml"/><Relationship Id="rId12" Type="http://schemas.openxmlformats.org/officeDocument/2006/relationships/slide" Target="slides/slide10.xml"/><Relationship Id="rId17" Type="http://schemas.openxmlformats.org/officeDocument/2006/relationships/slide" Target="slides/slide15.xml"/><Relationship Id="rId33" Type="http://schemas.openxmlformats.org/officeDocument/2006/relationships/slide" Target="slides/slide31.xml"/><Relationship Id="rId38" Type="http://schemas.openxmlformats.org/officeDocument/2006/relationships/slide" Target="slides/slide36.xml"/><Relationship Id="rId59" Type="http://schemas.openxmlformats.org/officeDocument/2006/relationships/slide" Target="slides/slide57.xml"/><Relationship Id="rId103" Type="http://schemas.openxmlformats.org/officeDocument/2006/relationships/slide" Target="slides/slide101.xml"/><Relationship Id="rId108" Type="http://schemas.openxmlformats.org/officeDocument/2006/relationships/slide" Target="slides/slide106.xml"/><Relationship Id="rId124" Type="http://schemas.openxmlformats.org/officeDocument/2006/relationships/slide" Target="slides/slide122.xml"/><Relationship Id="rId129" Type="http://schemas.openxmlformats.org/officeDocument/2006/relationships/slide" Target="slides/slide127.xml"/><Relationship Id="rId54" Type="http://schemas.openxmlformats.org/officeDocument/2006/relationships/slide" Target="slides/slide52.xml"/><Relationship Id="rId70" Type="http://schemas.openxmlformats.org/officeDocument/2006/relationships/slide" Target="slides/slide68.xml"/><Relationship Id="rId75" Type="http://schemas.openxmlformats.org/officeDocument/2006/relationships/slide" Target="slides/slide73.xml"/><Relationship Id="rId91" Type="http://schemas.openxmlformats.org/officeDocument/2006/relationships/slide" Target="slides/slide89.xml"/><Relationship Id="rId96" Type="http://schemas.openxmlformats.org/officeDocument/2006/relationships/slide" Target="slides/slide94.xml"/><Relationship Id="rId140" Type="http://schemas.openxmlformats.org/officeDocument/2006/relationships/slide" Target="slides/slide138.xml"/><Relationship Id="rId145" Type="http://schemas.openxmlformats.org/officeDocument/2006/relationships/slide" Target="slides/slide143.xml"/><Relationship Id="rId16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23" Type="http://schemas.openxmlformats.org/officeDocument/2006/relationships/slide" Target="slides/slide21.xml"/><Relationship Id="rId28" Type="http://schemas.openxmlformats.org/officeDocument/2006/relationships/slide" Target="slides/slide26.xml"/><Relationship Id="rId49" Type="http://schemas.openxmlformats.org/officeDocument/2006/relationships/slide" Target="slides/slide47.xml"/><Relationship Id="rId114" Type="http://schemas.openxmlformats.org/officeDocument/2006/relationships/slide" Target="slides/slide112.xml"/><Relationship Id="rId119" Type="http://schemas.openxmlformats.org/officeDocument/2006/relationships/slide" Target="slides/slide117.xml"/><Relationship Id="rId44" Type="http://schemas.openxmlformats.org/officeDocument/2006/relationships/slide" Target="slides/slide42.xml"/><Relationship Id="rId60" Type="http://schemas.openxmlformats.org/officeDocument/2006/relationships/slide" Target="slides/slide58.xml"/><Relationship Id="rId65" Type="http://schemas.openxmlformats.org/officeDocument/2006/relationships/slide" Target="slides/slide63.xml"/><Relationship Id="rId81" Type="http://schemas.openxmlformats.org/officeDocument/2006/relationships/slide" Target="slides/slide79.xml"/><Relationship Id="rId86" Type="http://schemas.openxmlformats.org/officeDocument/2006/relationships/slide" Target="slides/slide84.xml"/><Relationship Id="rId130" Type="http://schemas.openxmlformats.org/officeDocument/2006/relationships/slide" Target="slides/slide128.xml"/><Relationship Id="rId135" Type="http://schemas.openxmlformats.org/officeDocument/2006/relationships/slide" Target="slides/slide133.xml"/><Relationship Id="rId151" Type="http://schemas.openxmlformats.org/officeDocument/2006/relationships/slide" Target="slides/slide149.xml"/><Relationship Id="rId156" Type="http://schemas.openxmlformats.org/officeDocument/2006/relationships/slide" Target="slides/slide154.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109" Type="http://schemas.openxmlformats.org/officeDocument/2006/relationships/slide" Target="slides/slide10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97" Type="http://schemas.openxmlformats.org/officeDocument/2006/relationships/slide" Target="slides/slide95.xml"/><Relationship Id="rId104" Type="http://schemas.openxmlformats.org/officeDocument/2006/relationships/slide" Target="slides/slide102.xml"/><Relationship Id="rId120" Type="http://schemas.openxmlformats.org/officeDocument/2006/relationships/slide" Target="slides/slide118.xml"/><Relationship Id="rId125" Type="http://schemas.openxmlformats.org/officeDocument/2006/relationships/slide" Target="slides/slide123.xml"/><Relationship Id="rId141" Type="http://schemas.openxmlformats.org/officeDocument/2006/relationships/slide" Target="slides/slide139.xml"/><Relationship Id="rId146" Type="http://schemas.openxmlformats.org/officeDocument/2006/relationships/slide" Target="slides/slide144.xml"/><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slide" Target="slides/slide90.xml"/><Relationship Id="rId2" Type="http://schemas.openxmlformats.org/officeDocument/2006/relationships/slideMaster" Target="slideMasters/slideMaster2.xml"/><Relationship Id="rId29" Type="http://schemas.openxmlformats.org/officeDocument/2006/relationships/slide" Target="slides/slide27.xml"/><Relationship Id="rId24" Type="http://schemas.openxmlformats.org/officeDocument/2006/relationships/slide" Target="slides/slide22.xml"/><Relationship Id="rId40" Type="http://schemas.openxmlformats.org/officeDocument/2006/relationships/slide" Target="slides/slide38.xml"/><Relationship Id="rId45" Type="http://schemas.openxmlformats.org/officeDocument/2006/relationships/slide" Target="slides/slide43.xml"/><Relationship Id="rId66" Type="http://schemas.openxmlformats.org/officeDocument/2006/relationships/slide" Target="slides/slide64.xml"/><Relationship Id="rId87" Type="http://schemas.openxmlformats.org/officeDocument/2006/relationships/slide" Target="slides/slide85.xml"/><Relationship Id="rId110" Type="http://schemas.openxmlformats.org/officeDocument/2006/relationships/slide" Target="slides/slide108.xml"/><Relationship Id="rId115" Type="http://schemas.openxmlformats.org/officeDocument/2006/relationships/slide" Target="slides/slide113.xml"/><Relationship Id="rId131" Type="http://schemas.openxmlformats.org/officeDocument/2006/relationships/slide" Target="slides/slide129.xml"/><Relationship Id="rId136" Type="http://schemas.openxmlformats.org/officeDocument/2006/relationships/slide" Target="slides/slide134.xml"/><Relationship Id="rId157" Type="http://schemas.openxmlformats.org/officeDocument/2006/relationships/notesMaster" Target="notesMasters/notesMaster1.xml"/><Relationship Id="rId61" Type="http://schemas.openxmlformats.org/officeDocument/2006/relationships/slide" Target="slides/slide59.xml"/><Relationship Id="rId82" Type="http://schemas.openxmlformats.org/officeDocument/2006/relationships/slide" Target="slides/slide80.xml"/><Relationship Id="rId152" Type="http://schemas.openxmlformats.org/officeDocument/2006/relationships/slide" Target="slides/slide150.xml"/><Relationship Id="rId19" Type="http://schemas.openxmlformats.org/officeDocument/2006/relationships/slide" Target="slides/slide17.xml"/><Relationship Id="rId14" Type="http://schemas.openxmlformats.org/officeDocument/2006/relationships/slide" Target="slides/slide12.xml"/><Relationship Id="rId30" Type="http://schemas.openxmlformats.org/officeDocument/2006/relationships/slide" Target="slides/slide28.xml"/><Relationship Id="rId35" Type="http://schemas.openxmlformats.org/officeDocument/2006/relationships/slide" Target="slides/slide33.xml"/><Relationship Id="rId56" Type="http://schemas.openxmlformats.org/officeDocument/2006/relationships/slide" Target="slides/slide54.xml"/><Relationship Id="rId77" Type="http://schemas.openxmlformats.org/officeDocument/2006/relationships/slide" Target="slides/slide75.xml"/><Relationship Id="rId100" Type="http://schemas.openxmlformats.org/officeDocument/2006/relationships/slide" Target="slides/slide98.xml"/><Relationship Id="rId105" Type="http://schemas.openxmlformats.org/officeDocument/2006/relationships/slide" Target="slides/slide103.xml"/><Relationship Id="rId126" Type="http://schemas.openxmlformats.org/officeDocument/2006/relationships/slide" Target="slides/slide124.xml"/><Relationship Id="rId147" Type="http://schemas.openxmlformats.org/officeDocument/2006/relationships/slide" Target="slides/slide145.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93" Type="http://schemas.openxmlformats.org/officeDocument/2006/relationships/slide" Target="slides/slide91.xml"/><Relationship Id="rId98" Type="http://schemas.openxmlformats.org/officeDocument/2006/relationships/slide" Target="slides/slide96.xml"/><Relationship Id="rId121" Type="http://schemas.openxmlformats.org/officeDocument/2006/relationships/slide" Target="slides/slide119.xml"/><Relationship Id="rId142" Type="http://schemas.openxmlformats.org/officeDocument/2006/relationships/slide" Target="slides/slide140.xml"/><Relationship Id="rId3" Type="http://schemas.openxmlformats.org/officeDocument/2006/relationships/slide" Target="slides/slide1.xml"/><Relationship Id="rId25" Type="http://schemas.openxmlformats.org/officeDocument/2006/relationships/slide" Target="slides/slide23.xml"/><Relationship Id="rId46" Type="http://schemas.openxmlformats.org/officeDocument/2006/relationships/slide" Target="slides/slide44.xml"/><Relationship Id="rId67" Type="http://schemas.openxmlformats.org/officeDocument/2006/relationships/slide" Target="slides/slide65.xml"/><Relationship Id="rId116" Type="http://schemas.openxmlformats.org/officeDocument/2006/relationships/slide" Target="slides/slide114.xml"/><Relationship Id="rId137" Type="http://schemas.openxmlformats.org/officeDocument/2006/relationships/slide" Target="slides/slide135.xml"/><Relationship Id="rId158" Type="http://schemas.openxmlformats.org/officeDocument/2006/relationships/presProps" Target="presProps.xml"/><Relationship Id="rId20" Type="http://schemas.openxmlformats.org/officeDocument/2006/relationships/slide" Target="slides/slide18.xml"/><Relationship Id="rId41" Type="http://schemas.openxmlformats.org/officeDocument/2006/relationships/slide" Target="slides/slide39.xml"/><Relationship Id="rId62" Type="http://schemas.openxmlformats.org/officeDocument/2006/relationships/slide" Target="slides/slide60.xml"/><Relationship Id="rId83" Type="http://schemas.openxmlformats.org/officeDocument/2006/relationships/slide" Target="slides/slide81.xml"/><Relationship Id="rId88" Type="http://schemas.openxmlformats.org/officeDocument/2006/relationships/slide" Target="slides/slide86.xml"/><Relationship Id="rId111" Type="http://schemas.openxmlformats.org/officeDocument/2006/relationships/slide" Target="slides/slide109.xml"/><Relationship Id="rId132" Type="http://schemas.openxmlformats.org/officeDocument/2006/relationships/slide" Target="slides/slide130.xml"/><Relationship Id="rId153" Type="http://schemas.openxmlformats.org/officeDocument/2006/relationships/slide" Target="slides/slide151.xml"/><Relationship Id="rId15" Type="http://schemas.openxmlformats.org/officeDocument/2006/relationships/slide" Target="slides/slide13.xml"/><Relationship Id="rId36" Type="http://schemas.openxmlformats.org/officeDocument/2006/relationships/slide" Target="slides/slide34.xml"/><Relationship Id="rId57" Type="http://schemas.openxmlformats.org/officeDocument/2006/relationships/slide" Target="slides/slide55.xml"/><Relationship Id="rId106" Type="http://schemas.openxmlformats.org/officeDocument/2006/relationships/slide" Target="slides/slide104.xml"/><Relationship Id="rId127" Type="http://schemas.openxmlformats.org/officeDocument/2006/relationships/slide" Target="slides/slide125.xml"/><Relationship Id="rId10" Type="http://schemas.openxmlformats.org/officeDocument/2006/relationships/slide" Target="slides/slide8.xml"/><Relationship Id="rId31" Type="http://schemas.openxmlformats.org/officeDocument/2006/relationships/slide" Target="slides/slide29.xml"/><Relationship Id="rId52" Type="http://schemas.openxmlformats.org/officeDocument/2006/relationships/slide" Target="slides/slide50.xml"/><Relationship Id="rId73" Type="http://schemas.openxmlformats.org/officeDocument/2006/relationships/slide" Target="slides/slide71.xml"/><Relationship Id="rId78" Type="http://schemas.openxmlformats.org/officeDocument/2006/relationships/slide" Target="slides/slide76.xml"/><Relationship Id="rId94" Type="http://schemas.openxmlformats.org/officeDocument/2006/relationships/slide" Target="slides/slide92.xml"/><Relationship Id="rId99" Type="http://schemas.openxmlformats.org/officeDocument/2006/relationships/slide" Target="slides/slide97.xml"/><Relationship Id="rId101" Type="http://schemas.openxmlformats.org/officeDocument/2006/relationships/slide" Target="slides/slide99.xml"/><Relationship Id="rId122" Type="http://schemas.openxmlformats.org/officeDocument/2006/relationships/slide" Target="slides/slide120.xml"/><Relationship Id="rId143" Type="http://schemas.openxmlformats.org/officeDocument/2006/relationships/slide" Target="slides/slide141.xml"/><Relationship Id="rId148" Type="http://schemas.openxmlformats.org/officeDocument/2006/relationships/slide" Target="slides/slide146.xml"/><Relationship Id="rId4" Type="http://schemas.openxmlformats.org/officeDocument/2006/relationships/slide" Target="slides/slide2.xml"/><Relationship Id="rId9" Type="http://schemas.openxmlformats.org/officeDocument/2006/relationships/slide" Target="slides/slide7.xml"/><Relationship Id="rId26" Type="http://schemas.openxmlformats.org/officeDocument/2006/relationships/slide" Target="slides/slide24.xml"/><Relationship Id="rId47" Type="http://schemas.openxmlformats.org/officeDocument/2006/relationships/slide" Target="slides/slide45.xml"/><Relationship Id="rId68" Type="http://schemas.openxmlformats.org/officeDocument/2006/relationships/slide" Target="slides/slide66.xml"/><Relationship Id="rId89" Type="http://schemas.openxmlformats.org/officeDocument/2006/relationships/slide" Target="slides/slide87.xml"/><Relationship Id="rId112" Type="http://schemas.openxmlformats.org/officeDocument/2006/relationships/slide" Target="slides/slide110.xml"/><Relationship Id="rId133" Type="http://schemas.openxmlformats.org/officeDocument/2006/relationships/slide" Target="slides/slide131.xml"/><Relationship Id="rId154" Type="http://schemas.openxmlformats.org/officeDocument/2006/relationships/slide" Target="slides/slide152.xml"/><Relationship Id="rId16" Type="http://schemas.openxmlformats.org/officeDocument/2006/relationships/slide" Target="slides/slide14.xml"/><Relationship Id="rId37" Type="http://schemas.openxmlformats.org/officeDocument/2006/relationships/slide" Target="slides/slide35.xml"/><Relationship Id="rId58" Type="http://schemas.openxmlformats.org/officeDocument/2006/relationships/slide" Target="slides/slide56.xml"/><Relationship Id="rId79" Type="http://schemas.openxmlformats.org/officeDocument/2006/relationships/slide" Target="slides/slide77.xml"/><Relationship Id="rId102" Type="http://schemas.openxmlformats.org/officeDocument/2006/relationships/slide" Target="slides/slide100.xml"/><Relationship Id="rId123" Type="http://schemas.openxmlformats.org/officeDocument/2006/relationships/slide" Target="slides/slide121.xml"/><Relationship Id="rId144" Type="http://schemas.openxmlformats.org/officeDocument/2006/relationships/slide" Target="slides/slide142.xml"/><Relationship Id="rId90" Type="http://schemas.openxmlformats.org/officeDocument/2006/relationships/slide" Target="slides/slide88.xml"/><Relationship Id="rId27" Type="http://schemas.openxmlformats.org/officeDocument/2006/relationships/slide" Target="slides/slide25.xml"/><Relationship Id="rId48" Type="http://schemas.openxmlformats.org/officeDocument/2006/relationships/slide" Target="slides/slide46.xml"/><Relationship Id="rId69" Type="http://schemas.openxmlformats.org/officeDocument/2006/relationships/slide" Target="slides/slide67.xml"/><Relationship Id="rId113" Type="http://schemas.openxmlformats.org/officeDocument/2006/relationships/slide" Target="slides/slide111.xml"/><Relationship Id="rId134" Type="http://schemas.openxmlformats.org/officeDocument/2006/relationships/slide" Target="slides/slide132.xml"/><Relationship Id="rId80" Type="http://schemas.openxmlformats.org/officeDocument/2006/relationships/slide" Target="slides/slide78.xml"/><Relationship Id="rId155" Type="http://schemas.openxmlformats.org/officeDocument/2006/relationships/slide" Target="slides/slide15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50443" y="0"/>
            <a:ext cx="2945659" cy="498056"/>
          </a:xfrm>
          <a:prstGeom prst="rect">
            <a:avLst/>
          </a:prstGeom>
        </p:spPr>
        <p:txBody>
          <a:bodyPr vert="horz" lIns="91440" tIns="45720" rIns="91440" bIns="45720" rtlCol="0"/>
          <a:lstStyle>
            <a:lvl1pPr algn="r">
              <a:defRPr sz="1200"/>
            </a:lvl1pPr>
          </a:lstStyle>
          <a:p>
            <a:fld id="{4AAAF045-FEF6-43EA-9CDC-C84FC3F85E9C}" type="datetimeFigureOut">
              <a:rPr lang="en-US" smtClean="0"/>
              <a:t>5/3/2026</a:t>
            </a:fld>
            <a:endParaRPr lang="en-US"/>
          </a:p>
        </p:txBody>
      </p:sp>
      <p:sp>
        <p:nvSpPr>
          <p:cNvPr id="4" name="Slide Image Placeholder 3"/>
          <p:cNvSpPr>
            <a:spLocks noGrp="1" noRot="1" noChangeAspect="1"/>
          </p:cNvSpPr>
          <p:nvPr>
            <p:ph type="sldImg" idx="2"/>
          </p:nvPr>
        </p:nvSpPr>
        <p:spPr>
          <a:xfrm>
            <a:off x="422275" y="1241425"/>
            <a:ext cx="5953125" cy="3349625"/>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79768" y="4777194"/>
            <a:ext cx="5438140" cy="3908614"/>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428584"/>
            <a:ext cx="2945659" cy="498055"/>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50443" y="9428584"/>
            <a:ext cx="2945659" cy="498055"/>
          </a:xfrm>
          <a:prstGeom prst="rect">
            <a:avLst/>
          </a:prstGeom>
        </p:spPr>
        <p:txBody>
          <a:bodyPr vert="horz" lIns="91440" tIns="45720" rIns="91440" bIns="45720" rtlCol="0" anchor="b"/>
          <a:lstStyle>
            <a:lvl1pPr algn="r">
              <a:defRPr sz="1200"/>
            </a:lvl1pPr>
          </a:lstStyle>
          <a:p>
            <a:fld id="{652F1279-6CE4-4169-83D3-4483097B6907}" type="slidenum">
              <a:rPr lang="en-US" smtClean="0"/>
              <a:t>‹#›</a:t>
            </a:fld>
            <a:endParaRPr lang="en-US"/>
          </a:p>
        </p:txBody>
      </p:sp>
    </p:spTree>
    <p:extLst>
      <p:ext uri="{BB962C8B-B14F-4D97-AF65-F5344CB8AC3E}">
        <p14:creationId xmlns:p14="http://schemas.microsoft.com/office/powerpoint/2010/main" val="140558990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4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49.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50.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51.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52.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53.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5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1</a:t>
            </a:fld>
            <a:endParaRPr lang="en-US"/>
          </a:p>
        </p:txBody>
      </p:sp>
    </p:spTree>
    <p:extLst>
      <p:ext uri="{BB962C8B-B14F-4D97-AF65-F5344CB8AC3E}">
        <p14:creationId xmlns:p14="http://schemas.microsoft.com/office/powerpoint/2010/main" val="416506855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399600-ED5D-61E5-0874-2B5FAC617C5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C20A057-6A13-4B53-3422-74FD2FC8787A}"/>
              </a:ext>
            </a:extLst>
          </p:cNvPr>
          <p:cNvSpPr>
            <a:spLocks noGrp="1" noRot="1" noChangeAspect="1"/>
          </p:cNvSpPr>
          <p:nvPr>
            <p:ph type="sldImg"/>
          </p:nvPr>
        </p:nvSpPr>
        <p:spPr/>
        <p:txBody>
          <a:bodyPr/>
          <a:lstStyle/>
          <a:p>
            <a:endParaRPr lang="fr-FR"/>
          </a:p>
        </p:txBody>
      </p:sp>
      <p:sp>
        <p:nvSpPr>
          <p:cNvPr id="3" name="Notes Placeholder 2">
            <a:extLst>
              <a:ext uri="{FF2B5EF4-FFF2-40B4-BE49-F238E27FC236}">
                <a16:creationId xmlns:a16="http://schemas.microsoft.com/office/drawing/2014/main" id="{95CD2347-66C4-FB7A-854C-7EAB7BB0CC1A}"/>
              </a:ext>
            </a:extLst>
          </p:cNvPr>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39167AE9-CA2F-4B44-F015-2525A05BCDAE}"/>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52F1279-6CE4-4169-83D3-4483097B6907}"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04722603"/>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B75244-8E12-4DDD-0A9A-971951968D3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AB13602-1858-23E2-3D5B-ED323C062FD5}"/>
              </a:ext>
            </a:extLst>
          </p:cNvPr>
          <p:cNvSpPr>
            <a:spLocks noGrp="1" noRot="1" noChangeAspect="1"/>
          </p:cNvSpPr>
          <p:nvPr>
            <p:ph type="sldImg"/>
          </p:nvPr>
        </p:nvSpPr>
        <p:spPr/>
        <p:txBody>
          <a:bodyPr/>
          <a:lstStyle/>
          <a:p>
            <a:endParaRPr lang="fr-FR"/>
          </a:p>
        </p:txBody>
      </p:sp>
      <p:sp>
        <p:nvSpPr>
          <p:cNvPr id="3" name="Notes Placeholder 2">
            <a:extLst>
              <a:ext uri="{FF2B5EF4-FFF2-40B4-BE49-F238E27FC236}">
                <a16:creationId xmlns:a16="http://schemas.microsoft.com/office/drawing/2014/main" id="{816D83A8-1262-E0E5-7857-EF7200C42E4E}"/>
              </a:ext>
            </a:extLst>
          </p:cNvPr>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6355D452-883E-D11D-E72A-0CC4633BDB5D}"/>
              </a:ext>
            </a:extLst>
          </p:cNvPr>
          <p:cNvSpPr>
            <a:spLocks noGrp="1"/>
          </p:cNvSpPr>
          <p:nvPr>
            <p:ph type="sldNum" sz="quarter" idx="5"/>
          </p:nvPr>
        </p:nvSpPr>
        <p:spPr/>
        <p:txBody>
          <a:bodyPr/>
          <a:lstStyle/>
          <a:p>
            <a:fld id="{9C2EF98E-B6FF-4B4C-B348-1EB5D4EBDBF3}" type="slidenum">
              <a:rPr lang="en-US" smtClean="0"/>
              <a:t>138</a:t>
            </a:fld>
            <a:endParaRPr lang="en-US" dirty="0"/>
          </a:p>
        </p:txBody>
      </p:sp>
    </p:spTree>
    <p:extLst>
      <p:ext uri="{BB962C8B-B14F-4D97-AF65-F5344CB8AC3E}">
        <p14:creationId xmlns:p14="http://schemas.microsoft.com/office/powerpoint/2010/main" val="4227456895"/>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348A23-3703-8799-3E2A-89CB7E3DF50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39AF583-2A25-F97D-0519-DD171E540AE8}"/>
              </a:ext>
            </a:extLst>
          </p:cNvPr>
          <p:cNvSpPr>
            <a:spLocks noGrp="1" noRot="1" noChangeAspect="1"/>
          </p:cNvSpPr>
          <p:nvPr>
            <p:ph type="sldImg"/>
          </p:nvPr>
        </p:nvSpPr>
        <p:spPr/>
        <p:txBody>
          <a:bodyPr/>
          <a:lstStyle/>
          <a:p>
            <a:endParaRPr lang="fr-FR"/>
          </a:p>
        </p:txBody>
      </p:sp>
      <p:sp>
        <p:nvSpPr>
          <p:cNvPr id="3" name="Notes Placeholder 2">
            <a:extLst>
              <a:ext uri="{FF2B5EF4-FFF2-40B4-BE49-F238E27FC236}">
                <a16:creationId xmlns:a16="http://schemas.microsoft.com/office/drawing/2014/main" id="{D71AE3C7-8BC4-4E0A-0722-DB80367CC8A9}"/>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ED5A2077-8F81-AE0A-267E-E7F4B7BB92F7}"/>
              </a:ext>
            </a:extLst>
          </p:cNvPr>
          <p:cNvSpPr>
            <a:spLocks noGrp="1"/>
          </p:cNvSpPr>
          <p:nvPr>
            <p:ph type="sldNum" sz="quarter" idx="5"/>
          </p:nvPr>
        </p:nvSpPr>
        <p:spPr/>
        <p:txBody>
          <a:bodyPr/>
          <a:lstStyle/>
          <a:p>
            <a:fld id="{9C2EF98E-B6FF-4B4C-B348-1EB5D4EBDBF3}" type="slidenum">
              <a:rPr lang="en-US" smtClean="0"/>
              <a:t>139</a:t>
            </a:fld>
            <a:endParaRPr lang="en-US" dirty="0"/>
          </a:p>
        </p:txBody>
      </p:sp>
    </p:spTree>
    <p:extLst>
      <p:ext uri="{BB962C8B-B14F-4D97-AF65-F5344CB8AC3E}">
        <p14:creationId xmlns:p14="http://schemas.microsoft.com/office/powerpoint/2010/main" val="3835756265"/>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B2BE11-0D3A-BEBF-4E53-80360B3C202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3C9F703-DC47-92D4-24B3-B1A3059057ED}"/>
              </a:ext>
            </a:extLst>
          </p:cNvPr>
          <p:cNvSpPr>
            <a:spLocks noGrp="1" noRot="1" noChangeAspect="1"/>
          </p:cNvSpPr>
          <p:nvPr>
            <p:ph type="sldImg"/>
          </p:nvPr>
        </p:nvSpPr>
        <p:spPr/>
        <p:txBody>
          <a:bodyPr/>
          <a:lstStyle/>
          <a:p>
            <a:endParaRPr lang="fr-FR"/>
          </a:p>
        </p:txBody>
      </p:sp>
      <p:sp>
        <p:nvSpPr>
          <p:cNvPr id="3" name="Notes Placeholder 2">
            <a:extLst>
              <a:ext uri="{FF2B5EF4-FFF2-40B4-BE49-F238E27FC236}">
                <a16:creationId xmlns:a16="http://schemas.microsoft.com/office/drawing/2014/main" id="{F087DF6E-F982-1F87-59B9-C578699D84E0}"/>
              </a:ext>
            </a:extLst>
          </p:cNvPr>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5368C456-FE2B-39D3-6F52-09FE15420CE3}"/>
              </a:ext>
            </a:extLst>
          </p:cNvPr>
          <p:cNvSpPr>
            <a:spLocks noGrp="1"/>
          </p:cNvSpPr>
          <p:nvPr>
            <p:ph type="sldNum" sz="quarter" idx="5"/>
          </p:nvPr>
        </p:nvSpPr>
        <p:spPr/>
        <p:txBody>
          <a:bodyPr/>
          <a:lstStyle/>
          <a:p>
            <a:fld id="{9C2EF98E-B6FF-4B4C-B348-1EB5D4EBDBF3}" type="slidenum">
              <a:rPr lang="en-US" smtClean="0"/>
              <a:t>140</a:t>
            </a:fld>
            <a:endParaRPr lang="en-US" dirty="0"/>
          </a:p>
        </p:txBody>
      </p:sp>
    </p:spTree>
    <p:extLst>
      <p:ext uri="{BB962C8B-B14F-4D97-AF65-F5344CB8AC3E}">
        <p14:creationId xmlns:p14="http://schemas.microsoft.com/office/powerpoint/2010/main" val="1266824007"/>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3929E1-A7AD-7C9A-1965-0D4EA360CC8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9DEA417-1A75-F9A8-F536-9762C67D807E}"/>
              </a:ext>
            </a:extLst>
          </p:cNvPr>
          <p:cNvSpPr>
            <a:spLocks noGrp="1" noRot="1" noChangeAspect="1"/>
          </p:cNvSpPr>
          <p:nvPr>
            <p:ph type="sldImg"/>
          </p:nvPr>
        </p:nvSpPr>
        <p:spPr/>
        <p:txBody>
          <a:bodyPr/>
          <a:lstStyle/>
          <a:p>
            <a:endParaRPr lang="fr-FR"/>
          </a:p>
        </p:txBody>
      </p:sp>
      <p:sp>
        <p:nvSpPr>
          <p:cNvPr id="3" name="Notes Placeholder 2">
            <a:extLst>
              <a:ext uri="{FF2B5EF4-FFF2-40B4-BE49-F238E27FC236}">
                <a16:creationId xmlns:a16="http://schemas.microsoft.com/office/drawing/2014/main" id="{A4EEE231-74E9-2109-FE7A-E4FD1E250708}"/>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20857C1E-5086-8F4A-C1D8-0B3625EE2C54}"/>
              </a:ext>
            </a:extLst>
          </p:cNvPr>
          <p:cNvSpPr>
            <a:spLocks noGrp="1"/>
          </p:cNvSpPr>
          <p:nvPr>
            <p:ph type="sldNum" sz="quarter" idx="5"/>
          </p:nvPr>
        </p:nvSpPr>
        <p:spPr/>
        <p:txBody>
          <a:bodyPr/>
          <a:lstStyle/>
          <a:p>
            <a:fld id="{652F1279-6CE4-4169-83D3-4483097B6907}" type="slidenum">
              <a:rPr lang="en-US" smtClean="0"/>
              <a:t>141</a:t>
            </a:fld>
            <a:endParaRPr lang="en-US"/>
          </a:p>
        </p:txBody>
      </p:sp>
    </p:spTree>
    <p:extLst>
      <p:ext uri="{BB962C8B-B14F-4D97-AF65-F5344CB8AC3E}">
        <p14:creationId xmlns:p14="http://schemas.microsoft.com/office/powerpoint/2010/main" val="63758801"/>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E7B54B-F278-3694-BACD-3C0CDBF2C55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374B227-A22E-9C15-9ED7-8FD3A30AA72C}"/>
              </a:ext>
            </a:extLst>
          </p:cNvPr>
          <p:cNvSpPr>
            <a:spLocks noGrp="1" noRot="1" noChangeAspect="1"/>
          </p:cNvSpPr>
          <p:nvPr>
            <p:ph type="sldImg"/>
          </p:nvPr>
        </p:nvSpPr>
        <p:spPr/>
        <p:txBody>
          <a:bodyPr/>
          <a:lstStyle/>
          <a:p>
            <a:endParaRPr lang="fr-FR"/>
          </a:p>
        </p:txBody>
      </p:sp>
      <p:sp>
        <p:nvSpPr>
          <p:cNvPr id="3" name="Notes Placeholder 2">
            <a:extLst>
              <a:ext uri="{FF2B5EF4-FFF2-40B4-BE49-F238E27FC236}">
                <a16:creationId xmlns:a16="http://schemas.microsoft.com/office/drawing/2014/main" id="{9F1925F9-39E4-4077-AE3E-9F1320975298}"/>
              </a:ext>
            </a:extLst>
          </p:cNvPr>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6F4CCBF5-EAD3-8417-31B5-30BBAEBEE154}"/>
              </a:ext>
            </a:extLst>
          </p:cNvPr>
          <p:cNvSpPr>
            <a:spLocks noGrp="1"/>
          </p:cNvSpPr>
          <p:nvPr>
            <p:ph type="sldNum" sz="quarter" idx="5"/>
          </p:nvPr>
        </p:nvSpPr>
        <p:spPr/>
        <p:txBody>
          <a:bodyPr/>
          <a:lstStyle/>
          <a:p>
            <a:fld id="{652F1279-6CE4-4169-83D3-4483097B6907}" type="slidenum">
              <a:rPr lang="en-US" smtClean="0"/>
              <a:t>142</a:t>
            </a:fld>
            <a:endParaRPr lang="en-US"/>
          </a:p>
        </p:txBody>
      </p:sp>
    </p:spTree>
    <p:extLst>
      <p:ext uri="{BB962C8B-B14F-4D97-AF65-F5344CB8AC3E}">
        <p14:creationId xmlns:p14="http://schemas.microsoft.com/office/powerpoint/2010/main" val="1706900135"/>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BB86E8-D5E8-CE71-5630-D630B00C65C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88342E9-C1AC-35FA-AC06-2765275CAE03}"/>
              </a:ext>
            </a:extLst>
          </p:cNvPr>
          <p:cNvSpPr>
            <a:spLocks noGrp="1" noRot="1" noChangeAspect="1"/>
          </p:cNvSpPr>
          <p:nvPr>
            <p:ph type="sldImg"/>
          </p:nvPr>
        </p:nvSpPr>
        <p:spPr/>
        <p:txBody>
          <a:bodyPr/>
          <a:lstStyle/>
          <a:p>
            <a:endParaRPr lang="fr-FR"/>
          </a:p>
        </p:txBody>
      </p:sp>
      <p:sp>
        <p:nvSpPr>
          <p:cNvPr id="3" name="Notes Placeholder 2">
            <a:extLst>
              <a:ext uri="{FF2B5EF4-FFF2-40B4-BE49-F238E27FC236}">
                <a16:creationId xmlns:a16="http://schemas.microsoft.com/office/drawing/2014/main" id="{408FDA7D-2672-D74F-754A-FC96144E22F3}"/>
              </a:ext>
            </a:extLst>
          </p:cNvPr>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EBB55206-7028-A07C-0BEA-432581E8BBA7}"/>
              </a:ext>
            </a:extLst>
          </p:cNvPr>
          <p:cNvSpPr>
            <a:spLocks noGrp="1"/>
          </p:cNvSpPr>
          <p:nvPr>
            <p:ph type="sldNum" sz="quarter" idx="5"/>
          </p:nvPr>
        </p:nvSpPr>
        <p:spPr/>
        <p:txBody>
          <a:bodyPr/>
          <a:lstStyle/>
          <a:p>
            <a:fld id="{9C2EF98E-B6FF-4B4C-B348-1EB5D4EBDBF3}" type="slidenum">
              <a:rPr lang="en-US" smtClean="0"/>
              <a:t>144</a:t>
            </a:fld>
            <a:endParaRPr lang="en-US"/>
          </a:p>
        </p:txBody>
      </p:sp>
    </p:spTree>
    <p:extLst>
      <p:ext uri="{BB962C8B-B14F-4D97-AF65-F5344CB8AC3E}">
        <p14:creationId xmlns:p14="http://schemas.microsoft.com/office/powerpoint/2010/main" val="2102260014"/>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4">
          <a:extLst>
            <a:ext uri="{FF2B5EF4-FFF2-40B4-BE49-F238E27FC236}">
              <a16:creationId xmlns:a16="http://schemas.microsoft.com/office/drawing/2014/main" id="{7F998877-F887-E795-DED2-6C2908FFF434}"/>
            </a:ext>
          </a:extLst>
        </p:cNvPr>
        <p:cNvGrpSpPr/>
        <p:nvPr/>
      </p:nvGrpSpPr>
      <p:grpSpPr>
        <a:xfrm>
          <a:off x="0" y="0"/>
          <a:ext cx="0" cy="0"/>
          <a:chOff x="0" y="0"/>
          <a:chExt cx="0" cy="0"/>
        </a:xfrm>
      </p:grpSpPr>
      <p:sp>
        <p:nvSpPr>
          <p:cNvPr id="475" name="Google Shape;475;g6fd8ccc017_0_116:notes">
            <a:extLst>
              <a:ext uri="{FF2B5EF4-FFF2-40B4-BE49-F238E27FC236}">
                <a16:creationId xmlns:a16="http://schemas.microsoft.com/office/drawing/2014/main" id="{ACB74E27-9994-FD63-43BD-4A3F7E717B7C}"/>
              </a:ext>
            </a:extLst>
          </p:cNvPr>
          <p:cNvSpPr>
            <a:spLocks noGrp="1" noRot="1" noChangeAspect="1"/>
          </p:cNvSpPr>
          <p:nvPr>
            <p:ph type="sldImg" idx="2"/>
          </p:nvPr>
        </p:nvSpPr>
        <p:spPr>
          <a:xfrm>
            <a:off x="-223838" y="808038"/>
            <a:ext cx="7185026" cy="4041775"/>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fr-FR"/>
          </a:p>
        </p:txBody>
      </p:sp>
      <p:sp>
        <p:nvSpPr>
          <p:cNvPr id="476" name="Google Shape;476;g6fd8ccc017_0_116:notes">
            <a:extLst>
              <a:ext uri="{FF2B5EF4-FFF2-40B4-BE49-F238E27FC236}">
                <a16:creationId xmlns:a16="http://schemas.microsoft.com/office/drawing/2014/main" id="{EA3C3169-FA04-0F24-ED74-71B3D5ADDF52}"/>
              </a:ext>
            </a:extLst>
          </p:cNvPr>
          <p:cNvSpPr txBox="1">
            <a:spLocks noGrp="1"/>
          </p:cNvSpPr>
          <p:nvPr>
            <p:ph type="body" idx="1"/>
          </p:nvPr>
        </p:nvSpPr>
        <p:spPr>
          <a:xfrm>
            <a:off x="673788" y="5118725"/>
            <a:ext cx="5390305" cy="4849318"/>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770905638"/>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4">
          <a:extLst>
            <a:ext uri="{FF2B5EF4-FFF2-40B4-BE49-F238E27FC236}">
              <a16:creationId xmlns:a16="http://schemas.microsoft.com/office/drawing/2014/main" id="{27858DE8-88BA-36BC-4FCC-537B77FCD811}"/>
            </a:ext>
          </a:extLst>
        </p:cNvPr>
        <p:cNvGrpSpPr/>
        <p:nvPr/>
      </p:nvGrpSpPr>
      <p:grpSpPr>
        <a:xfrm>
          <a:off x="0" y="0"/>
          <a:ext cx="0" cy="0"/>
          <a:chOff x="0" y="0"/>
          <a:chExt cx="0" cy="0"/>
        </a:xfrm>
      </p:grpSpPr>
      <p:sp>
        <p:nvSpPr>
          <p:cNvPr id="475" name="Google Shape;475;g6fd8ccc017_0_116:notes">
            <a:extLst>
              <a:ext uri="{FF2B5EF4-FFF2-40B4-BE49-F238E27FC236}">
                <a16:creationId xmlns:a16="http://schemas.microsoft.com/office/drawing/2014/main" id="{D1D54600-A35C-D992-A838-2A1016781A21}"/>
              </a:ext>
            </a:extLst>
          </p:cNvPr>
          <p:cNvSpPr>
            <a:spLocks noGrp="1" noRot="1" noChangeAspect="1"/>
          </p:cNvSpPr>
          <p:nvPr>
            <p:ph type="sldImg" idx="2"/>
          </p:nvPr>
        </p:nvSpPr>
        <p:spPr>
          <a:xfrm>
            <a:off x="-223838" y="808038"/>
            <a:ext cx="7185026" cy="4041775"/>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fr-FR"/>
          </a:p>
        </p:txBody>
      </p:sp>
      <p:sp>
        <p:nvSpPr>
          <p:cNvPr id="476" name="Google Shape;476;g6fd8ccc017_0_116:notes">
            <a:extLst>
              <a:ext uri="{FF2B5EF4-FFF2-40B4-BE49-F238E27FC236}">
                <a16:creationId xmlns:a16="http://schemas.microsoft.com/office/drawing/2014/main" id="{86B930FA-C758-0A04-5349-28A9610B3FE3}"/>
              </a:ext>
            </a:extLst>
          </p:cNvPr>
          <p:cNvSpPr txBox="1">
            <a:spLocks noGrp="1"/>
          </p:cNvSpPr>
          <p:nvPr>
            <p:ph type="body" idx="1"/>
          </p:nvPr>
        </p:nvSpPr>
        <p:spPr>
          <a:xfrm>
            <a:off x="673788" y="5118725"/>
            <a:ext cx="5390305" cy="4849318"/>
          </a:xfrm>
          <a:prstGeom prst="rect">
            <a:avLst/>
          </a:prstGeom>
        </p:spPr>
        <p:txBody>
          <a:bodyPr spcFirstLastPara="1" wrap="square" lIns="91425" tIns="91425" rIns="91425" bIns="91425" anchor="t" anchorCtr="0">
            <a:noAutofit/>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Tree>
    <p:extLst>
      <p:ext uri="{BB962C8B-B14F-4D97-AF65-F5344CB8AC3E}">
        <p14:creationId xmlns:p14="http://schemas.microsoft.com/office/powerpoint/2010/main" val="3868405988"/>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4">
          <a:extLst>
            <a:ext uri="{FF2B5EF4-FFF2-40B4-BE49-F238E27FC236}">
              <a16:creationId xmlns:a16="http://schemas.microsoft.com/office/drawing/2014/main" id="{B01B2CA8-404B-5E6B-82D9-561CF6853792}"/>
            </a:ext>
          </a:extLst>
        </p:cNvPr>
        <p:cNvGrpSpPr/>
        <p:nvPr/>
      </p:nvGrpSpPr>
      <p:grpSpPr>
        <a:xfrm>
          <a:off x="0" y="0"/>
          <a:ext cx="0" cy="0"/>
          <a:chOff x="0" y="0"/>
          <a:chExt cx="0" cy="0"/>
        </a:xfrm>
      </p:grpSpPr>
      <p:sp>
        <p:nvSpPr>
          <p:cNvPr id="475" name="Google Shape;475;g6fd8ccc017_0_116:notes">
            <a:extLst>
              <a:ext uri="{FF2B5EF4-FFF2-40B4-BE49-F238E27FC236}">
                <a16:creationId xmlns:a16="http://schemas.microsoft.com/office/drawing/2014/main" id="{0B5E05A6-6A72-0361-5D1A-B503E31B3C1C}"/>
              </a:ext>
            </a:extLst>
          </p:cNvPr>
          <p:cNvSpPr>
            <a:spLocks noGrp="1" noRot="1" noChangeAspect="1"/>
          </p:cNvSpPr>
          <p:nvPr>
            <p:ph type="sldImg" idx="2"/>
          </p:nvPr>
        </p:nvSpPr>
        <p:spPr>
          <a:xfrm>
            <a:off x="-223838" y="808038"/>
            <a:ext cx="7185026" cy="4041775"/>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fr-FR"/>
          </a:p>
        </p:txBody>
      </p:sp>
      <p:sp>
        <p:nvSpPr>
          <p:cNvPr id="476" name="Google Shape;476;g6fd8ccc017_0_116:notes">
            <a:extLst>
              <a:ext uri="{FF2B5EF4-FFF2-40B4-BE49-F238E27FC236}">
                <a16:creationId xmlns:a16="http://schemas.microsoft.com/office/drawing/2014/main" id="{8F7FCBFC-669D-9CD3-DC42-C56FC96D99D7}"/>
              </a:ext>
            </a:extLst>
          </p:cNvPr>
          <p:cNvSpPr txBox="1">
            <a:spLocks noGrp="1"/>
          </p:cNvSpPr>
          <p:nvPr>
            <p:ph type="body" idx="1"/>
          </p:nvPr>
        </p:nvSpPr>
        <p:spPr>
          <a:xfrm>
            <a:off x="673788" y="5118725"/>
            <a:ext cx="5390305" cy="4849318"/>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2357870331"/>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4">
          <a:extLst>
            <a:ext uri="{FF2B5EF4-FFF2-40B4-BE49-F238E27FC236}">
              <a16:creationId xmlns:a16="http://schemas.microsoft.com/office/drawing/2014/main" id="{53D7BC40-F2AD-08E5-210B-FBC637BB1A7C}"/>
            </a:ext>
          </a:extLst>
        </p:cNvPr>
        <p:cNvGrpSpPr/>
        <p:nvPr/>
      </p:nvGrpSpPr>
      <p:grpSpPr>
        <a:xfrm>
          <a:off x="0" y="0"/>
          <a:ext cx="0" cy="0"/>
          <a:chOff x="0" y="0"/>
          <a:chExt cx="0" cy="0"/>
        </a:xfrm>
      </p:grpSpPr>
      <p:sp>
        <p:nvSpPr>
          <p:cNvPr id="475" name="Google Shape;475;g6fd8ccc017_0_116:notes">
            <a:extLst>
              <a:ext uri="{FF2B5EF4-FFF2-40B4-BE49-F238E27FC236}">
                <a16:creationId xmlns:a16="http://schemas.microsoft.com/office/drawing/2014/main" id="{FADAA199-9264-FF40-CC66-85479C323998}"/>
              </a:ext>
            </a:extLst>
          </p:cNvPr>
          <p:cNvSpPr>
            <a:spLocks noGrp="1" noRot="1" noChangeAspect="1"/>
          </p:cNvSpPr>
          <p:nvPr>
            <p:ph type="sldImg" idx="2"/>
          </p:nvPr>
        </p:nvSpPr>
        <p:spPr>
          <a:xfrm>
            <a:off x="-223838" y="808038"/>
            <a:ext cx="7185026" cy="4041775"/>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fr-FR"/>
          </a:p>
        </p:txBody>
      </p:sp>
      <p:sp>
        <p:nvSpPr>
          <p:cNvPr id="476" name="Google Shape;476;g6fd8ccc017_0_116:notes">
            <a:extLst>
              <a:ext uri="{FF2B5EF4-FFF2-40B4-BE49-F238E27FC236}">
                <a16:creationId xmlns:a16="http://schemas.microsoft.com/office/drawing/2014/main" id="{64C98185-47B9-F6F3-068F-A097E41A532E}"/>
              </a:ext>
            </a:extLst>
          </p:cNvPr>
          <p:cNvSpPr txBox="1">
            <a:spLocks noGrp="1"/>
          </p:cNvSpPr>
          <p:nvPr>
            <p:ph type="body" idx="1"/>
          </p:nvPr>
        </p:nvSpPr>
        <p:spPr>
          <a:xfrm>
            <a:off x="673788" y="5118725"/>
            <a:ext cx="5390305" cy="4849318"/>
          </a:xfrm>
          <a:prstGeom prst="rect">
            <a:avLst/>
          </a:prstGeom>
        </p:spPr>
        <p:txBody>
          <a:bodyPr spcFirstLastPara="1" wrap="square" lIns="91425" tIns="91425" rIns="91425" bIns="91425" anchor="t" anchorCtr="0">
            <a:noAutofit/>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Tree>
    <p:extLst>
      <p:ext uri="{BB962C8B-B14F-4D97-AF65-F5344CB8AC3E}">
        <p14:creationId xmlns:p14="http://schemas.microsoft.com/office/powerpoint/2010/main" val="400045972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209E07-0886-BCD9-9971-C92F51B72C8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839CCDE-97F0-8224-34C8-64647310FD4C}"/>
              </a:ext>
            </a:extLst>
          </p:cNvPr>
          <p:cNvSpPr>
            <a:spLocks noGrp="1" noRot="1" noChangeAspect="1"/>
          </p:cNvSpPr>
          <p:nvPr>
            <p:ph type="sldImg"/>
          </p:nvPr>
        </p:nvSpPr>
        <p:spPr/>
        <p:txBody>
          <a:bodyPr/>
          <a:lstStyle/>
          <a:p>
            <a:endParaRPr lang="fr-FR"/>
          </a:p>
        </p:txBody>
      </p:sp>
      <p:sp>
        <p:nvSpPr>
          <p:cNvPr id="3" name="Notes Placeholder 2">
            <a:extLst>
              <a:ext uri="{FF2B5EF4-FFF2-40B4-BE49-F238E27FC236}">
                <a16:creationId xmlns:a16="http://schemas.microsoft.com/office/drawing/2014/main" id="{4F3E1A50-82D3-0EFB-32E1-B07F373E9464}"/>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950B6341-ECE7-5FF4-AE02-CED31A350BAE}"/>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52F1279-6CE4-4169-83D3-4483097B6907}"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45490934"/>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4">
          <a:extLst>
            <a:ext uri="{FF2B5EF4-FFF2-40B4-BE49-F238E27FC236}">
              <a16:creationId xmlns:a16="http://schemas.microsoft.com/office/drawing/2014/main" id="{BCFB8927-C68E-B387-2D84-31C2F83B8E3C}"/>
            </a:ext>
          </a:extLst>
        </p:cNvPr>
        <p:cNvGrpSpPr/>
        <p:nvPr/>
      </p:nvGrpSpPr>
      <p:grpSpPr>
        <a:xfrm>
          <a:off x="0" y="0"/>
          <a:ext cx="0" cy="0"/>
          <a:chOff x="0" y="0"/>
          <a:chExt cx="0" cy="0"/>
        </a:xfrm>
      </p:grpSpPr>
      <p:sp>
        <p:nvSpPr>
          <p:cNvPr id="475" name="Google Shape;475;g6fd8ccc017_0_116:notes">
            <a:extLst>
              <a:ext uri="{FF2B5EF4-FFF2-40B4-BE49-F238E27FC236}">
                <a16:creationId xmlns:a16="http://schemas.microsoft.com/office/drawing/2014/main" id="{25843DE4-F80D-8305-B5F7-91432DF3B7B5}"/>
              </a:ext>
            </a:extLst>
          </p:cNvPr>
          <p:cNvSpPr>
            <a:spLocks noGrp="1" noRot="1" noChangeAspect="1"/>
          </p:cNvSpPr>
          <p:nvPr>
            <p:ph type="sldImg" idx="2"/>
          </p:nvPr>
        </p:nvSpPr>
        <p:spPr>
          <a:xfrm>
            <a:off x="-223838" y="808038"/>
            <a:ext cx="7185026" cy="4041775"/>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fr-FR"/>
          </a:p>
        </p:txBody>
      </p:sp>
      <p:sp>
        <p:nvSpPr>
          <p:cNvPr id="476" name="Google Shape;476;g6fd8ccc017_0_116:notes">
            <a:extLst>
              <a:ext uri="{FF2B5EF4-FFF2-40B4-BE49-F238E27FC236}">
                <a16:creationId xmlns:a16="http://schemas.microsoft.com/office/drawing/2014/main" id="{A91A8296-2AB9-2B65-9103-6A7AD81DFB3B}"/>
              </a:ext>
            </a:extLst>
          </p:cNvPr>
          <p:cNvSpPr txBox="1">
            <a:spLocks noGrp="1"/>
          </p:cNvSpPr>
          <p:nvPr>
            <p:ph type="body" idx="1"/>
          </p:nvPr>
        </p:nvSpPr>
        <p:spPr>
          <a:xfrm>
            <a:off x="673788" y="5118725"/>
            <a:ext cx="5390305" cy="4849318"/>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4059324566"/>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4">
          <a:extLst>
            <a:ext uri="{FF2B5EF4-FFF2-40B4-BE49-F238E27FC236}">
              <a16:creationId xmlns:a16="http://schemas.microsoft.com/office/drawing/2014/main" id="{BD159F0E-F2B6-C032-E91F-FD62BF237755}"/>
            </a:ext>
          </a:extLst>
        </p:cNvPr>
        <p:cNvGrpSpPr/>
        <p:nvPr/>
      </p:nvGrpSpPr>
      <p:grpSpPr>
        <a:xfrm>
          <a:off x="0" y="0"/>
          <a:ext cx="0" cy="0"/>
          <a:chOff x="0" y="0"/>
          <a:chExt cx="0" cy="0"/>
        </a:xfrm>
      </p:grpSpPr>
      <p:sp>
        <p:nvSpPr>
          <p:cNvPr id="475" name="Google Shape;475;g6fd8ccc017_0_116:notes">
            <a:extLst>
              <a:ext uri="{FF2B5EF4-FFF2-40B4-BE49-F238E27FC236}">
                <a16:creationId xmlns:a16="http://schemas.microsoft.com/office/drawing/2014/main" id="{078B8936-7818-46CE-44F6-98D89BE6F4C7}"/>
              </a:ext>
            </a:extLst>
          </p:cNvPr>
          <p:cNvSpPr>
            <a:spLocks noGrp="1" noRot="1" noChangeAspect="1"/>
          </p:cNvSpPr>
          <p:nvPr>
            <p:ph type="sldImg" idx="2"/>
          </p:nvPr>
        </p:nvSpPr>
        <p:spPr>
          <a:xfrm>
            <a:off x="-223838" y="808038"/>
            <a:ext cx="7185026" cy="4041775"/>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fr-FR"/>
          </a:p>
        </p:txBody>
      </p:sp>
      <p:sp>
        <p:nvSpPr>
          <p:cNvPr id="476" name="Google Shape;476;g6fd8ccc017_0_116:notes">
            <a:extLst>
              <a:ext uri="{FF2B5EF4-FFF2-40B4-BE49-F238E27FC236}">
                <a16:creationId xmlns:a16="http://schemas.microsoft.com/office/drawing/2014/main" id="{C9185854-005E-1DA0-985A-19DA049F9169}"/>
              </a:ext>
            </a:extLst>
          </p:cNvPr>
          <p:cNvSpPr txBox="1">
            <a:spLocks noGrp="1"/>
          </p:cNvSpPr>
          <p:nvPr>
            <p:ph type="body" idx="1"/>
          </p:nvPr>
        </p:nvSpPr>
        <p:spPr>
          <a:xfrm>
            <a:off x="673788" y="5118725"/>
            <a:ext cx="5390305" cy="4849318"/>
          </a:xfrm>
          <a:prstGeom prst="rect">
            <a:avLst/>
          </a:prstGeom>
        </p:spPr>
        <p:txBody>
          <a:bodyPr spcFirstLastPara="1" wrap="square" lIns="91425" tIns="91425" rIns="91425" bIns="91425" anchor="t" anchorCtr="0">
            <a:noAutofit/>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Tree>
    <p:extLst>
      <p:ext uri="{BB962C8B-B14F-4D97-AF65-F5344CB8AC3E}">
        <p14:creationId xmlns:p14="http://schemas.microsoft.com/office/powerpoint/2010/main" val="2860954637"/>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4">
          <a:extLst>
            <a:ext uri="{FF2B5EF4-FFF2-40B4-BE49-F238E27FC236}">
              <a16:creationId xmlns:a16="http://schemas.microsoft.com/office/drawing/2014/main" id="{5B87E611-CC68-06F5-9C99-8DF24028F4E7}"/>
            </a:ext>
          </a:extLst>
        </p:cNvPr>
        <p:cNvGrpSpPr/>
        <p:nvPr/>
      </p:nvGrpSpPr>
      <p:grpSpPr>
        <a:xfrm>
          <a:off x="0" y="0"/>
          <a:ext cx="0" cy="0"/>
          <a:chOff x="0" y="0"/>
          <a:chExt cx="0" cy="0"/>
        </a:xfrm>
      </p:grpSpPr>
      <p:sp>
        <p:nvSpPr>
          <p:cNvPr id="475" name="Google Shape;475;g6fd8ccc017_0_116:notes">
            <a:extLst>
              <a:ext uri="{FF2B5EF4-FFF2-40B4-BE49-F238E27FC236}">
                <a16:creationId xmlns:a16="http://schemas.microsoft.com/office/drawing/2014/main" id="{1B5143ED-DE2B-6BBD-1957-869404FA8615}"/>
              </a:ext>
            </a:extLst>
          </p:cNvPr>
          <p:cNvSpPr>
            <a:spLocks noGrp="1" noRot="1" noChangeAspect="1"/>
          </p:cNvSpPr>
          <p:nvPr>
            <p:ph type="sldImg" idx="2"/>
          </p:nvPr>
        </p:nvSpPr>
        <p:spPr>
          <a:xfrm>
            <a:off x="-223838" y="808038"/>
            <a:ext cx="7185026" cy="4041775"/>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fr-FR"/>
          </a:p>
        </p:txBody>
      </p:sp>
      <p:sp>
        <p:nvSpPr>
          <p:cNvPr id="476" name="Google Shape;476;g6fd8ccc017_0_116:notes">
            <a:extLst>
              <a:ext uri="{FF2B5EF4-FFF2-40B4-BE49-F238E27FC236}">
                <a16:creationId xmlns:a16="http://schemas.microsoft.com/office/drawing/2014/main" id="{19551023-B6D4-DDA7-0C96-9EF8D098E41E}"/>
              </a:ext>
            </a:extLst>
          </p:cNvPr>
          <p:cNvSpPr txBox="1">
            <a:spLocks noGrp="1"/>
          </p:cNvSpPr>
          <p:nvPr>
            <p:ph type="body" idx="1"/>
          </p:nvPr>
        </p:nvSpPr>
        <p:spPr>
          <a:xfrm>
            <a:off x="673788" y="5118725"/>
            <a:ext cx="5390305" cy="4849318"/>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197910269"/>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4">
          <a:extLst>
            <a:ext uri="{FF2B5EF4-FFF2-40B4-BE49-F238E27FC236}">
              <a16:creationId xmlns:a16="http://schemas.microsoft.com/office/drawing/2014/main" id="{9298C621-A5C5-8813-E2C8-CAB5D04B0BFE}"/>
            </a:ext>
          </a:extLst>
        </p:cNvPr>
        <p:cNvGrpSpPr/>
        <p:nvPr/>
      </p:nvGrpSpPr>
      <p:grpSpPr>
        <a:xfrm>
          <a:off x="0" y="0"/>
          <a:ext cx="0" cy="0"/>
          <a:chOff x="0" y="0"/>
          <a:chExt cx="0" cy="0"/>
        </a:xfrm>
      </p:grpSpPr>
      <p:sp>
        <p:nvSpPr>
          <p:cNvPr id="475" name="Google Shape;475;g6fd8ccc017_0_116:notes">
            <a:extLst>
              <a:ext uri="{FF2B5EF4-FFF2-40B4-BE49-F238E27FC236}">
                <a16:creationId xmlns:a16="http://schemas.microsoft.com/office/drawing/2014/main" id="{8B2646ED-D273-875A-36BE-33F0A3FD6159}"/>
              </a:ext>
            </a:extLst>
          </p:cNvPr>
          <p:cNvSpPr>
            <a:spLocks noGrp="1" noRot="1" noChangeAspect="1"/>
          </p:cNvSpPr>
          <p:nvPr>
            <p:ph type="sldImg" idx="2"/>
          </p:nvPr>
        </p:nvSpPr>
        <p:spPr>
          <a:xfrm>
            <a:off x="-223838" y="808038"/>
            <a:ext cx="7185026" cy="4041775"/>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fr-FR"/>
          </a:p>
        </p:txBody>
      </p:sp>
      <p:sp>
        <p:nvSpPr>
          <p:cNvPr id="476" name="Google Shape;476;g6fd8ccc017_0_116:notes">
            <a:extLst>
              <a:ext uri="{FF2B5EF4-FFF2-40B4-BE49-F238E27FC236}">
                <a16:creationId xmlns:a16="http://schemas.microsoft.com/office/drawing/2014/main" id="{77D9DF72-2B9E-30C5-D575-BCE6D091264A}"/>
              </a:ext>
            </a:extLst>
          </p:cNvPr>
          <p:cNvSpPr txBox="1">
            <a:spLocks noGrp="1"/>
          </p:cNvSpPr>
          <p:nvPr>
            <p:ph type="body" idx="1"/>
          </p:nvPr>
        </p:nvSpPr>
        <p:spPr>
          <a:xfrm>
            <a:off x="673788" y="5118725"/>
            <a:ext cx="5390305" cy="4849318"/>
          </a:xfrm>
          <a:prstGeom prst="rect">
            <a:avLst/>
          </a:prstGeom>
        </p:spPr>
        <p:txBody>
          <a:bodyPr spcFirstLastPara="1" wrap="square" lIns="91425" tIns="91425" rIns="91425" bIns="91425" anchor="t" anchorCtr="0">
            <a:noAutofit/>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Tree>
    <p:extLst>
      <p:ext uri="{BB962C8B-B14F-4D97-AF65-F5344CB8AC3E}">
        <p14:creationId xmlns:p14="http://schemas.microsoft.com/office/powerpoint/2010/main" val="1156882864"/>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4">
          <a:extLst>
            <a:ext uri="{FF2B5EF4-FFF2-40B4-BE49-F238E27FC236}">
              <a16:creationId xmlns:a16="http://schemas.microsoft.com/office/drawing/2014/main" id="{CC7EB1EE-28AC-3A40-1416-EE34D738D19E}"/>
            </a:ext>
          </a:extLst>
        </p:cNvPr>
        <p:cNvGrpSpPr/>
        <p:nvPr/>
      </p:nvGrpSpPr>
      <p:grpSpPr>
        <a:xfrm>
          <a:off x="0" y="0"/>
          <a:ext cx="0" cy="0"/>
          <a:chOff x="0" y="0"/>
          <a:chExt cx="0" cy="0"/>
        </a:xfrm>
      </p:grpSpPr>
      <p:sp>
        <p:nvSpPr>
          <p:cNvPr id="475" name="Google Shape;475;g6fd8ccc017_0_116:notes">
            <a:extLst>
              <a:ext uri="{FF2B5EF4-FFF2-40B4-BE49-F238E27FC236}">
                <a16:creationId xmlns:a16="http://schemas.microsoft.com/office/drawing/2014/main" id="{F842161D-5B26-5276-0A38-CC8C6343926F}"/>
              </a:ext>
            </a:extLst>
          </p:cNvPr>
          <p:cNvSpPr>
            <a:spLocks noGrp="1" noRot="1" noChangeAspect="1"/>
          </p:cNvSpPr>
          <p:nvPr>
            <p:ph type="sldImg" idx="2"/>
          </p:nvPr>
        </p:nvSpPr>
        <p:spPr>
          <a:xfrm>
            <a:off x="-223838" y="808038"/>
            <a:ext cx="7185026" cy="4041775"/>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fr-FR"/>
          </a:p>
        </p:txBody>
      </p:sp>
      <p:sp>
        <p:nvSpPr>
          <p:cNvPr id="476" name="Google Shape;476;g6fd8ccc017_0_116:notes">
            <a:extLst>
              <a:ext uri="{FF2B5EF4-FFF2-40B4-BE49-F238E27FC236}">
                <a16:creationId xmlns:a16="http://schemas.microsoft.com/office/drawing/2014/main" id="{1293ADDB-2FEE-7BDB-CC80-B60CBF47421D}"/>
              </a:ext>
            </a:extLst>
          </p:cNvPr>
          <p:cNvSpPr txBox="1">
            <a:spLocks noGrp="1"/>
          </p:cNvSpPr>
          <p:nvPr>
            <p:ph type="body" idx="1"/>
          </p:nvPr>
        </p:nvSpPr>
        <p:spPr>
          <a:xfrm>
            <a:off x="673788" y="5118725"/>
            <a:ext cx="5390305" cy="4849318"/>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1758298633"/>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4"/>
        <p:cNvGrpSpPr/>
        <p:nvPr/>
      </p:nvGrpSpPr>
      <p:grpSpPr>
        <a:xfrm>
          <a:off x="0" y="0"/>
          <a:ext cx="0" cy="0"/>
          <a:chOff x="0" y="0"/>
          <a:chExt cx="0" cy="0"/>
        </a:xfrm>
      </p:grpSpPr>
      <p:sp>
        <p:nvSpPr>
          <p:cNvPr id="475" name="Google Shape;475;g6fd8ccc017_0_116:notes"/>
          <p:cNvSpPr>
            <a:spLocks noGrp="1" noRot="1" noChangeAspect="1"/>
          </p:cNvSpPr>
          <p:nvPr>
            <p:ph type="sldImg" idx="2"/>
          </p:nvPr>
        </p:nvSpPr>
        <p:spPr>
          <a:xfrm>
            <a:off x="-223838" y="808038"/>
            <a:ext cx="7185026" cy="4041775"/>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76" name="Google Shape;476;g6fd8ccc017_0_116:notes"/>
          <p:cNvSpPr txBox="1">
            <a:spLocks noGrp="1"/>
          </p:cNvSpPr>
          <p:nvPr>
            <p:ph type="body" idx="1"/>
          </p:nvPr>
        </p:nvSpPr>
        <p:spPr>
          <a:xfrm>
            <a:off x="673788" y="5118725"/>
            <a:ext cx="5390305" cy="4849318"/>
          </a:xfrm>
          <a:prstGeom prst="rect">
            <a:avLst/>
          </a:prstGeom>
        </p:spPr>
        <p:txBody>
          <a:bodyPr spcFirstLastPara="1" wrap="square" lIns="91425" tIns="91425" rIns="91425" bIns="91425" anchor="t" anchorCtr="0">
            <a:noAutofit/>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a:t>
            </a:r>
            <a:r>
              <a:rPr lang="ar-SA" sz="1200" b="1" kern="1200">
                <a:solidFill>
                  <a:schemeClr val="tx1"/>
                </a:solidFill>
                <a:effectLst/>
                <a:latin typeface="+mn-lt"/>
                <a:ea typeface="+mn-ea"/>
                <a:cs typeface="+mn-cs"/>
              </a:rPr>
              <a:t>تدريبية)</a:t>
            </a:r>
            <a:endParaRPr lang="en-US" sz="1200" kern="1200">
              <a:solidFill>
                <a:schemeClr val="tx1"/>
              </a:solidFill>
              <a:effectLst/>
              <a:latin typeface="+mn-lt"/>
              <a:ea typeface="+mn-ea"/>
              <a:cs typeface="+mn-cs"/>
            </a:endParaRPr>
          </a:p>
        </p:txBody>
      </p:sp>
    </p:spTree>
    <p:extLst>
      <p:ext uri="{BB962C8B-B14F-4D97-AF65-F5344CB8AC3E}">
        <p14:creationId xmlns:p14="http://schemas.microsoft.com/office/powerpoint/2010/main" val="287982295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B7BABE-BB72-CBA9-6984-60B8334A746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CEB049A-D14D-B48D-0749-76D60447E873}"/>
              </a:ext>
            </a:extLst>
          </p:cNvPr>
          <p:cNvSpPr>
            <a:spLocks noGrp="1" noRot="1" noChangeAspect="1"/>
          </p:cNvSpPr>
          <p:nvPr>
            <p:ph type="sldImg"/>
          </p:nvPr>
        </p:nvSpPr>
        <p:spPr/>
        <p:txBody>
          <a:bodyPr/>
          <a:lstStyle/>
          <a:p>
            <a:endParaRPr lang="fr-FR"/>
          </a:p>
        </p:txBody>
      </p:sp>
      <p:sp>
        <p:nvSpPr>
          <p:cNvPr id="3" name="Notes Placeholder 2">
            <a:extLst>
              <a:ext uri="{FF2B5EF4-FFF2-40B4-BE49-F238E27FC236}">
                <a16:creationId xmlns:a16="http://schemas.microsoft.com/office/drawing/2014/main" id="{057ED9A8-3808-8796-F994-C37954524B09}"/>
              </a:ext>
            </a:extLst>
          </p:cNvPr>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E9E9F541-0495-BE84-8135-D5246934E385}"/>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52F1279-6CE4-4169-83D3-4483097B6907}"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6321664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278370-EC47-9B78-A693-653FBC0C885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D35F858-0BA6-A401-902E-FEA9BC280E43}"/>
              </a:ext>
            </a:extLst>
          </p:cNvPr>
          <p:cNvSpPr>
            <a:spLocks noGrp="1" noRot="1" noChangeAspect="1"/>
          </p:cNvSpPr>
          <p:nvPr>
            <p:ph type="sldImg"/>
          </p:nvPr>
        </p:nvSpPr>
        <p:spPr/>
        <p:txBody>
          <a:bodyPr/>
          <a:lstStyle/>
          <a:p>
            <a:endParaRPr lang="fr-FR"/>
          </a:p>
        </p:txBody>
      </p:sp>
      <p:sp>
        <p:nvSpPr>
          <p:cNvPr id="3" name="Notes Placeholder 2">
            <a:extLst>
              <a:ext uri="{FF2B5EF4-FFF2-40B4-BE49-F238E27FC236}">
                <a16:creationId xmlns:a16="http://schemas.microsoft.com/office/drawing/2014/main" id="{1F1E6160-75A8-3645-023A-4388CCACF5EC}"/>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3CD1465A-4303-EC53-B8A5-6E72FD9E6439}"/>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52F1279-6CE4-4169-83D3-4483097B6907}"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7411428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C6A120-D0E4-F2FE-D131-40FBC1942CB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AC523D9-1DD5-3C48-149A-543AD240B5D3}"/>
              </a:ext>
            </a:extLst>
          </p:cNvPr>
          <p:cNvSpPr>
            <a:spLocks noGrp="1" noRot="1" noChangeAspect="1"/>
          </p:cNvSpPr>
          <p:nvPr>
            <p:ph type="sldImg"/>
          </p:nvPr>
        </p:nvSpPr>
        <p:spPr/>
        <p:txBody>
          <a:bodyPr/>
          <a:lstStyle/>
          <a:p>
            <a:endParaRPr lang="fr-FR"/>
          </a:p>
        </p:txBody>
      </p:sp>
      <p:sp>
        <p:nvSpPr>
          <p:cNvPr id="3" name="Notes Placeholder 2">
            <a:extLst>
              <a:ext uri="{FF2B5EF4-FFF2-40B4-BE49-F238E27FC236}">
                <a16:creationId xmlns:a16="http://schemas.microsoft.com/office/drawing/2014/main" id="{0E7153E9-4828-3011-3D60-7CB4D40A5BF6}"/>
              </a:ext>
            </a:extLst>
          </p:cNvPr>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79507865-A12F-AA91-DFEE-87429C8F38BB}"/>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52F1279-6CE4-4169-83D3-4483097B6907}"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9656596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5FB41B-5552-48DC-0548-A71E8FE468F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D2F21C1-B06F-1EF3-4101-7A6A8875D248}"/>
              </a:ext>
            </a:extLst>
          </p:cNvPr>
          <p:cNvSpPr>
            <a:spLocks noGrp="1" noRot="1" noChangeAspect="1"/>
          </p:cNvSpPr>
          <p:nvPr>
            <p:ph type="sldImg"/>
          </p:nvPr>
        </p:nvSpPr>
        <p:spPr/>
        <p:txBody>
          <a:bodyPr/>
          <a:lstStyle/>
          <a:p>
            <a:endParaRPr lang="fr-FR"/>
          </a:p>
        </p:txBody>
      </p:sp>
      <p:sp>
        <p:nvSpPr>
          <p:cNvPr id="3" name="Notes Placeholder 2">
            <a:extLst>
              <a:ext uri="{FF2B5EF4-FFF2-40B4-BE49-F238E27FC236}">
                <a16:creationId xmlns:a16="http://schemas.microsoft.com/office/drawing/2014/main" id="{42F90E0A-738E-9D10-8BE7-691DC8C375F4}"/>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A346204B-3C9B-11F8-D1FA-D8229606DDCD}"/>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52F1279-6CE4-4169-83D3-4483097B6907}"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1876695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22</a:t>
            </a:fld>
            <a:endParaRPr lang="en-US"/>
          </a:p>
        </p:txBody>
      </p:sp>
    </p:spTree>
    <p:extLst>
      <p:ext uri="{BB962C8B-B14F-4D97-AF65-F5344CB8AC3E}">
        <p14:creationId xmlns:p14="http://schemas.microsoft.com/office/powerpoint/2010/main" val="64040878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24</a:t>
            </a:fld>
            <a:endParaRPr lang="en-US"/>
          </a:p>
        </p:txBody>
      </p:sp>
    </p:spTree>
    <p:extLst>
      <p:ext uri="{BB962C8B-B14F-4D97-AF65-F5344CB8AC3E}">
        <p14:creationId xmlns:p14="http://schemas.microsoft.com/office/powerpoint/2010/main" val="228370313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26</a:t>
            </a:fld>
            <a:endParaRPr lang="en-US"/>
          </a:p>
        </p:txBody>
      </p:sp>
    </p:spTree>
    <p:extLst>
      <p:ext uri="{BB962C8B-B14F-4D97-AF65-F5344CB8AC3E}">
        <p14:creationId xmlns:p14="http://schemas.microsoft.com/office/powerpoint/2010/main" val="124007527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BF2FDA-8D78-A877-27D8-B087B551B77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F32D8F0-E452-1A5A-7868-B2BD0CE13C69}"/>
              </a:ext>
            </a:extLst>
          </p:cNvPr>
          <p:cNvSpPr>
            <a:spLocks noGrp="1" noRot="1" noChangeAspect="1"/>
          </p:cNvSpPr>
          <p:nvPr>
            <p:ph type="sldImg"/>
          </p:nvPr>
        </p:nvSpPr>
        <p:spPr/>
        <p:txBody>
          <a:bodyPr/>
          <a:lstStyle/>
          <a:p>
            <a:endParaRPr lang="fr-FR"/>
          </a:p>
        </p:txBody>
      </p:sp>
      <p:sp>
        <p:nvSpPr>
          <p:cNvPr id="3" name="Notes Placeholder 2">
            <a:extLst>
              <a:ext uri="{FF2B5EF4-FFF2-40B4-BE49-F238E27FC236}">
                <a16:creationId xmlns:a16="http://schemas.microsoft.com/office/drawing/2014/main" id="{5278809D-B4CB-B85F-244E-EDED18B16851}"/>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1E6323F0-5615-8196-EF06-A7BB7E1C4A67}"/>
              </a:ext>
            </a:extLst>
          </p:cNvPr>
          <p:cNvSpPr>
            <a:spLocks noGrp="1"/>
          </p:cNvSpPr>
          <p:nvPr>
            <p:ph type="sldNum" sz="quarter" idx="5"/>
          </p:nvPr>
        </p:nvSpPr>
        <p:spPr/>
        <p:txBody>
          <a:bodyPr/>
          <a:lstStyle/>
          <a:p>
            <a:fld id="{9C2EF98E-B6FF-4B4C-B348-1EB5D4EBDBF3}" type="slidenum">
              <a:rPr lang="en-US" smtClean="0"/>
              <a:t>27</a:t>
            </a:fld>
            <a:endParaRPr lang="en-US" dirty="0"/>
          </a:p>
        </p:txBody>
      </p:sp>
    </p:spTree>
    <p:extLst>
      <p:ext uri="{BB962C8B-B14F-4D97-AF65-F5344CB8AC3E}">
        <p14:creationId xmlns:p14="http://schemas.microsoft.com/office/powerpoint/2010/main" val="231990367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3</a:t>
            </a:fld>
            <a:endParaRPr lang="en-US"/>
          </a:p>
        </p:txBody>
      </p:sp>
    </p:spTree>
    <p:extLst>
      <p:ext uri="{BB962C8B-B14F-4D97-AF65-F5344CB8AC3E}">
        <p14:creationId xmlns:p14="http://schemas.microsoft.com/office/powerpoint/2010/main" val="86593582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8C15F8-0748-0371-D0C4-74EF38FD1FC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8EA9A32-E8B6-C75A-D793-770A6E4411D4}"/>
              </a:ext>
            </a:extLst>
          </p:cNvPr>
          <p:cNvSpPr>
            <a:spLocks noGrp="1" noRot="1" noChangeAspect="1"/>
          </p:cNvSpPr>
          <p:nvPr>
            <p:ph type="sldImg"/>
          </p:nvPr>
        </p:nvSpPr>
        <p:spPr/>
        <p:txBody>
          <a:bodyPr/>
          <a:lstStyle/>
          <a:p>
            <a:endParaRPr lang="fr-FR"/>
          </a:p>
        </p:txBody>
      </p:sp>
      <p:sp>
        <p:nvSpPr>
          <p:cNvPr id="3" name="Notes Placeholder 2">
            <a:extLst>
              <a:ext uri="{FF2B5EF4-FFF2-40B4-BE49-F238E27FC236}">
                <a16:creationId xmlns:a16="http://schemas.microsoft.com/office/drawing/2014/main" id="{58C1B983-3DBA-C041-8849-D533E5A73938}"/>
              </a:ext>
            </a:extLst>
          </p:cNvPr>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76BAC294-1D64-0041-A78A-CF598EE964AE}"/>
              </a:ext>
            </a:extLst>
          </p:cNvPr>
          <p:cNvSpPr>
            <a:spLocks noGrp="1"/>
          </p:cNvSpPr>
          <p:nvPr>
            <p:ph type="sldNum" sz="quarter" idx="5"/>
          </p:nvPr>
        </p:nvSpPr>
        <p:spPr/>
        <p:txBody>
          <a:bodyPr/>
          <a:lstStyle/>
          <a:p>
            <a:fld id="{9C2EF98E-B6FF-4B4C-B348-1EB5D4EBDBF3}" type="slidenum">
              <a:rPr lang="en-US" smtClean="0"/>
              <a:t>28</a:t>
            </a:fld>
            <a:endParaRPr lang="en-US"/>
          </a:p>
        </p:txBody>
      </p:sp>
    </p:spTree>
    <p:extLst>
      <p:ext uri="{BB962C8B-B14F-4D97-AF65-F5344CB8AC3E}">
        <p14:creationId xmlns:p14="http://schemas.microsoft.com/office/powerpoint/2010/main" val="121585049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4">
          <a:extLst>
            <a:ext uri="{FF2B5EF4-FFF2-40B4-BE49-F238E27FC236}">
              <a16:creationId xmlns:a16="http://schemas.microsoft.com/office/drawing/2014/main" id="{7E0C3EA2-05E8-C7E5-740A-CA3C4C2EE528}"/>
            </a:ext>
          </a:extLst>
        </p:cNvPr>
        <p:cNvGrpSpPr/>
        <p:nvPr/>
      </p:nvGrpSpPr>
      <p:grpSpPr>
        <a:xfrm>
          <a:off x="0" y="0"/>
          <a:ext cx="0" cy="0"/>
          <a:chOff x="0" y="0"/>
          <a:chExt cx="0" cy="0"/>
        </a:xfrm>
      </p:grpSpPr>
      <p:sp>
        <p:nvSpPr>
          <p:cNvPr id="475" name="Google Shape;475;g6fd8ccc017_0_116:notes">
            <a:extLst>
              <a:ext uri="{FF2B5EF4-FFF2-40B4-BE49-F238E27FC236}">
                <a16:creationId xmlns:a16="http://schemas.microsoft.com/office/drawing/2014/main" id="{86B8DBB0-45C8-EA11-CEA1-B2449A1ED498}"/>
              </a:ext>
            </a:extLst>
          </p:cNvPr>
          <p:cNvSpPr>
            <a:spLocks noGrp="1" noRot="1" noChangeAspect="1"/>
          </p:cNvSpPr>
          <p:nvPr>
            <p:ph type="sldImg" idx="2"/>
          </p:nvPr>
        </p:nvSpPr>
        <p:spPr>
          <a:xfrm>
            <a:off x="-223838" y="808038"/>
            <a:ext cx="7185026" cy="4041775"/>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fr-FR"/>
          </a:p>
        </p:txBody>
      </p:sp>
      <p:sp>
        <p:nvSpPr>
          <p:cNvPr id="476" name="Google Shape;476;g6fd8ccc017_0_116:notes">
            <a:extLst>
              <a:ext uri="{FF2B5EF4-FFF2-40B4-BE49-F238E27FC236}">
                <a16:creationId xmlns:a16="http://schemas.microsoft.com/office/drawing/2014/main" id="{08BE68F5-F056-48BD-AD65-4F540C175EEF}"/>
              </a:ext>
            </a:extLst>
          </p:cNvPr>
          <p:cNvSpPr txBox="1">
            <a:spLocks noGrp="1"/>
          </p:cNvSpPr>
          <p:nvPr>
            <p:ph type="body" idx="1"/>
          </p:nvPr>
        </p:nvSpPr>
        <p:spPr>
          <a:xfrm>
            <a:off x="673788" y="5118725"/>
            <a:ext cx="5390305" cy="4849318"/>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316700556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4">
          <a:extLst>
            <a:ext uri="{FF2B5EF4-FFF2-40B4-BE49-F238E27FC236}">
              <a16:creationId xmlns:a16="http://schemas.microsoft.com/office/drawing/2014/main" id="{6B5A6AF4-68DD-070A-2D35-4CD146991B8E}"/>
            </a:ext>
          </a:extLst>
        </p:cNvPr>
        <p:cNvGrpSpPr/>
        <p:nvPr/>
      </p:nvGrpSpPr>
      <p:grpSpPr>
        <a:xfrm>
          <a:off x="0" y="0"/>
          <a:ext cx="0" cy="0"/>
          <a:chOff x="0" y="0"/>
          <a:chExt cx="0" cy="0"/>
        </a:xfrm>
      </p:grpSpPr>
      <p:sp>
        <p:nvSpPr>
          <p:cNvPr id="475" name="Google Shape;475;g6fd8ccc017_0_116:notes">
            <a:extLst>
              <a:ext uri="{FF2B5EF4-FFF2-40B4-BE49-F238E27FC236}">
                <a16:creationId xmlns:a16="http://schemas.microsoft.com/office/drawing/2014/main" id="{07484724-AE0A-3267-4998-7C879494E128}"/>
              </a:ext>
            </a:extLst>
          </p:cNvPr>
          <p:cNvSpPr>
            <a:spLocks noGrp="1" noRot="1" noChangeAspect="1"/>
          </p:cNvSpPr>
          <p:nvPr>
            <p:ph type="sldImg" idx="2"/>
          </p:nvPr>
        </p:nvSpPr>
        <p:spPr>
          <a:xfrm>
            <a:off x="-223838" y="808038"/>
            <a:ext cx="7185026" cy="4041775"/>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fr-FR"/>
          </a:p>
        </p:txBody>
      </p:sp>
      <p:sp>
        <p:nvSpPr>
          <p:cNvPr id="476" name="Google Shape;476;g6fd8ccc017_0_116:notes">
            <a:extLst>
              <a:ext uri="{FF2B5EF4-FFF2-40B4-BE49-F238E27FC236}">
                <a16:creationId xmlns:a16="http://schemas.microsoft.com/office/drawing/2014/main" id="{1DC118E7-1212-BF04-4EBA-ED7BAE632AB1}"/>
              </a:ext>
            </a:extLst>
          </p:cNvPr>
          <p:cNvSpPr txBox="1">
            <a:spLocks noGrp="1"/>
          </p:cNvSpPr>
          <p:nvPr>
            <p:ph type="body" idx="1"/>
          </p:nvPr>
        </p:nvSpPr>
        <p:spPr>
          <a:xfrm>
            <a:off x="673788" y="5118725"/>
            <a:ext cx="5390305" cy="4849318"/>
          </a:xfrm>
          <a:prstGeom prst="rect">
            <a:avLst/>
          </a:prstGeom>
        </p:spPr>
        <p:txBody>
          <a:bodyPr spcFirstLastPara="1" wrap="square" lIns="91425" tIns="91425" rIns="91425" bIns="91425" anchor="t" anchorCtr="0">
            <a:noAutofit/>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Tree>
    <p:extLst>
      <p:ext uri="{BB962C8B-B14F-4D97-AF65-F5344CB8AC3E}">
        <p14:creationId xmlns:p14="http://schemas.microsoft.com/office/powerpoint/2010/main" val="285730570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4">
          <a:extLst>
            <a:ext uri="{FF2B5EF4-FFF2-40B4-BE49-F238E27FC236}">
              <a16:creationId xmlns:a16="http://schemas.microsoft.com/office/drawing/2014/main" id="{7D4B59C6-14A4-25D9-299F-7ED0989199C6}"/>
            </a:ext>
          </a:extLst>
        </p:cNvPr>
        <p:cNvGrpSpPr/>
        <p:nvPr/>
      </p:nvGrpSpPr>
      <p:grpSpPr>
        <a:xfrm>
          <a:off x="0" y="0"/>
          <a:ext cx="0" cy="0"/>
          <a:chOff x="0" y="0"/>
          <a:chExt cx="0" cy="0"/>
        </a:xfrm>
      </p:grpSpPr>
      <p:sp>
        <p:nvSpPr>
          <p:cNvPr id="475" name="Google Shape;475;g6fd8ccc017_0_116:notes">
            <a:extLst>
              <a:ext uri="{FF2B5EF4-FFF2-40B4-BE49-F238E27FC236}">
                <a16:creationId xmlns:a16="http://schemas.microsoft.com/office/drawing/2014/main" id="{21A0FA32-C771-895E-0346-BD36E308A446}"/>
              </a:ext>
            </a:extLst>
          </p:cNvPr>
          <p:cNvSpPr>
            <a:spLocks noGrp="1" noRot="1" noChangeAspect="1"/>
          </p:cNvSpPr>
          <p:nvPr>
            <p:ph type="sldImg" idx="2"/>
          </p:nvPr>
        </p:nvSpPr>
        <p:spPr>
          <a:xfrm>
            <a:off x="-223838" y="808038"/>
            <a:ext cx="7185026" cy="4041775"/>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fr-FR"/>
          </a:p>
        </p:txBody>
      </p:sp>
      <p:sp>
        <p:nvSpPr>
          <p:cNvPr id="476" name="Google Shape;476;g6fd8ccc017_0_116:notes">
            <a:extLst>
              <a:ext uri="{FF2B5EF4-FFF2-40B4-BE49-F238E27FC236}">
                <a16:creationId xmlns:a16="http://schemas.microsoft.com/office/drawing/2014/main" id="{F8385921-0906-FCE3-3A1B-C452B621904E}"/>
              </a:ext>
            </a:extLst>
          </p:cNvPr>
          <p:cNvSpPr txBox="1">
            <a:spLocks noGrp="1"/>
          </p:cNvSpPr>
          <p:nvPr>
            <p:ph type="body" idx="1"/>
          </p:nvPr>
        </p:nvSpPr>
        <p:spPr>
          <a:xfrm>
            <a:off x="673788" y="5118725"/>
            <a:ext cx="5390305" cy="4849318"/>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156280287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4">
          <a:extLst>
            <a:ext uri="{FF2B5EF4-FFF2-40B4-BE49-F238E27FC236}">
              <a16:creationId xmlns:a16="http://schemas.microsoft.com/office/drawing/2014/main" id="{1702BEF3-2D67-08A1-3033-6A5722DCD6F1}"/>
            </a:ext>
          </a:extLst>
        </p:cNvPr>
        <p:cNvGrpSpPr/>
        <p:nvPr/>
      </p:nvGrpSpPr>
      <p:grpSpPr>
        <a:xfrm>
          <a:off x="0" y="0"/>
          <a:ext cx="0" cy="0"/>
          <a:chOff x="0" y="0"/>
          <a:chExt cx="0" cy="0"/>
        </a:xfrm>
      </p:grpSpPr>
      <p:sp>
        <p:nvSpPr>
          <p:cNvPr id="475" name="Google Shape;475;g6fd8ccc017_0_116:notes">
            <a:extLst>
              <a:ext uri="{FF2B5EF4-FFF2-40B4-BE49-F238E27FC236}">
                <a16:creationId xmlns:a16="http://schemas.microsoft.com/office/drawing/2014/main" id="{4E29E3F7-37F8-0850-7FCB-E0FE78BFE16C}"/>
              </a:ext>
            </a:extLst>
          </p:cNvPr>
          <p:cNvSpPr>
            <a:spLocks noGrp="1" noRot="1" noChangeAspect="1"/>
          </p:cNvSpPr>
          <p:nvPr>
            <p:ph type="sldImg" idx="2"/>
          </p:nvPr>
        </p:nvSpPr>
        <p:spPr>
          <a:xfrm>
            <a:off x="-223838" y="808038"/>
            <a:ext cx="7185026" cy="4041775"/>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fr-FR"/>
          </a:p>
        </p:txBody>
      </p:sp>
      <p:sp>
        <p:nvSpPr>
          <p:cNvPr id="476" name="Google Shape;476;g6fd8ccc017_0_116:notes">
            <a:extLst>
              <a:ext uri="{FF2B5EF4-FFF2-40B4-BE49-F238E27FC236}">
                <a16:creationId xmlns:a16="http://schemas.microsoft.com/office/drawing/2014/main" id="{9644971F-A977-ACE3-5C00-17671C0FC8CF}"/>
              </a:ext>
            </a:extLst>
          </p:cNvPr>
          <p:cNvSpPr txBox="1">
            <a:spLocks noGrp="1"/>
          </p:cNvSpPr>
          <p:nvPr>
            <p:ph type="body" idx="1"/>
          </p:nvPr>
        </p:nvSpPr>
        <p:spPr>
          <a:xfrm>
            <a:off x="673788" y="5118725"/>
            <a:ext cx="5390305" cy="4849318"/>
          </a:xfrm>
          <a:prstGeom prst="rect">
            <a:avLst/>
          </a:prstGeom>
        </p:spPr>
        <p:txBody>
          <a:bodyPr spcFirstLastPara="1" wrap="square" lIns="91425" tIns="91425" rIns="91425" bIns="91425" anchor="t" anchorCtr="0">
            <a:noAutofit/>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Tree>
    <p:extLst>
      <p:ext uri="{BB962C8B-B14F-4D97-AF65-F5344CB8AC3E}">
        <p14:creationId xmlns:p14="http://schemas.microsoft.com/office/powerpoint/2010/main" val="137323921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4">
          <a:extLst>
            <a:ext uri="{FF2B5EF4-FFF2-40B4-BE49-F238E27FC236}">
              <a16:creationId xmlns:a16="http://schemas.microsoft.com/office/drawing/2014/main" id="{D2BB7917-55C6-091F-8146-F69FF7F84D98}"/>
            </a:ext>
          </a:extLst>
        </p:cNvPr>
        <p:cNvGrpSpPr/>
        <p:nvPr/>
      </p:nvGrpSpPr>
      <p:grpSpPr>
        <a:xfrm>
          <a:off x="0" y="0"/>
          <a:ext cx="0" cy="0"/>
          <a:chOff x="0" y="0"/>
          <a:chExt cx="0" cy="0"/>
        </a:xfrm>
      </p:grpSpPr>
      <p:sp>
        <p:nvSpPr>
          <p:cNvPr id="475" name="Google Shape;475;g6fd8ccc017_0_116:notes">
            <a:extLst>
              <a:ext uri="{FF2B5EF4-FFF2-40B4-BE49-F238E27FC236}">
                <a16:creationId xmlns:a16="http://schemas.microsoft.com/office/drawing/2014/main" id="{3F88DE0F-C1EA-1B9E-4BBA-D5C5F7E18297}"/>
              </a:ext>
            </a:extLst>
          </p:cNvPr>
          <p:cNvSpPr>
            <a:spLocks noGrp="1" noRot="1" noChangeAspect="1"/>
          </p:cNvSpPr>
          <p:nvPr>
            <p:ph type="sldImg" idx="2"/>
          </p:nvPr>
        </p:nvSpPr>
        <p:spPr>
          <a:xfrm>
            <a:off x="-223838" y="808038"/>
            <a:ext cx="7185026" cy="4041775"/>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fr-FR"/>
          </a:p>
        </p:txBody>
      </p:sp>
      <p:sp>
        <p:nvSpPr>
          <p:cNvPr id="476" name="Google Shape;476;g6fd8ccc017_0_116:notes">
            <a:extLst>
              <a:ext uri="{FF2B5EF4-FFF2-40B4-BE49-F238E27FC236}">
                <a16:creationId xmlns:a16="http://schemas.microsoft.com/office/drawing/2014/main" id="{1A608557-474D-5A56-B607-963F9CAFD335}"/>
              </a:ext>
            </a:extLst>
          </p:cNvPr>
          <p:cNvSpPr txBox="1">
            <a:spLocks noGrp="1"/>
          </p:cNvSpPr>
          <p:nvPr>
            <p:ph type="body" idx="1"/>
          </p:nvPr>
        </p:nvSpPr>
        <p:spPr>
          <a:xfrm>
            <a:off x="673788" y="5118725"/>
            <a:ext cx="5390305" cy="4849318"/>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187410031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4">
          <a:extLst>
            <a:ext uri="{FF2B5EF4-FFF2-40B4-BE49-F238E27FC236}">
              <a16:creationId xmlns:a16="http://schemas.microsoft.com/office/drawing/2014/main" id="{41227C76-C902-0559-9DE9-28E7CB9D1708}"/>
            </a:ext>
          </a:extLst>
        </p:cNvPr>
        <p:cNvGrpSpPr/>
        <p:nvPr/>
      </p:nvGrpSpPr>
      <p:grpSpPr>
        <a:xfrm>
          <a:off x="0" y="0"/>
          <a:ext cx="0" cy="0"/>
          <a:chOff x="0" y="0"/>
          <a:chExt cx="0" cy="0"/>
        </a:xfrm>
      </p:grpSpPr>
      <p:sp>
        <p:nvSpPr>
          <p:cNvPr id="475" name="Google Shape;475;g6fd8ccc017_0_116:notes">
            <a:extLst>
              <a:ext uri="{FF2B5EF4-FFF2-40B4-BE49-F238E27FC236}">
                <a16:creationId xmlns:a16="http://schemas.microsoft.com/office/drawing/2014/main" id="{B36572C5-2716-8AFB-9937-3235C97BA95D}"/>
              </a:ext>
            </a:extLst>
          </p:cNvPr>
          <p:cNvSpPr>
            <a:spLocks noGrp="1" noRot="1" noChangeAspect="1"/>
          </p:cNvSpPr>
          <p:nvPr>
            <p:ph type="sldImg" idx="2"/>
          </p:nvPr>
        </p:nvSpPr>
        <p:spPr>
          <a:xfrm>
            <a:off x="-223838" y="808038"/>
            <a:ext cx="7185026" cy="4041775"/>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fr-FR"/>
          </a:p>
        </p:txBody>
      </p:sp>
      <p:sp>
        <p:nvSpPr>
          <p:cNvPr id="476" name="Google Shape;476;g6fd8ccc017_0_116:notes">
            <a:extLst>
              <a:ext uri="{FF2B5EF4-FFF2-40B4-BE49-F238E27FC236}">
                <a16:creationId xmlns:a16="http://schemas.microsoft.com/office/drawing/2014/main" id="{DF8FC9DF-689B-CBE3-02DE-44669331C0EC}"/>
              </a:ext>
            </a:extLst>
          </p:cNvPr>
          <p:cNvSpPr txBox="1">
            <a:spLocks noGrp="1"/>
          </p:cNvSpPr>
          <p:nvPr>
            <p:ph type="body" idx="1"/>
          </p:nvPr>
        </p:nvSpPr>
        <p:spPr>
          <a:xfrm>
            <a:off x="673788" y="5118725"/>
            <a:ext cx="5390305" cy="4849318"/>
          </a:xfrm>
          <a:prstGeom prst="rect">
            <a:avLst/>
          </a:prstGeom>
        </p:spPr>
        <p:txBody>
          <a:bodyPr spcFirstLastPara="1" wrap="square" lIns="91425" tIns="91425" rIns="91425" bIns="91425" anchor="t" anchorCtr="0">
            <a:noAutofit/>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Tree>
    <p:extLst>
      <p:ext uri="{BB962C8B-B14F-4D97-AF65-F5344CB8AC3E}">
        <p14:creationId xmlns:p14="http://schemas.microsoft.com/office/powerpoint/2010/main" val="217930156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4">
          <a:extLst>
            <a:ext uri="{FF2B5EF4-FFF2-40B4-BE49-F238E27FC236}">
              <a16:creationId xmlns:a16="http://schemas.microsoft.com/office/drawing/2014/main" id="{7D3C2071-62B1-BAFA-CEE4-E1475749FFC3}"/>
            </a:ext>
          </a:extLst>
        </p:cNvPr>
        <p:cNvGrpSpPr/>
        <p:nvPr/>
      </p:nvGrpSpPr>
      <p:grpSpPr>
        <a:xfrm>
          <a:off x="0" y="0"/>
          <a:ext cx="0" cy="0"/>
          <a:chOff x="0" y="0"/>
          <a:chExt cx="0" cy="0"/>
        </a:xfrm>
      </p:grpSpPr>
      <p:sp>
        <p:nvSpPr>
          <p:cNvPr id="475" name="Google Shape;475;g6fd8ccc017_0_116:notes">
            <a:extLst>
              <a:ext uri="{FF2B5EF4-FFF2-40B4-BE49-F238E27FC236}">
                <a16:creationId xmlns:a16="http://schemas.microsoft.com/office/drawing/2014/main" id="{31C8B613-359A-1C77-10B9-BB91B8925252}"/>
              </a:ext>
            </a:extLst>
          </p:cNvPr>
          <p:cNvSpPr>
            <a:spLocks noGrp="1" noRot="1" noChangeAspect="1"/>
          </p:cNvSpPr>
          <p:nvPr>
            <p:ph type="sldImg" idx="2"/>
          </p:nvPr>
        </p:nvSpPr>
        <p:spPr>
          <a:xfrm>
            <a:off x="-223838" y="808038"/>
            <a:ext cx="7185026" cy="4041775"/>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fr-FR"/>
          </a:p>
        </p:txBody>
      </p:sp>
      <p:sp>
        <p:nvSpPr>
          <p:cNvPr id="476" name="Google Shape;476;g6fd8ccc017_0_116:notes">
            <a:extLst>
              <a:ext uri="{FF2B5EF4-FFF2-40B4-BE49-F238E27FC236}">
                <a16:creationId xmlns:a16="http://schemas.microsoft.com/office/drawing/2014/main" id="{1FD06C82-B838-D1A8-437A-8305B2075F47}"/>
              </a:ext>
            </a:extLst>
          </p:cNvPr>
          <p:cNvSpPr txBox="1">
            <a:spLocks noGrp="1"/>
          </p:cNvSpPr>
          <p:nvPr>
            <p:ph type="body" idx="1"/>
          </p:nvPr>
        </p:nvSpPr>
        <p:spPr>
          <a:xfrm>
            <a:off x="673788" y="5118725"/>
            <a:ext cx="5390305" cy="4849318"/>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123182735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4">
          <a:extLst>
            <a:ext uri="{FF2B5EF4-FFF2-40B4-BE49-F238E27FC236}">
              <a16:creationId xmlns:a16="http://schemas.microsoft.com/office/drawing/2014/main" id="{EC61EBF9-9461-1805-E542-3EF5B4D13A47}"/>
            </a:ext>
          </a:extLst>
        </p:cNvPr>
        <p:cNvGrpSpPr/>
        <p:nvPr/>
      </p:nvGrpSpPr>
      <p:grpSpPr>
        <a:xfrm>
          <a:off x="0" y="0"/>
          <a:ext cx="0" cy="0"/>
          <a:chOff x="0" y="0"/>
          <a:chExt cx="0" cy="0"/>
        </a:xfrm>
      </p:grpSpPr>
      <p:sp>
        <p:nvSpPr>
          <p:cNvPr id="475" name="Google Shape;475;g6fd8ccc017_0_116:notes">
            <a:extLst>
              <a:ext uri="{FF2B5EF4-FFF2-40B4-BE49-F238E27FC236}">
                <a16:creationId xmlns:a16="http://schemas.microsoft.com/office/drawing/2014/main" id="{63A0E3D0-B3E2-600C-1BE0-327991124EC6}"/>
              </a:ext>
            </a:extLst>
          </p:cNvPr>
          <p:cNvSpPr>
            <a:spLocks noGrp="1" noRot="1" noChangeAspect="1"/>
          </p:cNvSpPr>
          <p:nvPr>
            <p:ph type="sldImg" idx="2"/>
          </p:nvPr>
        </p:nvSpPr>
        <p:spPr>
          <a:xfrm>
            <a:off x="-223838" y="808038"/>
            <a:ext cx="7185026" cy="4041775"/>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fr-FR"/>
          </a:p>
        </p:txBody>
      </p:sp>
      <p:sp>
        <p:nvSpPr>
          <p:cNvPr id="476" name="Google Shape;476;g6fd8ccc017_0_116:notes">
            <a:extLst>
              <a:ext uri="{FF2B5EF4-FFF2-40B4-BE49-F238E27FC236}">
                <a16:creationId xmlns:a16="http://schemas.microsoft.com/office/drawing/2014/main" id="{4EDC794C-6179-F1E8-4081-F1E79DF29878}"/>
              </a:ext>
            </a:extLst>
          </p:cNvPr>
          <p:cNvSpPr txBox="1">
            <a:spLocks noGrp="1"/>
          </p:cNvSpPr>
          <p:nvPr>
            <p:ph type="body" idx="1"/>
          </p:nvPr>
        </p:nvSpPr>
        <p:spPr>
          <a:xfrm>
            <a:off x="673788" y="5118725"/>
            <a:ext cx="5390305" cy="4849318"/>
          </a:xfrm>
          <a:prstGeom prst="rect">
            <a:avLst/>
          </a:prstGeom>
        </p:spPr>
        <p:txBody>
          <a:bodyPr spcFirstLastPara="1" wrap="square" lIns="91425" tIns="91425" rIns="91425" bIns="91425" anchor="t" anchorCtr="0">
            <a:noAutofit/>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Tree>
    <p:extLst>
      <p:ext uri="{BB962C8B-B14F-4D97-AF65-F5344CB8AC3E}">
        <p14:creationId xmlns:p14="http://schemas.microsoft.com/office/powerpoint/2010/main" val="278603776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4">
          <a:extLst>
            <a:ext uri="{FF2B5EF4-FFF2-40B4-BE49-F238E27FC236}">
              <a16:creationId xmlns:a16="http://schemas.microsoft.com/office/drawing/2014/main" id="{2DF7645B-8E8B-F951-F187-67E17B74F8BC}"/>
            </a:ext>
          </a:extLst>
        </p:cNvPr>
        <p:cNvGrpSpPr/>
        <p:nvPr/>
      </p:nvGrpSpPr>
      <p:grpSpPr>
        <a:xfrm>
          <a:off x="0" y="0"/>
          <a:ext cx="0" cy="0"/>
          <a:chOff x="0" y="0"/>
          <a:chExt cx="0" cy="0"/>
        </a:xfrm>
      </p:grpSpPr>
      <p:sp>
        <p:nvSpPr>
          <p:cNvPr id="475" name="Google Shape;475;g6fd8ccc017_0_116:notes">
            <a:extLst>
              <a:ext uri="{FF2B5EF4-FFF2-40B4-BE49-F238E27FC236}">
                <a16:creationId xmlns:a16="http://schemas.microsoft.com/office/drawing/2014/main" id="{B98946F5-0445-A5FC-5C21-75AD19AA6A32}"/>
              </a:ext>
            </a:extLst>
          </p:cNvPr>
          <p:cNvSpPr>
            <a:spLocks noGrp="1" noRot="1" noChangeAspect="1"/>
          </p:cNvSpPr>
          <p:nvPr>
            <p:ph type="sldImg" idx="2"/>
          </p:nvPr>
        </p:nvSpPr>
        <p:spPr>
          <a:xfrm>
            <a:off x="-223838" y="808038"/>
            <a:ext cx="7185026" cy="4041775"/>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fr-FR"/>
          </a:p>
        </p:txBody>
      </p:sp>
      <p:sp>
        <p:nvSpPr>
          <p:cNvPr id="476" name="Google Shape;476;g6fd8ccc017_0_116:notes">
            <a:extLst>
              <a:ext uri="{FF2B5EF4-FFF2-40B4-BE49-F238E27FC236}">
                <a16:creationId xmlns:a16="http://schemas.microsoft.com/office/drawing/2014/main" id="{191C2A65-6DFB-FAC9-2151-70DB32AF5DC2}"/>
              </a:ext>
            </a:extLst>
          </p:cNvPr>
          <p:cNvSpPr txBox="1">
            <a:spLocks noGrp="1"/>
          </p:cNvSpPr>
          <p:nvPr>
            <p:ph type="body" idx="1"/>
          </p:nvPr>
        </p:nvSpPr>
        <p:spPr>
          <a:xfrm>
            <a:off x="673788" y="5118725"/>
            <a:ext cx="5390305" cy="4849318"/>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255420752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4</a:t>
            </a:fld>
            <a:endParaRPr lang="en-US"/>
          </a:p>
        </p:txBody>
      </p:sp>
    </p:spTree>
    <p:extLst>
      <p:ext uri="{BB962C8B-B14F-4D97-AF65-F5344CB8AC3E}">
        <p14:creationId xmlns:p14="http://schemas.microsoft.com/office/powerpoint/2010/main" val="230485782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38</a:t>
            </a:fld>
            <a:endParaRPr lang="en-US"/>
          </a:p>
        </p:txBody>
      </p:sp>
    </p:spTree>
    <p:extLst>
      <p:ext uri="{BB962C8B-B14F-4D97-AF65-F5344CB8AC3E}">
        <p14:creationId xmlns:p14="http://schemas.microsoft.com/office/powerpoint/2010/main" val="393102776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40</a:t>
            </a:fld>
            <a:endParaRPr lang="en-US"/>
          </a:p>
        </p:txBody>
      </p:sp>
    </p:spTree>
    <p:extLst>
      <p:ext uri="{BB962C8B-B14F-4D97-AF65-F5344CB8AC3E}">
        <p14:creationId xmlns:p14="http://schemas.microsoft.com/office/powerpoint/2010/main" val="243349319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42</a:t>
            </a:fld>
            <a:endParaRPr lang="en-US"/>
          </a:p>
        </p:txBody>
      </p:sp>
    </p:spTree>
    <p:extLst>
      <p:ext uri="{BB962C8B-B14F-4D97-AF65-F5344CB8AC3E}">
        <p14:creationId xmlns:p14="http://schemas.microsoft.com/office/powerpoint/2010/main" val="42510789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44</a:t>
            </a:fld>
            <a:endParaRPr lang="en-US"/>
          </a:p>
        </p:txBody>
      </p:sp>
    </p:spTree>
    <p:extLst>
      <p:ext uri="{BB962C8B-B14F-4D97-AF65-F5344CB8AC3E}">
        <p14:creationId xmlns:p14="http://schemas.microsoft.com/office/powerpoint/2010/main" val="58164605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46</a:t>
            </a:fld>
            <a:endParaRPr lang="en-US"/>
          </a:p>
        </p:txBody>
      </p:sp>
    </p:spTree>
    <p:extLst>
      <p:ext uri="{BB962C8B-B14F-4D97-AF65-F5344CB8AC3E}">
        <p14:creationId xmlns:p14="http://schemas.microsoft.com/office/powerpoint/2010/main" val="57480819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48</a:t>
            </a:fld>
            <a:endParaRPr lang="en-US"/>
          </a:p>
        </p:txBody>
      </p:sp>
    </p:spTree>
    <p:extLst>
      <p:ext uri="{BB962C8B-B14F-4D97-AF65-F5344CB8AC3E}">
        <p14:creationId xmlns:p14="http://schemas.microsoft.com/office/powerpoint/2010/main" val="353101851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ar-JO" sz="1200" b="1"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50</a:t>
            </a:fld>
            <a:endParaRPr lang="en-US"/>
          </a:p>
        </p:txBody>
      </p:sp>
    </p:spTree>
    <p:extLst>
      <p:ext uri="{BB962C8B-B14F-4D97-AF65-F5344CB8AC3E}">
        <p14:creationId xmlns:p14="http://schemas.microsoft.com/office/powerpoint/2010/main" val="157648494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52</a:t>
            </a:fld>
            <a:endParaRPr lang="en-US"/>
          </a:p>
        </p:txBody>
      </p:sp>
    </p:spTree>
    <p:extLst>
      <p:ext uri="{BB962C8B-B14F-4D97-AF65-F5344CB8AC3E}">
        <p14:creationId xmlns:p14="http://schemas.microsoft.com/office/powerpoint/2010/main" val="152789150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54</a:t>
            </a:fld>
            <a:endParaRPr lang="en-US"/>
          </a:p>
        </p:txBody>
      </p:sp>
    </p:spTree>
    <p:extLst>
      <p:ext uri="{BB962C8B-B14F-4D97-AF65-F5344CB8AC3E}">
        <p14:creationId xmlns:p14="http://schemas.microsoft.com/office/powerpoint/2010/main" val="181563285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A3F849-3EF5-B529-07A1-33D2972D91C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887AFDF-7B6C-2115-C749-43B3C1CF470B}"/>
              </a:ext>
            </a:extLst>
          </p:cNvPr>
          <p:cNvSpPr>
            <a:spLocks noGrp="1" noRot="1" noChangeAspect="1"/>
          </p:cNvSpPr>
          <p:nvPr>
            <p:ph type="sldImg"/>
          </p:nvPr>
        </p:nvSpPr>
        <p:spPr/>
        <p:txBody>
          <a:bodyPr/>
          <a:lstStyle/>
          <a:p>
            <a:endParaRPr lang="fr-FR"/>
          </a:p>
        </p:txBody>
      </p:sp>
      <p:sp>
        <p:nvSpPr>
          <p:cNvPr id="3" name="Notes Placeholder 2">
            <a:extLst>
              <a:ext uri="{FF2B5EF4-FFF2-40B4-BE49-F238E27FC236}">
                <a16:creationId xmlns:a16="http://schemas.microsoft.com/office/drawing/2014/main" id="{60C9E3C1-6529-4CE5-DE1E-DE9F31D9788C}"/>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761FA5CE-2C82-F784-8995-0206E52A6DD7}"/>
              </a:ext>
            </a:extLst>
          </p:cNvPr>
          <p:cNvSpPr>
            <a:spLocks noGrp="1"/>
          </p:cNvSpPr>
          <p:nvPr>
            <p:ph type="sldNum" sz="quarter" idx="5"/>
          </p:nvPr>
        </p:nvSpPr>
        <p:spPr/>
        <p:txBody>
          <a:bodyPr/>
          <a:lstStyle/>
          <a:p>
            <a:fld id="{652F1279-6CE4-4169-83D3-4483097B6907}" type="slidenum">
              <a:rPr lang="en-US" smtClean="0"/>
              <a:t>55</a:t>
            </a:fld>
            <a:endParaRPr lang="en-US" dirty="0"/>
          </a:p>
        </p:txBody>
      </p:sp>
    </p:spTree>
    <p:extLst>
      <p:ext uri="{BB962C8B-B14F-4D97-AF65-F5344CB8AC3E}">
        <p14:creationId xmlns:p14="http://schemas.microsoft.com/office/powerpoint/2010/main" val="127520332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6</a:t>
            </a:fld>
            <a:endParaRPr lang="en-US"/>
          </a:p>
        </p:txBody>
      </p:sp>
    </p:spTree>
    <p:extLst>
      <p:ext uri="{BB962C8B-B14F-4D97-AF65-F5344CB8AC3E}">
        <p14:creationId xmlns:p14="http://schemas.microsoft.com/office/powerpoint/2010/main" val="307496232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74044D3-8BA4-985A-FD8F-A4F97C433AC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EA402FA-C2A3-10C2-7B99-03D6D4F3EBE0}"/>
              </a:ext>
            </a:extLst>
          </p:cNvPr>
          <p:cNvSpPr>
            <a:spLocks noGrp="1" noRot="1" noChangeAspect="1"/>
          </p:cNvSpPr>
          <p:nvPr>
            <p:ph type="sldImg"/>
          </p:nvPr>
        </p:nvSpPr>
        <p:spPr/>
        <p:txBody>
          <a:bodyPr/>
          <a:lstStyle/>
          <a:p>
            <a:endParaRPr lang="fr-FR"/>
          </a:p>
        </p:txBody>
      </p:sp>
      <p:sp>
        <p:nvSpPr>
          <p:cNvPr id="3" name="Notes Placeholder 2">
            <a:extLst>
              <a:ext uri="{FF2B5EF4-FFF2-40B4-BE49-F238E27FC236}">
                <a16:creationId xmlns:a16="http://schemas.microsoft.com/office/drawing/2014/main" id="{85212D18-EA31-3013-B15F-663C2142497F}"/>
              </a:ext>
            </a:extLst>
          </p:cNvPr>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1CD7EEC4-DD0C-116E-4BAA-03DBAE596E42}"/>
              </a:ext>
            </a:extLst>
          </p:cNvPr>
          <p:cNvSpPr>
            <a:spLocks noGrp="1"/>
          </p:cNvSpPr>
          <p:nvPr>
            <p:ph type="sldNum" sz="quarter" idx="5"/>
          </p:nvPr>
        </p:nvSpPr>
        <p:spPr/>
        <p:txBody>
          <a:bodyPr/>
          <a:lstStyle/>
          <a:p>
            <a:fld id="{652F1279-6CE4-4169-83D3-4483097B6907}" type="slidenum">
              <a:rPr lang="en-US" smtClean="0"/>
              <a:t>56</a:t>
            </a:fld>
            <a:endParaRPr lang="en-US" dirty="0"/>
          </a:p>
        </p:txBody>
      </p:sp>
    </p:spTree>
    <p:extLst>
      <p:ext uri="{BB962C8B-B14F-4D97-AF65-F5344CB8AC3E}">
        <p14:creationId xmlns:p14="http://schemas.microsoft.com/office/powerpoint/2010/main" val="249752212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58</a:t>
            </a:fld>
            <a:endParaRPr lang="en-US"/>
          </a:p>
        </p:txBody>
      </p:sp>
    </p:spTree>
    <p:extLst>
      <p:ext uri="{BB962C8B-B14F-4D97-AF65-F5344CB8AC3E}">
        <p14:creationId xmlns:p14="http://schemas.microsoft.com/office/powerpoint/2010/main" val="240011445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60</a:t>
            </a:fld>
            <a:endParaRPr lang="en-US"/>
          </a:p>
        </p:txBody>
      </p:sp>
    </p:spTree>
    <p:extLst>
      <p:ext uri="{BB962C8B-B14F-4D97-AF65-F5344CB8AC3E}">
        <p14:creationId xmlns:p14="http://schemas.microsoft.com/office/powerpoint/2010/main" val="1077907085"/>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62</a:t>
            </a:fld>
            <a:endParaRPr lang="en-US"/>
          </a:p>
        </p:txBody>
      </p:sp>
    </p:spTree>
    <p:extLst>
      <p:ext uri="{BB962C8B-B14F-4D97-AF65-F5344CB8AC3E}">
        <p14:creationId xmlns:p14="http://schemas.microsoft.com/office/powerpoint/2010/main" val="3925309725"/>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64</a:t>
            </a:fld>
            <a:endParaRPr lang="en-US"/>
          </a:p>
        </p:txBody>
      </p:sp>
    </p:spTree>
    <p:extLst>
      <p:ext uri="{BB962C8B-B14F-4D97-AF65-F5344CB8AC3E}">
        <p14:creationId xmlns:p14="http://schemas.microsoft.com/office/powerpoint/2010/main" val="2579091898"/>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66</a:t>
            </a:fld>
            <a:endParaRPr lang="en-US"/>
          </a:p>
        </p:txBody>
      </p:sp>
    </p:spTree>
    <p:extLst>
      <p:ext uri="{BB962C8B-B14F-4D97-AF65-F5344CB8AC3E}">
        <p14:creationId xmlns:p14="http://schemas.microsoft.com/office/powerpoint/2010/main" val="1656626149"/>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68</a:t>
            </a:fld>
            <a:endParaRPr lang="en-US"/>
          </a:p>
        </p:txBody>
      </p:sp>
    </p:spTree>
    <p:extLst>
      <p:ext uri="{BB962C8B-B14F-4D97-AF65-F5344CB8AC3E}">
        <p14:creationId xmlns:p14="http://schemas.microsoft.com/office/powerpoint/2010/main" val="347743795"/>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BE3DB6-4037-F31C-61B8-6F647AB9175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4D8B040-E820-18F5-E72D-11F86D041DC0}"/>
              </a:ext>
            </a:extLst>
          </p:cNvPr>
          <p:cNvSpPr>
            <a:spLocks noGrp="1" noRot="1" noChangeAspect="1"/>
          </p:cNvSpPr>
          <p:nvPr>
            <p:ph type="sldImg"/>
          </p:nvPr>
        </p:nvSpPr>
        <p:spPr/>
        <p:txBody>
          <a:bodyPr/>
          <a:lstStyle/>
          <a:p>
            <a:endParaRPr lang="fr-FR"/>
          </a:p>
        </p:txBody>
      </p:sp>
      <p:sp>
        <p:nvSpPr>
          <p:cNvPr id="3" name="Notes Placeholder 2">
            <a:extLst>
              <a:ext uri="{FF2B5EF4-FFF2-40B4-BE49-F238E27FC236}">
                <a16:creationId xmlns:a16="http://schemas.microsoft.com/office/drawing/2014/main" id="{EA2CDF6B-68E5-BA8E-EE2B-6A624217A151}"/>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C4322927-3C5B-E5BB-B4B6-696E3E330FB6}"/>
              </a:ext>
            </a:extLst>
          </p:cNvPr>
          <p:cNvSpPr>
            <a:spLocks noGrp="1"/>
          </p:cNvSpPr>
          <p:nvPr>
            <p:ph type="sldNum" sz="quarter" idx="5"/>
          </p:nvPr>
        </p:nvSpPr>
        <p:spPr/>
        <p:txBody>
          <a:bodyPr/>
          <a:lstStyle/>
          <a:p>
            <a:fld id="{652F1279-6CE4-4169-83D3-4483097B6907}" type="slidenum">
              <a:rPr lang="en-US" smtClean="0"/>
              <a:t>69</a:t>
            </a:fld>
            <a:endParaRPr lang="en-US" dirty="0"/>
          </a:p>
        </p:txBody>
      </p:sp>
    </p:spTree>
    <p:extLst>
      <p:ext uri="{BB962C8B-B14F-4D97-AF65-F5344CB8AC3E}">
        <p14:creationId xmlns:p14="http://schemas.microsoft.com/office/powerpoint/2010/main" val="3838872835"/>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99D4898-657D-F839-08BD-D2692821658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06A5334-E1B0-0DB3-A1D5-473A0127A95E}"/>
              </a:ext>
            </a:extLst>
          </p:cNvPr>
          <p:cNvSpPr>
            <a:spLocks noGrp="1" noRot="1" noChangeAspect="1"/>
          </p:cNvSpPr>
          <p:nvPr>
            <p:ph type="sldImg"/>
          </p:nvPr>
        </p:nvSpPr>
        <p:spPr/>
        <p:txBody>
          <a:bodyPr/>
          <a:lstStyle/>
          <a:p>
            <a:endParaRPr lang="fr-FR"/>
          </a:p>
        </p:txBody>
      </p:sp>
      <p:sp>
        <p:nvSpPr>
          <p:cNvPr id="3" name="Notes Placeholder 2">
            <a:extLst>
              <a:ext uri="{FF2B5EF4-FFF2-40B4-BE49-F238E27FC236}">
                <a16:creationId xmlns:a16="http://schemas.microsoft.com/office/drawing/2014/main" id="{ED385836-5472-3803-E69B-3F38611DF6F5}"/>
              </a:ext>
            </a:extLst>
          </p:cNvPr>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CAC5CD2F-C73D-FBB1-3466-AD8DDB4FDEE1}"/>
              </a:ext>
            </a:extLst>
          </p:cNvPr>
          <p:cNvSpPr>
            <a:spLocks noGrp="1"/>
          </p:cNvSpPr>
          <p:nvPr>
            <p:ph type="sldNum" sz="quarter" idx="5"/>
          </p:nvPr>
        </p:nvSpPr>
        <p:spPr/>
        <p:txBody>
          <a:bodyPr/>
          <a:lstStyle/>
          <a:p>
            <a:fld id="{652F1279-6CE4-4169-83D3-4483097B6907}" type="slidenum">
              <a:rPr lang="en-US" smtClean="0"/>
              <a:t>70</a:t>
            </a:fld>
            <a:endParaRPr lang="en-US" dirty="0"/>
          </a:p>
        </p:txBody>
      </p:sp>
    </p:spTree>
    <p:extLst>
      <p:ext uri="{BB962C8B-B14F-4D97-AF65-F5344CB8AC3E}">
        <p14:creationId xmlns:p14="http://schemas.microsoft.com/office/powerpoint/2010/main" val="1075049164"/>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CD45AC-F804-3278-EC88-D9D11C403B9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1B0D5A5-9EB9-209D-4A6F-AE0DBC9414F7}"/>
              </a:ext>
            </a:extLst>
          </p:cNvPr>
          <p:cNvSpPr>
            <a:spLocks noGrp="1" noRot="1" noChangeAspect="1"/>
          </p:cNvSpPr>
          <p:nvPr>
            <p:ph type="sldImg"/>
          </p:nvPr>
        </p:nvSpPr>
        <p:spPr/>
        <p:txBody>
          <a:bodyPr/>
          <a:lstStyle/>
          <a:p>
            <a:endParaRPr lang="fr-FR"/>
          </a:p>
        </p:txBody>
      </p:sp>
      <p:sp>
        <p:nvSpPr>
          <p:cNvPr id="3" name="Notes Placeholder 2">
            <a:extLst>
              <a:ext uri="{FF2B5EF4-FFF2-40B4-BE49-F238E27FC236}">
                <a16:creationId xmlns:a16="http://schemas.microsoft.com/office/drawing/2014/main" id="{9FE58AF2-EC26-3795-DE0B-B281F2568461}"/>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06964F90-FE08-15BC-BEBD-72CCE164C3C2}"/>
              </a:ext>
            </a:extLst>
          </p:cNvPr>
          <p:cNvSpPr>
            <a:spLocks noGrp="1"/>
          </p:cNvSpPr>
          <p:nvPr>
            <p:ph type="sldNum" sz="quarter" idx="5"/>
          </p:nvPr>
        </p:nvSpPr>
        <p:spPr/>
        <p:txBody>
          <a:bodyPr/>
          <a:lstStyle/>
          <a:p>
            <a:fld id="{652F1279-6CE4-4169-83D3-4483097B6907}" type="slidenum">
              <a:rPr lang="en-US" smtClean="0"/>
              <a:t>71</a:t>
            </a:fld>
            <a:endParaRPr lang="en-US" dirty="0"/>
          </a:p>
        </p:txBody>
      </p:sp>
    </p:spTree>
    <p:extLst>
      <p:ext uri="{BB962C8B-B14F-4D97-AF65-F5344CB8AC3E}">
        <p14:creationId xmlns:p14="http://schemas.microsoft.com/office/powerpoint/2010/main" val="156538423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8</a:t>
            </a:fld>
            <a:endParaRPr lang="en-US"/>
          </a:p>
        </p:txBody>
      </p:sp>
    </p:spTree>
    <p:extLst>
      <p:ext uri="{BB962C8B-B14F-4D97-AF65-F5344CB8AC3E}">
        <p14:creationId xmlns:p14="http://schemas.microsoft.com/office/powerpoint/2010/main" val="1206993291"/>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7F3B4FC-ED9E-0F6A-A405-3113D397E51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D0A7697-0905-1346-F8BA-C02CD286C495}"/>
              </a:ext>
            </a:extLst>
          </p:cNvPr>
          <p:cNvSpPr>
            <a:spLocks noGrp="1" noRot="1" noChangeAspect="1"/>
          </p:cNvSpPr>
          <p:nvPr>
            <p:ph type="sldImg"/>
          </p:nvPr>
        </p:nvSpPr>
        <p:spPr/>
        <p:txBody>
          <a:bodyPr/>
          <a:lstStyle/>
          <a:p>
            <a:endParaRPr lang="fr-FR"/>
          </a:p>
        </p:txBody>
      </p:sp>
      <p:sp>
        <p:nvSpPr>
          <p:cNvPr id="3" name="Notes Placeholder 2">
            <a:extLst>
              <a:ext uri="{FF2B5EF4-FFF2-40B4-BE49-F238E27FC236}">
                <a16:creationId xmlns:a16="http://schemas.microsoft.com/office/drawing/2014/main" id="{65F53CB8-76C6-88F0-4E69-31594E5F4E23}"/>
              </a:ext>
            </a:extLst>
          </p:cNvPr>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35C2938F-1B84-8BCA-47FE-47C0E31DD101}"/>
              </a:ext>
            </a:extLst>
          </p:cNvPr>
          <p:cNvSpPr>
            <a:spLocks noGrp="1"/>
          </p:cNvSpPr>
          <p:nvPr>
            <p:ph type="sldNum" sz="quarter" idx="5"/>
          </p:nvPr>
        </p:nvSpPr>
        <p:spPr/>
        <p:txBody>
          <a:bodyPr/>
          <a:lstStyle/>
          <a:p>
            <a:fld id="{652F1279-6CE4-4169-83D3-4483097B6907}" type="slidenum">
              <a:rPr lang="en-US" smtClean="0"/>
              <a:t>72</a:t>
            </a:fld>
            <a:endParaRPr lang="en-US" dirty="0"/>
          </a:p>
        </p:txBody>
      </p:sp>
    </p:spTree>
    <p:extLst>
      <p:ext uri="{BB962C8B-B14F-4D97-AF65-F5344CB8AC3E}">
        <p14:creationId xmlns:p14="http://schemas.microsoft.com/office/powerpoint/2010/main" val="1483555615"/>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47B16A-55D4-3681-4461-05EE95812ED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06EEF6C-20D5-980D-3EFE-D847322F74D3}"/>
              </a:ext>
            </a:extLst>
          </p:cNvPr>
          <p:cNvSpPr>
            <a:spLocks noGrp="1" noRot="1" noChangeAspect="1"/>
          </p:cNvSpPr>
          <p:nvPr>
            <p:ph type="sldImg"/>
          </p:nvPr>
        </p:nvSpPr>
        <p:spPr/>
        <p:txBody>
          <a:bodyPr/>
          <a:lstStyle/>
          <a:p>
            <a:endParaRPr lang="fr-FR"/>
          </a:p>
        </p:txBody>
      </p:sp>
      <p:sp>
        <p:nvSpPr>
          <p:cNvPr id="3" name="Notes Placeholder 2">
            <a:extLst>
              <a:ext uri="{FF2B5EF4-FFF2-40B4-BE49-F238E27FC236}">
                <a16:creationId xmlns:a16="http://schemas.microsoft.com/office/drawing/2014/main" id="{A1696539-6F28-F1DC-5EA1-46556431AF0C}"/>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4EB2C830-09DE-2BF7-1D2A-6FEC75CD9A47}"/>
              </a:ext>
            </a:extLst>
          </p:cNvPr>
          <p:cNvSpPr>
            <a:spLocks noGrp="1"/>
          </p:cNvSpPr>
          <p:nvPr>
            <p:ph type="sldNum" sz="quarter" idx="5"/>
          </p:nvPr>
        </p:nvSpPr>
        <p:spPr/>
        <p:txBody>
          <a:bodyPr/>
          <a:lstStyle/>
          <a:p>
            <a:fld id="{652F1279-6CE4-4169-83D3-4483097B6907}" type="slidenum">
              <a:rPr lang="en-US" smtClean="0"/>
              <a:t>73</a:t>
            </a:fld>
            <a:endParaRPr lang="en-US" dirty="0"/>
          </a:p>
        </p:txBody>
      </p:sp>
    </p:spTree>
    <p:extLst>
      <p:ext uri="{BB962C8B-B14F-4D97-AF65-F5344CB8AC3E}">
        <p14:creationId xmlns:p14="http://schemas.microsoft.com/office/powerpoint/2010/main" val="502992607"/>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423C7C-8192-747D-01AE-BAB263F705E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D732D23-E7B5-33FE-E8F9-6B7C04DFE415}"/>
              </a:ext>
            </a:extLst>
          </p:cNvPr>
          <p:cNvSpPr>
            <a:spLocks noGrp="1" noRot="1" noChangeAspect="1"/>
          </p:cNvSpPr>
          <p:nvPr>
            <p:ph type="sldImg"/>
          </p:nvPr>
        </p:nvSpPr>
        <p:spPr/>
        <p:txBody>
          <a:bodyPr/>
          <a:lstStyle/>
          <a:p>
            <a:endParaRPr lang="fr-FR"/>
          </a:p>
        </p:txBody>
      </p:sp>
      <p:sp>
        <p:nvSpPr>
          <p:cNvPr id="3" name="Notes Placeholder 2">
            <a:extLst>
              <a:ext uri="{FF2B5EF4-FFF2-40B4-BE49-F238E27FC236}">
                <a16:creationId xmlns:a16="http://schemas.microsoft.com/office/drawing/2014/main" id="{C15C29F9-7238-D097-59BB-C2C7194C4B6D}"/>
              </a:ext>
            </a:extLst>
          </p:cNvPr>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043715BD-B679-D84D-2BEA-7A52F6B93A8F}"/>
              </a:ext>
            </a:extLst>
          </p:cNvPr>
          <p:cNvSpPr>
            <a:spLocks noGrp="1"/>
          </p:cNvSpPr>
          <p:nvPr>
            <p:ph type="sldNum" sz="quarter" idx="5"/>
          </p:nvPr>
        </p:nvSpPr>
        <p:spPr/>
        <p:txBody>
          <a:bodyPr/>
          <a:lstStyle/>
          <a:p>
            <a:fld id="{9C2EF98E-B6FF-4B4C-B348-1EB5D4EBDBF3}" type="slidenum">
              <a:rPr lang="en-US" smtClean="0"/>
              <a:t>74</a:t>
            </a:fld>
            <a:endParaRPr lang="en-US" dirty="0"/>
          </a:p>
        </p:txBody>
      </p:sp>
    </p:spTree>
    <p:extLst>
      <p:ext uri="{BB962C8B-B14F-4D97-AF65-F5344CB8AC3E}">
        <p14:creationId xmlns:p14="http://schemas.microsoft.com/office/powerpoint/2010/main" val="3453923841"/>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76</a:t>
            </a:fld>
            <a:endParaRPr lang="en-US"/>
          </a:p>
        </p:txBody>
      </p:sp>
    </p:spTree>
    <p:extLst>
      <p:ext uri="{BB962C8B-B14F-4D97-AF65-F5344CB8AC3E}">
        <p14:creationId xmlns:p14="http://schemas.microsoft.com/office/powerpoint/2010/main" val="1318169040"/>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78</a:t>
            </a:fld>
            <a:endParaRPr lang="en-US"/>
          </a:p>
        </p:txBody>
      </p:sp>
    </p:spTree>
    <p:extLst>
      <p:ext uri="{BB962C8B-B14F-4D97-AF65-F5344CB8AC3E}">
        <p14:creationId xmlns:p14="http://schemas.microsoft.com/office/powerpoint/2010/main" val="1686177941"/>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80</a:t>
            </a:fld>
            <a:endParaRPr lang="en-US"/>
          </a:p>
        </p:txBody>
      </p:sp>
    </p:spTree>
    <p:extLst>
      <p:ext uri="{BB962C8B-B14F-4D97-AF65-F5344CB8AC3E}">
        <p14:creationId xmlns:p14="http://schemas.microsoft.com/office/powerpoint/2010/main" val="775182388"/>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82</a:t>
            </a:fld>
            <a:endParaRPr lang="en-US"/>
          </a:p>
        </p:txBody>
      </p:sp>
    </p:spTree>
    <p:extLst>
      <p:ext uri="{BB962C8B-B14F-4D97-AF65-F5344CB8AC3E}">
        <p14:creationId xmlns:p14="http://schemas.microsoft.com/office/powerpoint/2010/main" val="2130693935"/>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84</a:t>
            </a:fld>
            <a:endParaRPr lang="en-US"/>
          </a:p>
        </p:txBody>
      </p:sp>
    </p:spTree>
    <p:extLst>
      <p:ext uri="{BB962C8B-B14F-4D97-AF65-F5344CB8AC3E}">
        <p14:creationId xmlns:p14="http://schemas.microsoft.com/office/powerpoint/2010/main" val="1420949916"/>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86</a:t>
            </a:fld>
            <a:endParaRPr lang="en-US"/>
          </a:p>
        </p:txBody>
      </p:sp>
    </p:spTree>
    <p:extLst>
      <p:ext uri="{BB962C8B-B14F-4D97-AF65-F5344CB8AC3E}">
        <p14:creationId xmlns:p14="http://schemas.microsoft.com/office/powerpoint/2010/main" val="886168638"/>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D697930-9A2C-6678-9F26-F86DE6DD304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2C307A6-281F-8FD3-C1AD-C035FE390CDC}"/>
              </a:ext>
            </a:extLst>
          </p:cNvPr>
          <p:cNvSpPr>
            <a:spLocks noGrp="1" noRot="1" noChangeAspect="1"/>
          </p:cNvSpPr>
          <p:nvPr>
            <p:ph type="sldImg"/>
          </p:nvPr>
        </p:nvSpPr>
        <p:spPr/>
        <p:txBody>
          <a:bodyPr/>
          <a:lstStyle/>
          <a:p>
            <a:endParaRPr lang="fr-FR"/>
          </a:p>
        </p:txBody>
      </p:sp>
      <p:sp>
        <p:nvSpPr>
          <p:cNvPr id="3" name="Notes Placeholder 2">
            <a:extLst>
              <a:ext uri="{FF2B5EF4-FFF2-40B4-BE49-F238E27FC236}">
                <a16:creationId xmlns:a16="http://schemas.microsoft.com/office/drawing/2014/main" id="{CB0AF93A-882B-81F9-63D9-331DBF082EEF}"/>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9246623D-BFE5-187C-B5DB-1AA6CE151165}"/>
              </a:ext>
            </a:extLst>
          </p:cNvPr>
          <p:cNvSpPr>
            <a:spLocks noGrp="1"/>
          </p:cNvSpPr>
          <p:nvPr>
            <p:ph type="sldNum" sz="quarter" idx="5"/>
          </p:nvPr>
        </p:nvSpPr>
        <p:spPr/>
        <p:txBody>
          <a:bodyPr/>
          <a:lstStyle/>
          <a:p>
            <a:fld id="{9C2EF98E-B6FF-4B4C-B348-1EB5D4EBDBF3}" type="slidenum">
              <a:rPr lang="en-US" smtClean="0"/>
              <a:t>87</a:t>
            </a:fld>
            <a:endParaRPr lang="en-US"/>
          </a:p>
        </p:txBody>
      </p:sp>
    </p:spTree>
    <p:extLst>
      <p:ext uri="{BB962C8B-B14F-4D97-AF65-F5344CB8AC3E}">
        <p14:creationId xmlns:p14="http://schemas.microsoft.com/office/powerpoint/2010/main" val="80153081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10</a:t>
            </a:fld>
            <a:endParaRPr lang="en-US"/>
          </a:p>
        </p:txBody>
      </p:sp>
    </p:spTree>
    <p:extLst>
      <p:ext uri="{BB962C8B-B14F-4D97-AF65-F5344CB8AC3E}">
        <p14:creationId xmlns:p14="http://schemas.microsoft.com/office/powerpoint/2010/main" val="508450798"/>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4">
          <a:extLst>
            <a:ext uri="{FF2B5EF4-FFF2-40B4-BE49-F238E27FC236}">
              <a16:creationId xmlns:a16="http://schemas.microsoft.com/office/drawing/2014/main" id="{A3286473-F2F9-F9CC-8CFB-66FE673D4294}"/>
            </a:ext>
          </a:extLst>
        </p:cNvPr>
        <p:cNvGrpSpPr/>
        <p:nvPr/>
      </p:nvGrpSpPr>
      <p:grpSpPr>
        <a:xfrm>
          <a:off x="0" y="0"/>
          <a:ext cx="0" cy="0"/>
          <a:chOff x="0" y="0"/>
          <a:chExt cx="0" cy="0"/>
        </a:xfrm>
      </p:grpSpPr>
      <p:sp>
        <p:nvSpPr>
          <p:cNvPr id="475" name="Google Shape;475;g6fd8ccc017_0_116:notes">
            <a:extLst>
              <a:ext uri="{FF2B5EF4-FFF2-40B4-BE49-F238E27FC236}">
                <a16:creationId xmlns:a16="http://schemas.microsoft.com/office/drawing/2014/main" id="{5535B4F3-3423-5A46-FCB1-53F9BA118451}"/>
              </a:ext>
            </a:extLst>
          </p:cNvPr>
          <p:cNvSpPr>
            <a:spLocks noGrp="1" noRot="1" noChangeAspect="1"/>
          </p:cNvSpPr>
          <p:nvPr>
            <p:ph type="sldImg" idx="2"/>
          </p:nvPr>
        </p:nvSpPr>
        <p:spPr>
          <a:xfrm>
            <a:off x="-223838" y="808038"/>
            <a:ext cx="7185026" cy="4041775"/>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fr-FR"/>
          </a:p>
        </p:txBody>
      </p:sp>
      <p:sp>
        <p:nvSpPr>
          <p:cNvPr id="476" name="Google Shape;476;g6fd8ccc017_0_116:notes">
            <a:extLst>
              <a:ext uri="{FF2B5EF4-FFF2-40B4-BE49-F238E27FC236}">
                <a16:creationId xmlns:a16="http://schemas.microsoft.com/office/drawing/2014/main" id="{7A5E997A-880E-6B3E-F71F-C02135CC61D0}"/>
              </a:ext>
            </a:extLst>
          </p:cNvPr>
          <p:cNvSpPr txBox="1">
            <a:spLocks noGrp="1"/>
          </p:cNvSpPr>
          <p:nvPr>
            <p:ph type="body" idx="1"/>
          </p:nvPr>
        </p:nvSpPr>
        <p:spPr>
          <a:xfrm>
            <a:off x="673788" y="5118725"/>
            <a:ext cx="5390305" cy="4849318"/>
          </a:xfrm>
          <a:prstGeom prst="rect">
            <a:avLst/>
          </a:prstGeom>
        </p:spPr>
        <p:txBody>
          <a:bodyPr spcFirstLastPara="1" wrap="square" lIns="91425" tIns="91425" rIns="91425" bIns="91425" anchor="t" anchorCtr="0">
            <a:noAutofit/>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Tree>
    <p:extLst>
      <p:ext uri="{BB962C8B-B14F-4D97-AF65-F5344CB8AC3E}">
        <p14:creationId xmlns:p14="http://schemas.microsoft.com/office/powerpoint/2010/main" val="2574619182"/>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4">
          <a:extLst>
            <a:ext uri="{FF2B5EF4-FFF2-40B4-BE49-F238E27FC236}">
              <a16:creationId xmlns:a16="http://schemas.microsoft.com/office/drawing/2014/main" id="{FBAF9C7E-FF7D-7822-6BA7-404C51B25639}"/>
            </a:ext>
          </a:extLst>
        </p:cNvPr>
        <p:cNvGrpSpPr/>
        <p:nvPr/>
      </p:nvGrpSpPr>
      <p:grpSpPr>
        <a:xfrm>
          <a:off x="0" y="0"/>
          <a:ext cx="0" cy="0"/>
          <a:chOff x="0" y="0"/>
          <a:chExt cx="0" cy="0"/>
        </a:xfrm>
      </p:grpSpPr>
      <p:sp>
        <p:nvSpPr>
          <p:cNvPr id="475" name="Google Shape;475;g6fd8ccc017_0_116:notes">
            <a:extLst>
              <a:ext uri="{FF2B5EF4-FFF2-40B4-BE49-F238E27FC236}">
                <a16:creationId xmlns:a16="http://schemas.microsoft.com/office/drawing/2014/main" id="{3EA70C93-546C-4B9D-BEF0-DF4A27B5FCDD}"/>
              </a:ext>
            </a:extLst>
          </p:cNvPr>
          <p:cNvSpPr>
            <a:spLocks noGrp="1" noRot="1" noChangeAspect="1"/>
          </p:cNvSpPr>
          <p:nvPr>
            <p:ph type="sldImg" idx="2"/>
          </p:nvPr>
        </p:nvSpPr>
        <p:spPr>
          <a:xfrm>
            <a:off x="-223838" y="808038"/>
            <a:ext cx="7185026" cy="4041775"/>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fr-FR"/>
          </a:p>
        </p:txBody>
      </p:sp>
      <p:sp>
        <p:nvSpPr>
          <p:cNvPr id="476" name="Google Shape;476;g6fd8ccc017_0_116:notes">
            <a:extLst>
              <a:ext uri="{FF2B5EF4-FFF2-40B4-BE49-F238E27FC236}">
                <a16:creationId xmlns:a16="http://schemas.microsoft.com/office/drawing/2014/main" id="{7CAD644B-B396-E61F-D56A-041F54EDE7C2}"/>
              </a:ext>
            </a:extLst>
          </p:cNvPr>
          <p:cNvSpPr txBox="1">
            <a:spLocks noGrp="1"/>
          </p:cNvSpPr>
          <p:nvPr>
            <p:ph type="body" idx="1"/>
          </p:nvPr>
        </p:nvSpPr>
        <p:spPr>
          <a:xfrm>
            <a:off x="673788" y="5118725"/>
            <a:ext cx="5390305" cy="4849318"/>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4263339175"/>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4">
          <a:extLst>
            <a:ext uri="{FF2B5EF4-FFF2-40B4-BE49-F238E27FC236}">
              <a16:creationId xmlns:a16="http://schemas.microsoft.com/office/drawing/2014/main" id="{C73BAEE5-631D-1E35-BEFE-0482A55C0195}"/>
            </a:ext>
          </a:extLst>
        </p:cNvPr>
        <p:cNvGrpSpPr/>
        <p:nvPr/>
      </p:nvGrpSpPr>
      <p:grpSpPr>
        <a:xfrm>
          <a:off x="0" y="0"/>
          <a:ext cx="0" cy="0"/>
          <a:chOff x="0" y="0"/>
          <a:chExt cx="0" cy="0"/>
        </a:xfrm>
      </p:grpSpPr>
      <p:sp>
        <p:nvSpPr>
          <p:cNvPr id="475" name="Google Shape;475;g6fd8ccc017_0_116:notes">
            <a:extLst>
              <a:ext uri="{FF2B5EF4-FFF2-40B4-BE49-F238E27FC236}">
                <a16:creationId xmlns:a16="http://schemas.microsoft.com/office/drawing/2014/main" id="{1F26E907-0B9B-4F27-EB9D-9D1264F98C24}"/>
              </a:ext>
            </a:extLst>
          </p:cNvPr>
          <p:cNvSpPr>
            <a:spLocks noGrp="1" noRot="1" noChangeAspect="1"/>
          </p:cNvSpPr>
          <p:nvPr>
            <p:ph type="sldImg" idx="2"/>
          </p:nvPr>
        </p:nvSpPr>
        <p:spPr>
          <a:xfrm>
            <a:off x="-223838" y="808038"/>
            <a:ext cx="7185026" cy="4041775"/>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fr-FR"/>
          </a:p>
        </p:txBody>
      </p:sp>
      <p:sp>
        <p:nvSpPr>
          <p:cNvPr id="476" name="Google Shape;476;g6fd8ccc017_0_116:notes">
            <a:extLst>
              <a:ext uri="{FF2B5EF4-FFF2-40B4-BE49-F238E27FC236}">
                <a16:creationId xmlns:a16="http://schemas.microsoft.com/office/drawing/2014/main" id="{ADCA037A-0C3D-B24F-9FBA-A57F5578363A}"/>
              </a:ext>
            </a:extLst>
          </p:cNvPr>
          <p:cNvSpPr txBox="1">
            <a:spLocks noGrp="1"/>
          </p:cNvSpPr>
          <p:nvPr>
            <p:ph type="body" idx="1"/>
          </p:nvPr>
        </p:nvSpPr>
        <p:spPr>
          <a:xfrm>
            <a:off x="673788" y="5118725"/>
            <a:ext cx="5390305" cy="4849318"/>
          </a:xfrm>
          <a:prstGeom prst="rect">
            <a:avLst/>
          </a:prstGeom>
        </p:spPr>
        <p:txBody>
          <a:bodyPr spcFirstLastPara="1" wrap="square" lIns="91425" tIns="91425" rIns="91425" bIns="91425" anchor="t" anchorCtr="0">
            <a:noAutofit/>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Tree>
    <p:extLst>
      <p:ext uri="{BB962C8B-B14F-4D97-AF65-F5344CB8AC3E}">
        <p14:creationId xmlns:p14="http://schemas.microsoft.com/office/powerpoint/2010/main" val="326485291"/>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4">
          <a:extLst>
            <a:ext uri="{FF2B5EF4-FFF2-40B4-BE49-F238E27FC236}">
              <a16:creationId xmlns:a16="http://schemas.microsoft.com/office/drawing/2014/main" id="{27CD161E-9030-350B-AC43-7D7FD07B260B}"/>
            </a:ext>
          </a:extLst>
        </p:cNvPr>
        <p:cNvGrpSpPr/>
        <p:nvPr/>
      </p:nvGrpSpPr>
      <p:grpSpPr>
        <a:xfrm>
          <a:off x="0" y="0"/>
          <a:ext cx="0" cy="0"/>
          <a:chOff x="0" y="0"/>
          <a:chExt cx="0" cy="0"/>
        </a:xfrm>
      </p:grpSpPr>
      <p:sp>
        <p:nvSpPr>
          <p:cNvPr id="475" name="Google Shape;475;g6fd8ccc017_0_116:notes">
            <a:extLst>
              <a:ext uri="{FF2B5EF4-FFF2-40B4-BE49-F238E27FC236}">
                <a16:creationId xmlns:a16="http://schemas.microsoft.com/office/drawing/2014/main" id="{A6486952-2280-2D78-DEF8-48B17635F778}"/>
              </a:ext>
            </a:extLst>
          </p:cNvPr>
          <p:cNvSpPr>
            <a:spLocks noGrp="1" noRot="1" noChangeAspect="1"/>
          </p:cNvSpPr>
          <p:nvPr>
            <p:ph type="sldImg" idx="2"/>
          </p:nvPr>
        </p:nvSpPr>
        <p:spPr>
          <a:xfrm>
            <a:off x="-223838" y="808038"/>
            <a:ext cx="7185026" cy="4041775"/>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fr-FR"/>
          </a:p>
        </p:txBody>
      </p:sp>
      <p:sp>
        <p:nvSpPr>
          <p:cNvPr id="476" name="Google Shape;476;g6fd8ccc017_0_116:notes">
            <a:extLst>
              <a:ext uri="{FF2B5EF4-FFF2-40B4-BE49-F238E27FC236}">
                <a16:creationId xmlns:a16="http://schemas.microsoft.com/office/drawing/2014/main" id="{B26D9EE6-A18D-6D99-CFD8-F09EF8B83853}"/>
              </a:ext>
            </a:extLst>
          </p:cNvPr>
          <p:cNvSpPr txBox="1">
            <a:spLocks noGrp="1"/>
          </p:cNvSpPr>
          <p:nvPr>
            <p:ph type="body" idx="1"/>
          </p:nvPr>
        </p:nvSpPr>
        <p:spPr>
          <a:xfrm>
            <a:off x="673788" y="5118725"/>
            <a:ext cx="5390305" cy="4849318"/>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3795788420"/>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4">
          <a:extLst>
            <a:ext uri="{FF2B5EF4-FFF2-40B4-BE49-F238E27FC236}">
              <a16:creationId xmlns:a16="http://schemas.microsoft.com/office/drawing/2014/main" id="{236061E6-02DC-CADD-2FCC-0BA42E184FF7}"/>
            </a:ext>
          </a:extLst>
        </p:cNvPr>
        <p:cNvGrpSpPr/>
        <p:nvPr/>
      </p:nvGrpSpPr>
      <p:grpSpPr>
        <a:xfrm>
          <a:off x="0" y="0"/>
          <a:ext cx="0" cy="0"/>
          <a:chOff x="0" y="0"/>
          <a:chExt cx="0" cy="0"/>
        </a:xfrm>
      </p:grpSpPr>
      <p:sp>
        <p:nvSpPr>
          <p:cNvPr id="475" name="Google Shape;475;g6fd8ccc017_0_116:notes">
            <a:extLst>
              <a:ext uri="{FF2B5EF4-FFF2-40B4-BE49-F238E27FC236}">
                <a16:creationId xmlns:a16="http://schemas.microsoft.com/office/drawing/2014/main" id="{E7342E12-093A-0C70-92B6-C73A5BD4E2EB}"/>
              </a:ext>
            </a:extLst>
          </p:cNvPr>
          <p:cNvSpPr>
            <a:spLocks noGrp="1" noRot="1" noChangeAspect="1"/>
          </p:cNvSpPr>
          <p:nvPr>
            <p:ph type="sldImg" idx="2"/>
          </p:nvPr>
        </p:nvSpPr>
        <p:spPr>
          <a:xfrm>
            <a:off x="-223838" y="808038"/>
            <a:ext cx="7185026" cy="4041775"/>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fr-FR"/>
          </a:p>
        </p:txBody>
      </p:sp>
      <p:sp>
        <p:nvSpPr>
          <p:cNvPr id="476" name="Google Shape;476;g6fd8ccc017_0_116:notes">
            <a:extLst>
              <a:ext uri="{FF2B5EF4-FFF2-40B4-BE49-F238E27FC236}">
                <a16:creationId xmlns:a16="http://schemas.microsoft.com/office/drawing/2014/main" id="{39DD8D2A-54BD-8756-86F4-02070D6597EE}"/>
              </a:ext>
            </a:extLst>
          </p:cNvPr>
          <p:cNvSpPr txBox="1">
            <a:spLocks noGrp="1"/>
          </p:cNvSpPr>
          <p:nvPr>
            <p:ph type="body" idx="1"/>
          </p:nvPr>
        </p:nvSpPr>
        <p:spPr>
          <a:xfrm>
            <a:off x="673788" y="5118725"/>
            <a:ext cx="5390305" cy="4849318"/>
          </a:xfrm>
          <a:prstGeom prst="rect">
            <a:avLst/>
          </a:prstGeom>
        </p:spPr>
        <p:txBody>
          <a:bodyPr spcFirstLastPara="1" wrap="square" lIns="91425" tIns="91425" rIns="91425" bIns="91425" anchor="t" anchorCtr="0">
            <a:noAutofit/>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Tree>
    <p:extLst>
      <p:ext uri="{BB962C8B-B14F-4D97-AF65-F5344CB8AC3E}">
        <p14:creationId xmlns:p14="http://schemas.microsoft.com/office/powerpoint/2010/main" val="2165183749"/>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4">
          <a:extLst>
            <a:ext uri="{FF2B5EF4-FFF2-40B4-BE49-F238E27FC236}">
              <a16:creationId xmlns:a16="http://schemas.microsoft.com/office/drawing/2014/main" id="{F63B2E83-8DC6-954B-DF6B-A72EEA9FF82E}"/>
            </a:ext>
          </a:extLst>
        </p:cNvPr>
        <p:cNvGrpSpPr/>
        <p:nvPr/>
      </p:nvGrpSpPr>
      <p:grpSpPr>
        <a:xfrm>
          <a:off x="0" y="0"/>
          <a:ext cx="0" cy="0"/>
          <a:chOff x="0" y="0"/>
          <a:chExt cx="0" cy="0"/>
        </a:xfrm>
      </p:grpSpPr>
      <p:sp>
        <p:nvSpPr>
          <p:cNvPr id="475" name="Google Shape;475;g6fd8ccc017_0_116:notes">
            <a:extLst>
              <a:ext uri="{FF2B5EF4-FFF2-40B4-BE49-F238E27FC236}">
                <a16:creationId xmlns:a16="http://schemas.microsoft.com/office/drawing/2014/main" id="{1C5D8FCB-033E-21AF-5AE5-71730ADFC4BD}"/>
              </a:ext>
            </a:extLst>
          </p:cNvPr>
          <p:cNvSpPr>
            <a:spLocks noGrp="1" noRot="1" noChangeAspect="1"/>
          </p:cNvSpPr>
          <p:nvPr>
            <p:ph type="sldImg" idx="2"/>
          </p:nvPr>
        </p:nvSpPr>
        <p:spPr>
          <a:xfrm>
            <a:off x="-223838" y="808038"/>
            <a:ext cx="7185026" cy="4041775"/>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fr-FR"/>
          </a:p>
        </p:txBody>
      </p:sp>
      <p:sp>
        <p:nvSpPr>
          <p:cNvPr id="476" name="Google Shape;476;g6fd8ccc017_0_116:notes">
            <a:extLst>
              <a:ext uri="{FF2B5EF4-FFF2-40B4-BE49-F238E27FC236}">
                <a16:creationId xmlns:a16="http://schemas.microsoft.com/office/drawing/2014/main" id="{1D1EC388-2D15-392B-1D40-18C9F886EE90}"/>
              </a:ext>
            </a:extLst>
          </p:cNvPr>
          <p:cNvSpPr txBox="1">
            <a:spLocks noGrp="1"/>
          </p:cNvSpPr>
          <p:nvPr>
            <p:ph type="body" idx="1"/>
          </p:nvPr>
        </p:nvSpPr>
        <p:spPr>
          <a:xfrm>
            <a:off x="673788" y="5118725"/>
            <a:ext cx="5390305" cy="4849318"/>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2722144557"/>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4">
          <a:extLst>
            <a:ext uri="{FF2B5EF4-FFF2-40B4-BE49-F238E27FC236}">
              <a16:creationId xmlns:a16="http://schemas.microsoft.com/office/drawing/2014/main" id="{A6DB35A6-BC88-ECAE-74CF-2566CC2C2730}"/>
            </a:ext>
          </a:extLst>
        </p:cNvPr>
        <p:cNvGrpSpPr/>
        <p:nvPr/>
      </p:nvGrpSpPr>
      <p:grpSpPr>
        <a:xfrm>
          <a:off x="0" y="0"/>
          <a:ext cx="0" cy="0"/>
          <a:chOff x="0" y="0"/>
          <a:chExt cx="0" cy="0"/>
        </a:xfrm>
      </p:grpSpPr>
      <p:sp>
        <p:nvSpPr>
          <p:cNvPr id="475" name="Google Shape;475;g6fd8ccc017_0_116:notes">
            <a:extLst>
              <a:ext uri="{FF2B5EF4-FFF2-40B4-BE49-F238E27FC236}">
                <a16:creationId xmlns:a16="http://schemas.microsoft.com/office/drawing/2014/main" id="{A78928A1-0AC6-6B8C-6785-0F831A697046}"/>
              </a:ext>
            </a:extLst>
          </p:cNvPr>
          <p:cNvSpPr>
            <a:spLocks noGrp="1" noRot="1" noChangeAspect="1"/>
          </p:cNvSpPr>
          <p:nvPr>
            <p:ph type="sldImg" idx="2"/>
          </p:nvPr>
        </p:nvSpPr>
        <p:spPr>
          <a:xfrm>
            <a:off x="-223838" y="808038"/>
            <a:ext cx="7185026" cy="4041775"/>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fr-FR"/>
          </a:p>
        </p:txBody>
      </p:sp>
      <p:sp>
        <p:nvSpPr>
          <p:cNvPr id="476" name="Google Shape;476;g6fd8ccc017_0_116:notes">
            <a:extLst>
              <a:ext uri="{FF2B5EF4-FFF2-40B4-BE49-F238E27FC236}">
                <a16:creationId xmlns:a16="http://schemas.microsoft.com/office/drawing/2014/main" id="{E1156587-7B3F-EE40-246B-54E4145033D6}"/>
              </a:ext>
            </a:extLst>
          </p:cNvPr>
          <p:cNvSpPr txBox="1">
            <a:spLocks noGrp="1"/>
          </p:cNvSpPr>
          <p:nvPr>
            <p:ph type="body" idx="1"/>
          </p:nvPr>
        </p:nvSpPr>
        <p:spPr>
          <a:xfrm>
            <a:off x="673788" y="5118725"/>
            <a:ext cx="5390305" cy="4849318"/>
          </a:xfrm>
          <a:prstGeom prst="rect">
            <a:avLst/>
          </a:prstGeom>
        </p:spPr>
        <p:txBody>
          <a:bodyPr spcFirstLastPara="1" wrap="square" lIns="91425" tIns="91425" rIns="91425" bIns="91425" anchor="t" anchorCtr="0">
            <a:noAutofit/>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Tree>
    <p:extLst>
      <p:ext uri="{BB962C8B-B14F-4D97-AF65-F5344CB8AC3E}">
        <p14:creationId xmlns:p14="http://schemas.microsoft.com/office/powerpoint/2010/main" val="1503538544"/>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4">
          <a:extLst>
            <a:ext uri="{FF2B5EF4-FFF2-40B4-BE49-F238E27FC236}">
              <a16:creationId xmlns:a16="http://schemas.microsoft.com/office/drawing/2014/main" id="{8BDBD78C-4E01-8E15-9A76-454292A3FEBC}"/>
            </a:ext>
          </a:extLst>
        </p:cNvPr>
        <p:cNvGrpSpPr/>
        <p:nvPr/>
      </p:nvGrpSpPr>
      <p:grpSpPr>
        <a:xfrm>
          <a:off x="0" y="0"/>
          <a:ext cx="0" cy="0"/>
          <a:chOff x="0" y="0"/>
          <a:chExt cx="0" cy="0"/>
        </a:xfrm>
      </p:grpSpPr>
      <p:sp>
        <p:nvSpPr>
          <p:cNvPr id="475" name="Google Shape;475;g6fd8ccc017_0_116:notes">
            <a:extLst>
              <a:ext uri="{FF2B5EF4-FFF2-40B4-BE49-F238E27FC236}">
                <a16:creationId xmlns:a16="http://schemas.microsoft.com/office/drawing/2014/main" id="{CE04EF14-D2A7-2D00-A612-954A09D77A2C}"/>
              </a:ext>
            </a:extLst>
          </p:cNvPr>
          <p:cNvSpPr>
            <a:spLocks noGrp="1" noRot="1" noChangeAspect="1"/>
          </p:cNvSpPr>
          <p:nvPr>
            <p:ph type="sldImg" idx="2"/>
          </p:nvPr>
        </p:nvSpPr>
        <p:spPr>
          <a:xfrm>
            <a:off x="-223838" y="808038"/>
            <a:ext cx="7185026" cy="4041775"/>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fr-FR"/>
          </a:p>
        </p:txBody>
      </p:sp>
      <p:sp>
        <p:nvSpPr>
          <p:cNvPr id="476" name="Google Shape;476;g6fd8ccc017_0_116:notes">
            <a:extLst>
              <a:ext uri="{FF2B5EF4-FFF2-40B4-BE49-F238E27FC236}">
                <a16:creationId xmlns:a16="http://schemas.microsoft.com/office/drawing/2014/main" id="{DECB7152-756F-5141-96EB-7D8B2057A034}"/>
              </a:ext>
            </a:extLst>
          </p:cNvPr>
          <p:cNvSpPr txBox="1">
            <a:spLocks noGrp="1"/>
          </p:cNvSpPr>
          <p:nvPr>
            <p:ph type="body" idx="1"/>
          </p:nvPr>
        </p:nvSpPr>
        <p:spPr>
          <a:xfrm>
            <a:off x="673788" y="5118725"/>
            <a:ext cx="5390305" cy="4849318"/>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4017502891"/>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96</a:t>
            </a:fld>
            <a:endParaRPr lang="en-US"/>
          </a:p>
        </p:txBody>
      </p:sp>
    </p:spTree>
    <p:extLst>
      <p:ext uri="{BB962C8B-B14F-4D97-AF65-F5344CB8AC3E}">
        <p14:creationId xmlns:p14="http://schemas.microsoft.com/office/powerpoint/2010/main" val="595148657"/>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98</a:t>
            </a:fld>
            <a:endParaRPr lang="en-US"/>
          </a:p>
        </p:txBody>
      </p:sp>
    </p:spTree>
    <p:extLst>
      <p:ext uri="{BB962C8B-B14F-4D97-AF65-F5344CB8AC3E}">
        <p14:creationId xmlns:p14="http://schemas.microsoft.com/office/powerpoint/2010/main" val="414394012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12</a:t>
            </a:fld>
            <a:endParaRPr lang="en-US"/>
          </a:p>
        </p:txBody>
      </p:sp>
    </p:spTree>
    <p:extLst>
      <p:ext uri="{BB962C8B-B14F-4D97-AF65-F5344CB8AC3E}">
        <p14:creationId xmlns:p14="http://schemas.microsoft.com/office/powerpoint/2010/main" val="694263221"/>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A7E3EF-50F0-4732-912E-60B69DA2028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165BDA6-6C58-5191-E898-245D0FDEB255}"/>
              </a:ext>
            </a:extLst>
          </p:cNvPr>
          <p:cNvSpPr>
            <a:spLocks noGrp="1" noRot="1" noChangeAspect="1"/>
          </p:cNvSpPr>
          <p:nvPr>
            <p:ph type="sldImg"/>
          </p:nvPr>
        </p:nvSpPr>
        <p:spPr/>
        <p:txBody>
          <a:bodyPr/>
          <a:lstStyle/>
          <a:p>
            <a:endParaRPr lang="fr-FR"/>
          </a:p>
        </p:txBody>
      </p:sp>
      <p:sp>
        <p:nvSpPr>
          <p:cNvPr id="3" name="Notes Placeholder 2">
            <a:extLst>
              <a:ext uri="{FF2B5EF4-FFF2-40B4-BE49-F238E27FC236}">
                <a16:creationId xmlns:a16="http://schemas.microsoft.com/office/drawing/2014/main" id="{D61980A2-D8B4-8140-EAD3-8680A1ECEBF4}"/>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31395B64-443E-B9CF-D809-2B1CEFCF6C91}"/>
              </a:ext>
            </a:extLst>
          </p:cNvPr>
          <p:cNvSpPr>
            <a:spLocks noGrp="1"/>
          </p:cNvSpPr>
          <p:nvPr>
            <p:ph type="sldNum" sz="quarter" idx="5"/>
          </p:nvPr>
        </p:nvSpPr>
        <p:spPr/>
        <p:txBody>
          <a:bodyPr/>
          <a:lstStyle/>
          <a:p>
            <a:fld id="{9C2EF98E-B6FF-4B4C-B348-1EB5D4EBDBF3}" type="slidenum">
              <a:rPr lang="en-US" smtClean="0"/>
              <a:t>99</a:t>
            </a:fld>
            <a:endParaRPr lang="en-US" dirty="0"/>
          </a:p>
        </p:txBody>
      </p:sp>
    </p:spTree>
    <p:extLst>
      <p:ext uri="{BB962C8B-B14F-4D97-AF65-F5344CB8AC3E}">
        <p14:creationId xmlns:p14="http://schemas.microsoft.com/office/powerpoint/2010/main" val="2685046976"/>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EFC343-78A0-2857-52A8-7F86DF4427A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3D46EE3-C511-8496-A758-AB7D5D403AD5}"/>
              </a:ext>
            </a:extLst>
          </p:cNvPr>
          <p:cNvSpPr>
            <a:spLocks noGrp="1" noRot="1" noChangeAspect="1"/>
          </p:cNvSpPr>
          <p:nvPr>
            <p:ph type="sldImg"/>
          </p:nvPr>
        </p:nvSpPr>
        <p:spPr/>
        <p:txBody>
          <a:bodyPr/>
          <a:lstStyle/>
          <a:p>
            <a:endParaRPr lang="fr-FR"/>
          </a:p>
        </p:txBody>
      </p:sp>
      <p:sp>
        <p:nvSpPr>
          <p:cNvPr id="3" name="Notes Placeholder 2">
            <a:extLst>
              <a:ext uri="{FF2B5EF4-FFF2-40B4-BE49-F238E27FC236}">
                <a16:creationId xmlns:a16="http://schemas.microsoft.com/office/drawing/2014/main" id="{17DA244E-B748-942E-97FF-A894AD729E64}"/>
              </a:ext>
            </a:extLst>
          </p:cNvPr>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FD673A6D-BFCE-8F56-8D0F-A80F9112ED50}"/>
              </a:ext>
            </a:extLst>
          </p:cNvPr>
          <p:cNvSpPr>
            <a:spLocks noGrp="1"/>
          </p:cNvSpPr>
          <p:nvPr>
            <p:ph type="sldNum" sz="quarter" idx="5"/>
          </p:nvPr>
        </p:nvSpPr>
        <p:spPr/>
        <p:txBody>
          <a:bodyPr/>
          <a:lstStyle/>
          <a:p>
            <a:fld id="{9C2EF98E-B6FF-4B4C-B348-1EB5D4EBDBF3}" type="slidenum">
              <a:rPr lang="en-US" smtClean="0"/>
              <a:t>100</a:t>
            </a:fld>
            <a:endParaRPr lang="en-US" dirty="0"/>
          </a:p>
        </p:txBody>
      </p:sp>
    </p:spTree>
    <p:extLst>
      <p:ext uri="{BB962C8B-B14F-4D97-AF65-F5344CB8AC3E}">
        <p14:creationId xmlns:p14="http://schemas.microsoft.com/office/powerpoint/2010/main" val="611241268"/>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48AB93-329E-7116-DB8C-CB03A6858DA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F239CC3-E0A6-EA5D-CE04-61C39BF0AE43}"/>
              </a:ext>
            </a:extLst>
          </p:cNvPr>
          <p:cNvSpPr>
            <a:spLocks noGrp="1" noRot="1" noChangeAspect="1"/>
          </p:cNvSpPr>
          <p:nvPr>
            <p:ph type="sldImg"/>
          </p:nvPr>
        </p:nvSpPr>
        <p:spPr/>
        <p:txBody>
          <a:bodyPr/>
          <a:lstStyle/>
          <a:p>
            <a:endParaRPr lang="fr-FR"/>
          </a:p>
        </p:txBody>
      </p:sp>
      <p:sp>
        <p:nvSpPr>
          <p:cNvPr id="3" name="Notes Placeholder 2">
            <a:extLst>
              <a:ext uri="{FF2B5EF4-FFF2-40B4-BE49-F238E27FC236}">
                <a16:creationId xmlns:a16="http://schemas.microsoft.com/office/drawing/2014/main" id="{25CCC0AC-4DF7-488A-6367-77D4200F46A9}"/>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12AF87D4-3B42-5AC6-6E20-10B098D67DBC}"/>
              </a:ext>
            </a:extLst>
          </p:cNvPr>
          <p:cNvSpPr>
            <a:spLocks noGrp="1"/>
          </p:cNvSpPr>
          <p:nvPr>
            <p:ph type="sldNum" sz="quarter" idx="5"/>
          </p:nvPr>
        </p:nvSpPr>
        <p:spPr/>
        <p:txBody>
          <a:bodyPr/>
          <a:lstStyle/>
          <a:p>
            <a:fld id="{9C2EF98E-B6FF-4B4C-B348-1EB5D4EBDBF3}" type="slidenum">
              <a:rPr lang="en-US" smtClean="0"/>
              <a:t>101</a:t>
            </a:fld>
            <a:endParaRPr lang="en-US" dirty="0"/>
          </a:p>
        </p:txBody>
      </p:sp>
    </p:spTree>
    <p:extLst>
      <p:ext uri="{BB962C8B-B14F-4D97-AF65-F5344CB8AC3E}">
        <p14:creationId xmlns:p14="http://schemas.microsoft.com/office/powerpoint/2010/main" val="3970419968"/>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102</a:t>
            </a:fld>
            <a:endParaRPr lang="en-US"/>
          </a:p>
        </p:txBody>
      </p:sp>
    </p:spTree>
    <p:extLst>
      <p:ext uri="{BB962C8B-B14F-4D97-AF65-F5344CB8AC3E}">
        <p14:creationId xmlns:p14="http://schemas.microsoft.com/office/powerpoint/2010/main" val="1496934118"/>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02AEC1-29B9-AD15-C064-3BDCA6FD880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A353AE0-4EF0-02AD-D918-6AE7A42111FD}"/>
              </a:ext>
            </a:extLst>
          </p:cNvPr>
          <p:cNvSpPr>
            <a:spLocks noGrp="1" noRot="1" noChangeAspect="1"/>
          </p:cNvSpPr>
          <p:nvPr>
            <p:ph type="sldImg"/>
          </p:nvPr>
        </p:nvSpPr>
        <p:spPr/>
        <p:txBody>
          <a:bodyPr/>
          <a:lstStyle/>
          <a:p>
            <a:endParaRPr lang="fr-FR"/>
          </a:p>
        </p:txBody>
      </p:sp>
      <p:sp>
        <p:nvSpPr>
          <p:cNvPr id="3" name="Notes Placeholder 2">
            <a:extLst>
              <a:ext uri="{FF2B5EF4-FFF2-40B4-BE49-F238E27FC236}">
                <a16:creationId xmlns:a16="http://schemas.microsoft.com/office/drawing/2014/main" id="{AF92AB56-1A12-BBF7-AF71-06A02C8695C4}"/>
              </a:ext>
            </a:extLst>
          </p:cNvPr>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DB376849-45BE-AAD2-7FAB-94BF9BC18DCA}"/>
              </a:ext>
            </a:extLst>
          </p:cNvPr>
          <p:cNvSpPr>
            <a:spLocks noGrp="1"/>
          </p:cNvSpPr>
          <p:nvPr>
            <p:ph type="sldNum" sz="quarter" idx="5"/>
          </p:nvPr>
        </p:nvSpPr>
        <p:spPr/>
        <p:txBody>
          <a:bodyPr/>
          <a:lstStyle/>
          <a:p>
            <a:fld id="{9C2EF98E-B6FF-4B4C-B348-1EB5D4EBDBF3}" type="slidenum">
              <a:rPr lang="en-US" smtClean="0"/>
              <a:t>104</a:t>
            </a:fld>
            <a:endParaRPr lang="en-US" dirty="0"/>
          </a:p>
        </p:txBody>
      </p:sp>
    </p:spTree>
    <p:extLst>
      <p:ext uri="{BB962C8B-B14F-4D97-AF65-F5344CB8AC3E}">
        <p14:creationId xmlns:p14="http://schemas.microsoft.com/office/powerpoint/2010/main" val="465504422"/>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711A57-F20F-2B08-71F0-4C7EE9ED77F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AB4B84E-14B9-105D-70FF-58C79E5691DE}"/>
              </a:ext>
            </a:extLst>
          </p:cNvPr>
          <p:cNvSpPr>
            <a:spLocks noGrp="1" noRot="1" noChangeAspect="1"/>
          </p:cNvSpPr>
          <p:nvPr>
            <p:ph type="sldImg"/>
          </p:nvPr>
        </p:nvSpPr>
        <p:spPr/>
        <p:txBody>
          <a:bodyPr/>
          <a:lstStyle/>
          <a:p>
            <a:endParaRPr lang="fr-FR"/>
          </a:p>
        </p:txBody>
      </p:sp>
      <p:sp>
        <p:nvSpPr>
          <p:cNvPr id="3" name="Notes Placeholder 2">
            <a:extLst>
              <a:ext uri="{FF2B5EF4-FFF2-40B4-BE49-F238E27FC236}">
                <a16:creationId xmlns:a16="http://schemas.microsoft.com/office/drawing/2014/main" id="{3FED9D41-93A8-3726-FAC8-64EFC0F20BEC}"/>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569487C5-719D-DCF6-4C68-2C4242B54AF1}"/>
              </a:ext>
            </a:extLst>
          </p:cNvPr>
          <p:cNvSpPr>
            <a:spLocks noGrp="1"/>
          </p:cNvSpPr>
          <p:nvPr>
            <p:ph type="sldNum" sz="quarter" idx="5"/>
          </p:nvPr>
        </p:nvSpPr>
        <p:spPr/>
        <p:txBody>
          <a:bodyPr/>
          <a:lstStyle/>
          <a:p>
            <a:fld id="{9C2EF98E-B6FF-4B4C-B348-1EB5D4EBDBF3}" type="slidenum">
              <a:rPr lang="en-US" smtClean="0"/>
              <a:t>105</a:t>
            </a:fld>
            <a:endParaRPr lang="en-US" dirty="0"/>
          </a:p>
        </p:txBody>
      </p:sp>
    </p:spTree>
    <p:extLst>
      <p:ext uri="{BB962C8B-B14F-4D97-AF65-F5344CB8AC3E}">
        <p14:creationId xmlns:p14="http://schemas.microsoft.com/office/powerpoint/2010/main" val="3764501917"/>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106</a:t>
            </a:fld>
            <a:endParaRPr lang="en-US"/>
          </a:p>
        </p:txBody>
      </p:sp>
    </p:spTree>
    <p:extLst>
      <p:ext uri="{BB962C8B-B14F-4D97-AF65-F5344CB8AC3E}">
        <p14:creationId xmlns:p14="http://schemas.microsoft.com/office/powerpoint/2010/main" val="2145503914"/>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108</a:t>
            </a:fld>
            <a:endParaRPr lang="en-US"/>
          </a:p>
        </p:txBody>
      </p:sp>
    </p:spTree>
    <p:extLst>
      <p:ext uri="{BB962C8B-B14F-4D97-AF65-F5344CB8AC3E}">
        <p14:creationId xmlns:p14="http://schemas.microsoft.com/office/powerpoint/2010/main" val="3978245663"/>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110</a:t>
            </a:fld>
            <a:endParaRPr lang="en-US"/>
          </a:p>
        </p:txBody>
      </p:sp>
    </p:spTree>
    <p:extLst>
      <p:ext uri="{BB962C8B-B14F-4D97-AF65-F5344CB8AC3E}">
        <p14:creationId xmlns:p14="http://schemas.microsoft.com/office/powerpoint/2010/main" val="838722812"/>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10E153-C223-065A-243E-9ACD15CBF7C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667C8FA-12F6-17E2-2898-BF0F83079162}"/>
              </a:ext>
            </a:extLst>
          </p:cNvPr>
          <p:cNvSpPr>
            <a:spLocks noGrp="1" noRot="1" noChangeAspect="1"/>
          </p:cNvSpPr>
          <p:nvPr>
            <p:ph type="sldImg"/>
          </p:nvPr>
        </p:nvSpPr>
        <p:spPr/>
        <p:txBody>
          <a:bodyPr/>
          <a:lstStyle/>
          <a:p>
            <a:endParaRPr lang="fr-FR"/>
          </a:p>
        </p:txBody>
      </p:sp>
      <p:sp>
        <p:nvSpPr>
          <p:cNvPr id="3" name="Notes Placeholder 2">
            <a:extLst>
              <a:ext uri="{FF2B5EF4-FFF2-40B4-BE49-F238E27FC236}">
                <a16:creationId xmlns:a16="http://schemas.microsoft.com/office/drawing/2014/main" id="{DC52A44C-ADAD-BCE7-8C1F-B6DBB1C35FA6}"/>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0AEEE295-8234-D706-B13A-F192BB0FBA45}"/>
              </a:ext>
            </a:extLst>
          </p:cNvPr>
          <p:cNvSpPr>
            <a:spLocks noGrp="1"/>
          </p:cNvSpPr>
          <p:nvPr>
            <p:ph type="sldNum" sz="quarter" idx="5"/>
          </p:nvPr>
        </p:nvSpPr>
        <p:spPr/>
        <p:txBody>
          <a:bodyPr/>
          <a:lstStyle/>
          <a:p>
            <a:fld id="{9C2EF98E-B6FF-4B4C-B348-1EB5D4EBDBF3}" type="slidenum">
              <a:rPr lang="en-US" smtClean="0"/>
              <a:t>111</a:t>
            </a:fld>
            <a:endParaRPr lang="en-US" dirty="0"/>
          </a:p>
        </p:txBody>
      </p:sp>
    </p:spTree>
    <p:extLst>
      <p:ext uri="{BB962C8B-B14F-4D97-AF65-F5344CB8AC3E}">
        <p14:creationId xmlns:p14="http://schemas.microsoft.com/office/powerpoint/2010/main" val="404402391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14</a:t>
            </a:fld>
            <a:endParaRPr lang="en-US"/>
          </a:p>
        </p:txBody>
      </p:sp>
    </p:spTree>
    <p:extLst>
      <p:ext uri="{BB962C8B-B14F-4D97-AF65-F5344CB8AC3E}">
        <p14:creationId xmlns:p14="http://schemas.microsoft.com/office/powerpoint/2010/main" val="517226529"/>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948018A-B4D5-F480-53C0-AF5D621FF45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D144710-1603-52BA-5D69-1EBAE3F726D9}"/>
              </a:ext>
            </a:extLst>
          </p:cNvPr>
          <p:cNvSpPr>
            <a:spLocks noGrp="1" noRot="1" noChangeAspect="1"/>
          </p:cNvSpPr>
          <p:nvPr>
            <p:ph type="sldImg"/>
          </p:nvPr>
        </p:nvSpPr>
        <p:spPr/>
        <p:txBody>
          <a:bodyPr/>
          <a:lstStyle/>
          <a:p>
            <a:endParaRPr lang="fr-FR"/>
          </a:p>
        </p:txBody>
      </p:sp>
      <p:sp>
        <p:nvSpPr>
          <p:cNvPr id="3" name="Notes Placeholder 2">
            <a:extLst>
              <a:ext uri="{FF2B5EF4-FFF2-40B4-BE49-F238E27FC236}">
                <a16:creationId xmlns:a16="http://schemas.microsoft.com/office/drawing/2014/main" id="{6933FB49-795C-DB3F-8F28-00938CF079B6}"/>
              </a:ext>
            </a:extLst>
          </p:cNvPr>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5E192A34-86E6-8A27-D122-8F5C901FDB77}"/>
              </a:ext>
            </a:extLst>
          </p:cNvPr>
          <p:cNvSpPr>
            <a:spLocks noGrp="1"/>
          </p:cNvSpPr>
          <p:nvPr>
            <p:ph type="sldNum" sz="quarter" idx="5"/>
          </p:nvPr>
        </p:nvSpPr>
        <p:spPr/>
        <p:txBody>
          <a:bodyPr/>
          <a:lstStyle/>
          <a:p>
            <a:fld id="{9C2EF98E-B6FF-4B4C-B348-1EB5D4EBDBF3}" type="slidenum">
              <a:rPr lang="en-US" smtClean="0"/>
              <a:t>112</a:t>
            </a:fld>
            <a:endParaRPr lang="en-US"/>
          </a:p>
        </p:txBody>
      </p:sp>
    </p:spTree>
    <p:extLst>
      <p:ext uri="{BB962C8B-B14F-4D97-AF65-F5344CB8AC3E}">
        <p14:creationId xmlns:p14="http://schemas.microsoft.com/office/powerpoint/2010/main" val="1765632969"/>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4">
          <a:extLst>
            <a:ext uri="{FF2B5EF4-FFF2-40B4-BE49-F238E27FC236}">
              <a16:creationId xmlns:a16="http://schemas.microsoft.com/office/drawing/2014/main" id="{DC2F3A81-1F03-003A-AE2A-F92AD27CD143}"/>
            </a:ext>
          </a:extLst>
        </p:cNvPr>
        <p:cNvGrpSpPr/>
        <p:nvPr/>
      </p:nvGrpSpPr>
      <p:grpSpPr>
        <a:xfrm>
          <a:off x="0" y="0"/>
          <a:ext cx="0" cy="0"/>
          <a:chOff x="0" y="0"/>
          <a:chExt cx="0" cy="0"/>
        </a:xfrm>
      </p:grpSpPr>
      <p:sp>
        <p:nvSpPr>
          <p:cNvPr id="475" name="Google Shape;475;g6fd8ccc017_0_116:notes">
            <a:extLst>
              <a:ext uri="{FF2B5EF4-FFF2-40B4-BE49-F238E27FC236}">
                <a16:creationId xmlns:a16="http://schemas.microsoft.com/office/drawing/2014/main" id="{0A555014-3BE8-33BC-505A-CA9D750E184F}"/>
              </a:ext>
            </a:extLst>
          </p:cNvPr>
          <p:cNvSpPr>
            <a:spLocks noGrp="1" noRot="1" noChangeAspect="1"/>
          </p:cNvSpPr>
          <p:nvPr>
            <p:ph type="sldImg" idx="2"/>
          </p:nvPr>
        </p:nvSpPr>
        <p:spPr>
          <a:xfrm>
            <a:off x="-223838" y="808038"/>
            <a:ext cx="7185026" cy="4041775"/>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fr-FR"/>
          </a:p>
        </p:txBody>
      </p:sp>
      <p:sp>
        <p:nvSpPr>
          <p:cNvPr id="476" name="Google Shape;476;g6fd8ccc017_0_116:notes">
            <a:extLst>
              <a:ext uri="{FF2B5EF4-FFF2-40B4-BE49-F238E27FC236}">
                <a16:creationId xmlns:a16="http://schemas.microsoft.com/office/drawing/2014/main" id="{DE81A984-6D16-543F-7ADE-0CB48A9FC35B}"/>
              </a:ext>
            </a:extLst>
          </p:cNvPr>
          <p:cNvSpPr txBox="1">
            <a:spLocks noGrp="1"/>
          </p:cNvSpPr>
          <p:nvPr>
            <p:ph type="body" idx="1"/>
          </p:nvPr>
        </p:nvSpPr>
        <p:spPr>
          <a:xfrm>
            <a:off x="673788" y="5118725"/>
            <a:ext cx="5390305" cy="4849318"/>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2343471554"/>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4">
          <a:extLst>
            <a:ext uri="{FF2B5EF4-FFF2-40B4-BE49-F238E27FC236}">
              <a16:creationId xmlns:a16="http://schemas.microsoft.com/office/drawing/2014/main" id="{EC4CA289-44B9-1AB1-3168-3463ACB3E9AC}"/>
            </a:ext>
          </a:extLst>
        </p:cNvPr>
        <p:cNvGrpSpPr/>
        <p:nvPr/>
      </p:nvGrpSpPr>
      <p:grpSpPr>
        <a:xfrm>
          <a:off x="0" y="0"/>
          <a:ext cx="0" cy="0"/>
          <a:chOff x="0" y="0"/>
          <a:chExt cx="0" cy="0"/>
        </a:xfrm>
      </p:grpSpPr>
      <p:sp>
        <p:nvSpPr>
          <p:cNvPr id="475" name="Google Shape;475;g6fd8ccc017_0_116:notes">
            <a:extLst>
              <a:ext uri="{FF2B5EF4-FFF2-40B4-BE49-F238E27FC236}">
                <a16:creationId xmlns:a16="http://schemas.microsoft.com/office/drawing/2014/main" id="{3C54CAE5-3A67-904D-9822-78E7F0B8EDE6}"/>
              </a:ext>
            </a:extLst>
          </p:cNvPr>
          <p:cNvSpPr>
            <a:spLocks noGrp="1" noRot="1" noChangeAspect="1"/>
          </p:cNvSpPr>
          <p:nvPr>
            <p:ph type="sldImg" idx="2"/>
          </p:nvPr>
        </p:nvSpPr>
        <p:spPr>
          <a:xfrm>
            <a:off x="-223838" y="808038"/>
            <a:ext cx="7185026" cy="4041775"/>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fr-FR"/>
          </a:p>
        </p:txBody>
      </p:sp>
      <p:sp>
        <p:nvSpPr>
          <p:cNvPr id="476" name="Google Shape;476;g6fd8ccc017_0_116:notes">
            <a:extLst>
              <a:ext uri="{FF2B5EF4-FFF2-40B4-BE49-F238E27FC236}">
                <a16:creationId xmlns:a16="http://schemas.microsoft.com/office/drawing/2014/main" id="{21F356DF-B27E-1C3E-953C-1D1FBCC4741C}"/>
              </a:ext>
            </a:extLst>
          </p:cNvPr>
          <p:cNvSpPr txBox="1">
            <a:spLocks noGrp="1"/>
          </p:cNvSpPr>
          <p:nvPr>
            <p:ph type="body" idx="1"/>
          </p:nvPr>
        </p:nvSpPr>
        <p:spPr>
          <a:xfrm>
            <a:off x="673788" y="5118725"/>
            <a:ext cx="5390305" cy="4849318"/>
          </a:xfrm>
          <a:prstGeom prst="rect">
            <a:avLst/>
          </a:prstGeom>
        </p:spPr>
        <p:txBody>
          <a:bodyPr spcFirstLastPara="1" wrap="square" lIns="91425" tIns="91425" rIns="91425" bIns="91425" anchor="t" anchorCtr="0">
            <a:noAutofit/>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Tree>
    <p:extLst>
      <p:ext uri="{BB962C8B-B14F-4D97-AF65-F5344CB8AC3E}">
        <p14:creationId xmlns:p14="http://schemas.microsoft.com/office/powerpoint/2010/main" val="1873494524"/>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4">
          <a:extLst>
            <a:ext uri="{FF2B5EF4-FFF2-40B4-BE49-F238E27FC236}">
              <a16:creationId xmlns:a16="http://schemas.microsoft.com/office/drawing/2014/main" id="{5F767567-19BA-0081-B8F5-CC0DF2F87635}"/>
            </a:ext>
          </a:extLst>
        </p:cNvPr>
        <p:cNvGrpSpPr/>
        <p:nvPr/>
      </p:nvGrpSpPr>
      <p:grpSpPr>
        <a:xfrm>
          <a:off x="0" y="0"/>
          <a:ext cx="0" cy="0"/>
          <a:chOff x="0" y="0"/>
          <a:chExt cx="0" cy="0"/>
        </a:xfrm>
      </p:grpSpPr>
      <p:sp>
        <p:nvSpPr>
          <p:cNvPr id="475" name="Google Shape;475;g6fd8ccc017_0_116:notes">
            <a:extLst>
              <a:ext uri="{FF2B5EF4-FFF2-40B4-BE49-F238E27FC236}">
                <a16:creationId xmlns:a16="http://schemas.microsoft.com/office/drawing/2014/main" id="{27402EEB-2E5D-FE64-696E-FCCC00F6387C}"/>
              </a:ext>
            </a:extLst>
          </p:cNvPr>
          <p:cNvSpPr>
            <a:spLocks noGrp="1" noRot="1" noChangeAspect="1"/>
          </p:cNvSpPr>
          <p:nvPr>
            <p:ph type="sldImg" idx="2"/>
          </p:nvPr>
        </p:nvSpPr>
        <p:spPr>
          <a:xfrm>
            <a:off x="-223838" y="808038"/>
            <a:ext cx="7185026" cy="4041775"/>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fr-FR"/>
          </a:p>
        </p:txBody>
      </p:sp>
      <p:sp>
        <p:nvSpPr>
          <p:cNvPr id="476" name="Google Shape;476;g6fd8ccc017_0_116:notes">
            <a:extLst>
              <a:ext uri="{FF2B5EF4-FFF2-40B4-BE49-F238E27FC236}">
                <a16:creationId xmlns:a16="http://schemas.microsoft.com/office/drawing/2014/main" id="{D4CC2994-025E-2316-EC74-2041779483FE}"/>
              </a:ext>
            </a:extLst>
          </p:cNvPr>
          <p:cNvSpPr txBox="1">
            <a:spLocks noGrp="1"/>
          </p:cNvSpPr>
          <p:nvPr>
            <p:ph type="body" idx="1"/>
          </p:nvPr>
        </p:nvSpPr>
        <p:spPr>
          <a:xfrm>
            <a:off x="673788" y="5118725"/>
            <a:ext cx="5390305" cy="4849318"/>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1356722752"/>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4">
          <a:extLst>
            <a:ext uri="{FF2B5EF4-FFF2-40B4-BE49-F238E27FC236}">
              <a16:creationId xmlns:a16="http://schemas.microsoft.com/office/drawing/2014/main" id="{E1345039-8BEF-8ED6-8DA5-B20AC9BF29A6}"/>
            </a:ext>
          </a:extLst>
        </p:cNvPr>
        <p:cNvGrpSpPr/>
        <p:nvPr/>
      </p:nvGrpSpPr>
      <p:grpSpPr>
        <a:xfrm>
          <a:off x="0" y="0"/>
          <a:ext cx="0" cy="0"/>
          <a:chOff x="0" y="0"/>
          <a:chExt cx="0" cy="0"/>
        </a:xfrm>
      </p:grpSpPr>
      <p:sp>
        <p:nvSpPr>
          <p:cNvPr id="475" name="Google Shape;475;g6fd8ccc017_0_116:notes">
            <a:extLst>
              <a:ext uri="{FF2B5EF4-FFF2-40B4-BE49-F238E27FC236}">
                <a16:creationId xmlns:a16="http://schemas.microsoft.com/office/drawing/2014/main" id="{D844ACCD-EB7D-33F0-BB02-D3E8C4BC52B6}"/>
              </a:ext>
            </a:extLst>
          </p:cNvPr>
          <p:cNvSpPr>
            <a:spLocks noGrp="1" noRot="1" noChangeAspect="1"/>
          </p:cNvSpPr>
          <p:nvPr>
            <p:ph type="sldImg" idx="2"/>
          </p:nvPr>
        </p:nvSpPr>
        <p:spPr>
          <a:xfrm>
            <a:off x="-223838" y="808038"/>
            <a:ext cx="7185026" cy="4041775"/>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fr-FR"/>
          </a:p>
        </p:txBody>
      </p:sp>
      <p:sp>
        <p:nvSpPr>
          <p:cNvPr id="476" name="Google Shape;476;g6fd8ccc017_0_116:notes">
            <a:extLst>
              <a:ext uri="{FF2B5EF4-FFF2-40B4-BE49-F238E27FC236}">
                <a16:creationId xmlns:a16="http://schemas.microsoft.com/office/drawing/2014/main" id="{180BD2A0-EF07-9CC1-7DD6-034ECE20C2C2}"/>
              </a:ext>
            </a:extLst>
          </p:cNvPr>
          <p:cNvSpPr txBox="1">
            <a:spLocks noGrp="1"/>
          </p:cNvSpPr>
          <p:nvPr>
            <p:ph type="body" idx="1"/>
          </p:nvPr>
        </p:nvSpPr>
        <p:spPr>
          <a:xfrm>
            <a:off x="673788" y="5118725"/>
            <a:ext cx="5390305" cy="4849318"/>
          </a:xfrm>
          <a:prstGeom prst="rect">
            <a:avLst/>
          </a:prstGeom>
        </p:spPr>
        <p:txBody>
          <a:bodyPr spcFirstLastPara="1" wrap="square" lIns="91425" tIns="91425" rIns="91425" bIns="91425" anchor="t" anchorCtr="0">
            <a:noAutofit/>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Tree>
    <p:extLst>
      <p:ext uri="{BB962C8B-B14F-4D97-AF65-F5344CB8AC3E}">
        <p14:creationId xmlns:p14="http://schemas.microsoft.com/office/powerpoint/2010/main" val="309733592"/>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4">
          <a:extLst>
            <a:ext uri="{FF2B5EF4-FFF2-40B4-BE49-F238E27FC236}">
              <a16:creationId xmlns:a16="http://schemas.microsoft.com/office/drawing/2014/main" id="{C0F16A4B-C59B-B22C-3BD8-244EFE9C3794}"/>
            </a:ext>
          </a:extLst>
        </p:cNvPr>
        <p:cNvGrpSpPr/>
        <p:nvPr/>
      </p:nvGrpSpPr>
      <p:grpSpPr>
        <a:xfrm>
          <a:off x="0" y="0"/>
          <a:ext cx="0" cy="0"/>
          <a:chOff x="0" y="0"/>
          <a:chExt cx="0" cy="0"/>
        </a:xfrm>
      </p:grpSpPr>
      <p:sp>
        <p:nvSpPr>
          <p:cNvPr id="475" name="Google Shape;475;g6fd8ccc017_0_116:notes">
            <a:extLst>
              <a:ext uri="{FF2B5EF4-FFF2-40B4-BE49-F238E27FC236}">
                <a16:creationId xmlns:a16="http://schemas.microsoft.com/office/drawing/2014/main" id="{F3E1A516-2740-1704-92B2-B735D68EFAE5}"/>
              </a:ext>
            </a:extLst>
          </p:cNvPr>
          <p:cNvSpPr>
            <a:spLocks noGrp="1" noRot="1" noChangeAspect="1"/>
          </p:cNvSpPr>
          <p:nvPr>
            <p:ph type="sldImg" idx="2"/>
          </p:nvPr>
        </p:nvSpPr>
        <p:spPr>
          <a:xfrm>
            <a:off x="-223838" y="808038"/>
            <a:ext cx="7185026" cy="4041775"/>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fr-FR"/>
          </a:p>
        </p:txBody>
      </p:sp>
      <p:sp>
        <p:nvSpPr>
          <p:cNvPr id="476" name="Google Shape;476;g6fd8ccc017_0_116:notes">
            <a:extLst>
              <a:ext uri="{FF2B5EF4-FFF2-40B4-BE49-F238E27FC236}">
                <a16:creationId xmlns:a16="http://schemas.microsoft.com/office/drawing/2014/main" id="{7879FB9F-5D24-E997-F6E4-2624323A2795}"/>
              </a:ext>
            </a:extLst>
          </p:cNvPr>
          <p:cNvSpPr txBox="1">
            <a:spLocks noGrp="1"/>
          </p:cNvSpPr>
          <p:nvPr>
            <p:ph type="body" idx="1"/>
          </p:nvPr>
        </p:nvSpPr>
        <p:spPr>
          <a:xfrm>
            <a:off x="673788" y="5118725"/>
            <a:ext cx="5390305" cy="4849318"/>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3267732363"/>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4">
          <a:extLst>
            <a:ext uri="{FF2B5EF4-FFF2-40B4-BE49-F238E27FC236}">
              <a16:creationId xmlns:a16="http://schemas.microsoft.com/office/drawing/2014/main" id="{76D328E4-C310-03B5-E758-C6D9356D95E0}"/>
            </a:ext>
          </a:extLst>
        </p:cNvPr>
        <p:cNvGrpSpPr/>
        <p:nvPr/>
      </p:nvGrpSpPr>
      <p:grpSpPr>
        <a:xfrm>
          <a:off x="0" y="0"/>
          <a:ext cx="0" cy="0"/>
          <a:chOff x="0" y="0"/>
          <a:chExt cx="0" cy="0"/>
        </a:xfrm>
      </p:grpSpPr>
      <p:sp>
        <p:nvSpPr>
          <p:cNvPr id="475" name="Google Shape;475;g6fd8ccc017_0_116:notes">
            <a:extLst>
              <a:ext uri="{FF2B5EF4-FFF2-40B4-BE49-F238E27FC236}">
                <a16:creationId xmlns:a16="http://schemas.microsoft.com/office/drawing/2014/main" id="{614449CD-907D-CFC6-B90E-8EFBD95FA916}"/>
              </a:ext>
            </a:extLst>
          </p:cNvPr>
          <p:cNvSpPr>
            <a:spLocks noGrp="1" noRot="1" noChangeAspect="1"/>
          </p:cNvSpPr>
          <p:nvPr>
            <p:ph type="sldImg" idx="2"/>
          </p:nvPr>
        </p:nvSpPr>
        <p:spPr>
          <a:xfrm>
            <a:off x="-223838" y="808038"/>
            <a:ext cx="7185026" cy="4041775"/>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fr-FR"/>
          </a:p>
        </p:txBody>
      </p:sp>
      <p:sp>
        <p:nvSpPr>
          <p:cNvPr id="476" name="Google Shape;476;g6fd8ccc017_0_116:notes">
            <a:extLst>
              <a:ext uri="{FF2B5EF4-FFF2-40B4-BE49-F238E27FC236}">
                <a16:creationId xmlns:a16="http://schemas.microsoft.com/office/drawing/2014/main" id="{9BC92C52-255D-0BB6-4246-FADD8968D301}"/>
              </a:ext>
            </a:extLst>
          </p:cNvPr>
          <p:cNvSpPr txBox="1">
            <a:spLocks noGrp="1"/>
          </p:cNvSpPr>
          <p:nvPr>
            <p:ph type="body" idx="1"/>
          </p:nvPr>
        </p:nvSpPr>
        <p:spPr>
          <a:xfrm>
            <a:off x="673788" y="5118725"/>
            <a:ext cx="5390305" cy="4849318"/>
          </a:xfrm>
          <a:prstGeom prst="rect">
            <a:avLst/>
          </a:prstGeom>
        </p:spPr>
        <p:txBody>
          <a:bodyPr spcFirstLastPara="1" wrap="square" lIns="91425" tIns="91425" rIns="91425" bIns="91425" anchor="t" anchorCtr="0">
            <a:noAutofit/>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Tree>
    <p:extLst>
      <p:ext uri="{BB962C8B-B14F-4D97-AF65-F5344CB8AC3E}">
        <p14:creationId xmlns:p14="http://schemas.microsoft.com/office/powerpoint/2010/main" val="3491338988"/>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4">
          <a:extLst>
            <a:ext uri="{FF2B5EF4-FFF2-40B4-BE49-F238E27FC236}">
              <a16:creationId xmlns:a16="http://schemas.microsoft.com/office/drawing/2014/main" id="{58600018-8BB5-BA87-B3D3-C87788BDC057}"/>
            </a:ext>
          </a:extLst>
        </p:cNvPr>
        <p:cNvGrpSpPr/>
        <p:nvPr/>
      </p:nvGrpSpPr>
      <p:grpSpPr>
        <a:xfrm>
          <a:off x="0" y="0"/>
          <a:ext cx="0" cy="0"/>
          <a:chOff x="0" y="0"/>
          <a:chExt cx="0" cy="0"/>
        </a:xfrm>
      </p:grpSpPr>
      <p:sp>
        <p:nvSpPr>
          <p:cNvPr id="475" name="Google Shape;475;g6fd8ccc017_0_116:notes">
            <a:extLst>
              <a:ext uri="{FF2B5EF4-FFF2-40B4-BE49-F238E27FC236}">
                <a16:creationId xmlns:a16="http://schemas.microsoft.com/office/drawing/2014/main" id="{C949F830-6247-A0E2-5874-9EA35F5AC29B}"/>
              </a:ext>
            </a:extLst>
          </p:cNvPr>
          <p:cNvSpPr>
            <a:spLocks noGrp="1" noRot="1" noChangeAspect="1"/>
          </p:cNvSpPr>
          <p:nvPr>
            <p:ph type="sldImg" idx="2"/>
          </p:nvPr>
        </p:nvSpPr>
        <p:spPr>
          <a:xfrm>
            <a:off x="-223838" y="808038"/>
            <a:ext cx="7185026" cy="4041775"/>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fr-FR"/>
          </a:p>
        </p:txBody>
      </p:sp>
      <p:sp>
        <p:nvSpPr>
          <p:cNvPr id="476" name="Google Shape;476;g6fd8ccc017_0_116:notes">
            <a:extLst>
              <a:ext uri="{FF2B5EF4-FFF2-40B4-BE49-F238E27FC236}">
                <a16:creationId xmlns:a16="http://schemas.microsoft.com/office/drawing/2014/main" id="{ED67E391-1631-E9C3-39AD-BA8ED9B7B6DC}"/>
              </a:ext>
            </a:extLst>
          </p:cNvPr>
          <p:cNvSpPr txBox="1">
            <a:spLocks noGrp="1"/>
          </p:cNvSpPr>
          <p:nvPr>
            <p:ph type="body" idx="1"/>
          </p:nvPr>
        </p:nvSpPr>
        <p:spPr>
          <a:xfrm>
            <a:off x="673788" y="5118725"/>
            <a:ext cx="5390305" cy="4849318"/>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1307070637"/>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4">
          <a:extLst>
            <a:ext uri="{FF2B5EF4-FFF2-40B4-BE49-F238E27FC236}">
              <a16:creationId xmlns:a16="http://schemas.microsoft.com/office/drawing/2014/main" id="{D7E3EBF2-1E7F-F4AE-8D7C-EF73BDFFBC7E}"/>
            </a:ext>
          </a:extLst>
        </p:cNvPr>
        <p:cNvGrpSpPr/>
        <p:nvPr/>
      </p:nvGrpSpPr>
      <p:grpSpPr>
        <a:xfrm>
          <a:off x="0" y="0"/>
          <a:ext cx="0" cy="0"/>
          <a:chOff x="0" y="0"/>
          <a:chExt cx="0" cy="0"/>
        </a:xfrm>
      </p:grpSpPr>
      <p:sp>
        <p:nvSpPr>
          <p:cNvPr id="475" name="Google Shape;475;g6fd8ccc017_0_116:notes">
            <a:extLst>
              <a:ext uri="{FF2B5EF4-FFF2-40B4-BE49-F238E27FC236}">
                <a16:creationId xmlns:a16="http://schemas.microsoft.com/office/drawing/2014/main" id="{BB9262ED-DC2B-B8B3-2600-96CB62B1E39D}"/>
              </a:ext>
            </a:extLst>
          </p:cNvPr>
          <p:cNvSpPr>
            <a:spLocks noGrp="1" noRot="1" noChangeAspect="1"/>
          </p:cNvSpPr>
          <p:nvPr>
            <p:ph type="sldImg" idx="2"/>
          </p:nvPr>
        </p:nvSpPr>
        <p:spPr>
          <a:xfrm>
            <a:off x="-223838" y="808038"/>
            <a:ext cx="7185026" cy="4041775"/>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fr-FR"/>
          </a:p>
        </p:txBody>
      </p:sp>
      <p:sp>
        <p:nvSpPr>
          <p:cNvPr id="476" name="Google Shape;476;g6fd8ccc017_0_116:notes">
            <a:extLst>
              <a:ext uri="{FF2B5EF4-FFF2-40B4-BE49-F238E27FC236}">
                <a16:creationId xmlns:a16="http://schemas.microsoft.com/office/drawing/2014/main" id="{821F1309-F603-92A8-EEE5-08DE758A6F10}"/>
              </a:ext>
            </a:extLst>
          </p:cNvPr>
          <p:cNvSpPr txBox="1">
            <a:spLocks noGrp="1"/>
          </p:cNvSpPr>
          <p:nvPr>
            <p:ph type="body" idx="1"/>
          </p:nvPr>
        </p:nvSpPr>
        <p:spPr>
          <a:xfrm>
            <a:off x="673788" y="5118725"/>
            <a:ext cx="5390305" cy="4849318"/>
          </a:xfrm>
          <a:prstGeom prst="rect">
            <a:avLst/>
          </a:prstGeom>
        </p:spPr>
        <p:txBody>
          <a:bodyPr spcFirstLastPara="1" wrap="square" lIns="91425" tIns="91425" rIns="91425" bIns="91425" anchor="t" anchorCtr="0">
            <a:noAutofit/>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Tree>
    <p:extLst>
      <p:ext uri="{BB962C8B-B14F-4D97-AF65-F5344CB8AC3E}">
        <p14:creationId xmlns:p14="http://schemas.microsoft.com/office/powerpoint/2010/main" val="2288170365"/>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4">
          <a:extLst>
            <a:ext uri="{FF2B5EF4-FFF2-40B4-BE49-F238E27FC236}">
              <a16:creationId xmlns:a16="http://schemas.microsoft.com/office/drawing/2014/main" id="{72F70462-1613-B180-CEDF-D4307FF5DADB}"/>
            </a:ext>
          </a:extLst>
        </p:cNvPr>
        <p:cNvGrpSpPr/>
        <p:nvPr/>
      </p:nvGrpSpPr>
      <p:grpSpPr>
        <a:xfrm>
          <a:off x="0" y="0"/>
          <a:ext cx="0" cy="0"/>
          <a:chOff x="0" y="0"/>
          <a:chExt cx="0" cy="0"/>
        </a:xfrm>
      </p:grpSpPr>
      <p:sp>
        <p:nvSpPr>
          <p:cNvPr id="475" name="Google Shape;475;g6fd8ccc017_0_116:notes">
            <a:extLst>
              <a:ext uri="{FF2B5EF4-FFF2-40B4-BE49-F238E27FC236}">
                <a16:creationId xmlns:a16="http://schemas.microsoft.com/office/drawing/2014/main" id="{0481E2FD-956D-C296-08A7-3D2CECB878D0}"/>
              </a:ext>
            </a:extLst>
          </p:cNvPr>
          <p:cNvSpPr>
            <a:spLocks noGrp="1" noRot="1" noChangeAspect="1"/>
          </p:cNvSpPr>
          <p:nvPr>
            <p:ph type="sldImg" idx="2"/>
          </p:nvPr>
        </p:nvSpPr>
        <p:spPr>
          <a:xfrm>
            <a:off x="-223838" y="808038"/>
            <a:ext cx="7185026" cy="4041775"/>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fr-FR"/>
          </a:p>
        </p:txBody>
      </p:sp>
      <p:sp>
        <p:nvSpPr>
          <p:cNvPr id="476" name="Google Shape;476;g6fd8ccc017_0_116:notes">
            <a:extLst>
              <a:ext uri="{FF2B5EF4-FFF2-40B4-BE49-F238E27FC236}">
                <a16:creationId xmlns:a16="http://schemas.microsoft.com/office/drawing/2014/main" id="{D0502BF0-0CBA-6612-D63A-55AD8A790C88}"/>
              </a:ext>
            </a:extLst>
          </p:cNvPr>
          <p:cNvSpPr txBox="1">
            <a:spLocks noGrp="1"/>
          </p:cNvSpPr>
          <p:nvPr>
            <p:ph type="body" idx="1"/>
          </p:nvPr>
        </p:nvSpPr>
        <p:spPr>
          <a:xfrm>
            <a:off x="673788" y="5118725"/>
            <a:ext cx="5390305" cy="4849318"/>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323650497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4">
          <a:extLst>
            <a:ext uri="{FF2B5EF4-FFF2-40B4-BE49-F238E27FC236}">
              <a16:creationId xmlns:a16="http://schemas.microsoft.com/office/drawing/2014/main" id="{A6343380-C0E1-460D-50D5-D0E5AF1F58EF}"/>
            </a:ext>
          </a:extLst>
        </p:cNvPr>
        <p:cNvGrpSpPr/>
        <p:nvPr/>
      </p:nvGrpSpPr>
      <p:grpSpPr>
        <a:xfrm>
          <a:off x="0" y="0"/>
          <a:ext cx="0" cy="0"/>
          <a:chOff x="0" y="0"/>
          <a:chExt cx="0" cy="0"/>
        </a:xfrm>
      </p:grpSpPr>
      <p:sp>
        <p:nvSpPr>
          <p:cNvPr id="475" name="Google Shape;475;g6fd8ccc017_0_116:notes">
            <a:extLst>
              <a:ext uri="{FF2B5EF4-FFF2-40B4-BE49-F238E27FC236}">
                <a16:creationId xmlns:a16="http://schemas.microsoft.com/office/drawing/2014/main" id="{8C523E0F-FB93-1286-50C3-A2216E13D315}"/>
              </a:ext>
            </a:extLst>
          </p:cNvPr>
          <p:cNvSpPr>
            <a:spLocks noGrp="1" noRot="1" noChangeAspect="1"/>
          </p:cNvSpPr>
          <p:nvPr>
            <p:ph type="sldImg" idx="2"/>
          </p:nvPr>
        </p:nvSpPr>
        <p:spPr>
          <a:xfrm>
            <a:off x="-223838" y="808038"/>
            <a:ext cx="7185026" cy="4041775"/>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fr-FR"/>
          </a:p>
        </p:txBody>
      </p:sp>
      <p:sp>
        <p:nvSpPr>
          <p:cNvPr id="476" name="Google Shape;476;g6fd8ccc017_0_116:notes">
            <a:extLst>
              <a:ext uri="{FF2B5EF4-FFF2-40B4-BE49-F238E27FC236}">
                <a16:creationId xmlns:a16="http://schemas.microsoft.com/office/drawing/2014/main" id="{DB958AF2-713A-F591-7B25-3FFFFD8DE603}"/>
              </a:ext>
            </a:extLst>
          </p:cNvPr>
          <p:cNvSpPr txBox="1">
            <a:spLocks noGrp="1"/>
          </p:cNvSpPr>
          <p:nvPr>
            <p:ph type="body" idx="1"/>
          </p:nvPr>
        </p:nvSpPr>
        <p:spPr>
          <a:xfrm>
            <a:off x="673788" y="5118725"/>
            <a:ext cx="5390305" cy="4849318"/>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704028761"/>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122</a:t>
            </a:fld>
            <a:endParaRPr lang="en-US"/>
          </a:p>
        </p:txBody>
      </p:sp>
    </p:spTree>
    <p:extLst>
      <p:ext uri="{BB962C8B-B14F-4D97-AF65-F5344CB8AC3E}">
        <p14:creationId xmlns:p14="http://schemas.microsoft.com/office/powerpoint/2010/main" val="3109861384"/>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124</a:t>
            </a:fld>
            <a:endParaRPr lang="en-US"/>
          </a:p>
        </p:txBody>
      </p:sp>
    </p:spTree>
    <p:extLst>
      <p:ext uri="{BB962C8B-B14F-4D97-AF65-F5344CB8AC3E}">
        <p14:creationId xmlns:p14="http://schemas.microsoft.com/office/powerpoint/2010/main" val="844211196"/>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7291C83-4F8E-D3C3-BA33-0679769A339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D4517ED-8FD0-4222-46D1-25BC8091D6E0}"/>
              </a:ext>
            </a:extLst>
          </p:cNvPr>
          <p:cNvSpPr>
            <a:spLocks noGrp="1" noRot="1" noChangeAspect="1"/>
          </p:cNvSpPr>
          <p:nvPr>
            <p:ph type="sldImg"/>
          </p:nvPr>
        </p:nvSpPr>
        <p:spPr/>
        <p:txBody>
          <a:bodyPr/>
          <a:lstStyle/>
          <a:p>
            <a:endParaRPr lang="fr-FR"/>
          </a:p>
        </p:txBody>
      </p:sp>
      <p:sp>
        <p:nvSpPr>
          <p:cNvPr id="3" name="Notes Placeholder 2">
            <a:extLst>
              <a:ext uri="{FF2B5EF4-FFF2-40B4-BE49-F238E27FC236}">
                <a16:creationId xmlns:a16="http://schemas.microsoft.com/office/drawing/2014/main" id="{E8FECC10-806D-4CFC-887F-D30C2EDD12F3}"/>
              </a:ext>
            </a:extLst>
          </p:cNvPr>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2479295C-B138-B66D-208C-BD055018EB58}"/>
              </a:ext>
            </a:extLst>
          </p:cNvPr>
          <p:cNvSpPr>
            <a:spLocks noGrp="1"/>
          </p:cNvSpPr>
          <p:nvPr>
            <p:ph type="sldNum" sz="quarter" idx="5"/>
          </p:nvPr>
        </p:nvSpPr>
        <p:spPr/>
        <p:txBody>
          <a:bodyPr/>
          <a:lstStyle/>
          <a:p>
            <a:fld id="{9C2EF98E-B6FF-4B4C-B348-1EB5D4EBDBF3}" type="slidenum">
              <a:rPr lang="en-US" smtClean="0"/>
              <a:t>126</a:t>
            </a:fld>
            <a:endParaRPr lang="en-US" dirty="0"/>
          </a:p>
        </p:txBody>
      </p:sp>
    </p:spTree>
    <p:extLst>
      <p:ext uri="{BB962C8B-B14F-4D97-AF65-F5344CB8AC3E}">
        <p14:creationId xmlns:p14="http://schemas.microsoft.com/office/powerpoint/2010/main" val="3830857659"/>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96F339-CB7E-7827-0739-E937AD2D559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938E4D0-0706-858C-7A6C-3F2F6D388B83}"/>
              </a:ext>
            </a:extLst>
          </p:cNvPr>
          <p:cNvSpPr>
            <a:spLocks noGrp="1" noRot="1" noChangeAspect="1"/>
          </p:cNvSpPr>
          <p:nvPr>
            <p:ph type="sldImg"/>
          </p:nvPr>
        </p:nvSpPr>
        <p:spPr/>
        <p:txBody>
          <a:bodyPr/>
          <a:lstStyle/>
          <a:p>
            <a:endParaRPr lang="fr-FR"/>
          </a:p>
        </p:txBody>
      </p:sp>
      <p:sp>
        <p:nvSpPr>
          <p:cNvPr id="3" name="Notes Placeholder 2">
            <a:extLst>
              <a:ext uri="{FF2B5EF4-FFF2-40B4-BE49-F238E27FC236}">
                <a16:creationId xmlns:a16="http://schemas.microsoft.com/office/drawing/2014/main" id="{2562D403-679A-0FFD-713D-BDD2E19CB52D}"/>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A35244FF-B5AD-B56C-94B2-D15FFF8F956A}"/>
              </a:ext>
            </a:extLst>
          </p:cNvPr>
          <p:cNvSpPr>
            <a:spLocks noGrp="1"/>
          </p:cNvSpPr>
          <p:nvPr>
            <p:ph type="sldNum" sz="quarter" idx="5"/>
          </p:nvPr>
        </p:nvSpPr>
        <p:spPr/>
        <p:txBody>
          <a:bodyPr/>
          <a:lstStyle/>
          <a:p>
            <a:fld id="{9C2EF98E-B6FF-4B4C-B348-1EB5D4EBDBF3}" type="slidenum">
              <a:rPr lang="en-US" smtClean="0"/>
              <a:t>127</a:t>
            </a:fld>
            <a:endParaRPr lang="en-US" dirty="0"/>
          </a:p>
        </p:txBody>
      </p:sp>
    </p:spTree>
    <p:extLst>
      <p:ext uri="{BB962C8B-B14F-4D97-AF65-F5344CB8AC3E}">
        <p14:creationId xmlns:p14="http://schemas.microsoft.com/office/powerpoint/2010/main" val="2242671297"/>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E0DAE2-D814-9CE8-124A-9699EB1679B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67610C2-8E48-1EC5-E96A-32495172A320}"/>
              </a:ext>
            </a:extLst>
          </p:cNvPr>
          <p:cNvSpPr>
            <a:spLocks noGrp="1" noRot="1" noChangeAspect="1"/>
          </p:cNvSpPr>
          <p:nvPr>
            <p:ph type="sldImg"/>
          </p:nvPr>
        </p:nvSpPr>
        <p:spPr/>
        <p:txBody>
          <a:bodyPr/>
          <a:lstStyle/>
          <a:p>
            <a:endParaRPr lang="fr-FR"/>
          </a:p>
        </p:txBody>
      </p:sp>
      <p:sp>
        <p:nvSpPr>
          <p:cNvPr id="3" name="Notes Placeholder 2">
            <a:extLst>
              <a:ext uri="{FF2B5EF4-FFF2-40B4-BE49-F238E27FC236}">
                <a16:creationId xmlns:a16="http://schemas.microsoft.com/office/drawing/2014/main" id="{CFD33E4F-4811-8776-C281-7308517E1E91}"/>
              </a:ext>
            </a:extLst>
          </p:cNvPr>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4C4F0AA2-240B-1633-CBD7-8A16386867CC}"/>
              </a:ext>
            </a:extLst>
          </p:cNvPr>
          <p:cNvSpPr>
            <a:spLocks noGrp="1"/>
          </p:cNvSpPr>
          <p:nvPr>
            <p:ph type="sldNum" sz="quarter" idx="5"/>
          </p:nvPr>
        </p:nvSpPr>
        <p:spPr/>
        <p:txBody>
          <a:bodyPr/>
          <a:lstStyle/>
          <a:p>
            <a:fld id="{9C2EF98E-B6FF-4B4C-B348-1EB5D4EBDBF3}" type="slidenum">
              <a:rPr lang="en-US" smtClean="0"/>
              <a:t>128</a:t>
            </a:fld>
            <a:endParaRPr lang="en-US" dirty="0"/>
          </a:p>
        </p:txBody>
      </p:sp>
    </p:spTree>
    <p:extLst>
      <p:ext uri="{BB962C8B-B14F-4D97-AF65-F5344CB8AC3E}">
        <p14:creationId xmlns:p14="http://schemas.microsoft.com/office/powerpoint/2010/main" val="1909243278"/>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2BEB0E-DD38-9C6A-C90F-2D3C9F9753E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398B55E-7FFE-F471-F7AF-63F173E9D20E}"/>
              </a:ext>
            </a:extLst>
          </p:cNvPr>
          <p:cNvSpPr>
            <a:spLocks noGrp="1" noRot="1" noChangeAspect="1"/>
          </p:cNvSpPr>
          <p:nvPr>
            <p:ph type="sldImg"/>
          </p:nvPr>
        </p:nvSpPr>
        <p:spPr/>
        <p:txBody>
          <a:bodyPr/>
          <a:lstStyle/>
          <a:p>
            <a:endParaRPr lang="fr-FR"/>
          </a:p>
        </p:txBody>
      </p:sp>
      <p:sp>
        <p:nvSpPr>
          <p:cNvPr id="3" name="Notes Placeholder 2">
            <a:extLst>
              <a:ext uri="{FF2B5EF4-FFF2-40B4-BE49-F238E27FC236}">
                <a16:creationId xmlns:a16="http://schemas.microsoft.com/office/drawing/2014/main" id="{5AE79A75-7E5F-EE15-15B5-64C9B197C16F}"/>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094E3C2E-E10C-4B84-C311-6C562169D527}"/>
              </a:ext>
            </a:extLst>
          </p:cNvPr>
          <p:cNvSpPr>
            <a:spLocks noGrp="1"/>
          </p:cNvSpPr>
          <p:nvPr>
            <p:ph type="sldNum" sz="quarter" idx="5"/>
          </p:nvPr>
        </p:nvSpPr>
        <p:spPr/>
        <p:txBody>
          <a:bodyPr/>
          <a:lstStyle/>
          <a:p>
            <a:fld id="{9C2EF98E-B6FF-4B4C-B348-1EB5D4EBDBF3}" type="slidenum">
              <a:rPr lang="en-US" smtClean="0"/>
              <a:t>129</a:t>
            </a:fld>
            <a:endParaRPr lang="en-US" dirty="0"/>
          </a:p>
        </p:txBody>
      </p:sp>
    </p:spTree>
    <p:extLst>
      <p:ext uri="{BB962C8B-B14F-4D97-AF65-F5344CB8AC3E}">
        <p14:creationId xmlns:p14="http://schemas.microsoft.com/office/powerpoint/2010/main" val="427244799"/>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D6EC8E-593D-1BAA-E90D-D7125E9F2A1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5611EF6-1274-AC25-BE08-8E94409509A0}"/>
              </a:ext>
            </a:extLst>
          </p:cNvPr>
          <p:cNvSpPr>
            <a:spLocks noGrp="1" noRot="1" noChangeAspect="1"/>
          </p:cNvSpPr>
          <p:nvPr>
            <p:ph type="sldImg"/>
          </p:nvPr>
        </p:nvSpPr>
        <p:spPr/>
        <p:txBody>
          <a:bodyPr/>
          <a:lstStyle/>
          <a:p>
            <a:endParaRPr lang="fr-FR"/>
          </a:p>
        </p:txBody>
      </p:sp>
      <p:sp>
        <p:nvSpPr>
          <p:cNvPr id="3" name="Notes Placeholder 2">
            <a:extLst>
              <a:ext uri="{FF2B5EF4-FFF2-40B4-BE49-F238E27FC236}">
                <a16:creationId xmlns:a16="http://schemas.microsoft.com/office/drawing/2014/main" id="{2DFAF448-CEDD-4A9B-CC11-040377EB0738}"/>
              </a:ext>
            </a:extLst>
          </p:cNvPr>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34603D76-FC5E-845D-9ABC-3AC7A0C38CA4}"/>
              </a:ext>
            </a:extLst>
          </p:cNvPr>
          <p:cNvSpPr>
            <a:spLocks noGrp="1"/>
          </p:cNvSpPr>
          <p:nvPr>
            <p:ph type="sldNum" sz="quarter" idx="5"/>
          </p:nvPr>
        </p:nvSpPr>
        <p:spPr/>
        <p:txBody>
          <a:bodyPr/>
          <a:lstStyle/>
          <a:p>
            <a:fld id="{9C2EF98E-B6FF-4B4C-B348-1EB5D4EBDBF3}" type="slidenum">
              <a:rPr lang="en-US" smtClean="0"/>
              <a:t>130</a:t>
            </a:fld>
            <a:endParaRPr lang="en-US" dirty="0"/>
          </a:p>
        </p:txBody>
      </p:sp>
    </p:spTree>
    <p:extLst>
      <p:ext uri="{BB962C8B-B14F-4D97-AF65-F5344CB8AC3E}">
        <p14:creationId xmlns:p14="http://schemas.microsoft.com/office/powerpoint/2010/main" val="1694974798"/>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454E0C6-F366-9CC6-A529-87077BF50D2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78FD0B3-8B75-4F72-7CD1-7A1EF751D1C8}"/>
              </a:ext>
            </a:extLst>
          </p:cNvPr>
          <p:cNvSpPr>
            <a:spLocks noGrp="1" noRot="1" noChangeAspect="1"/>
          </p:cNvSpPr>
          <p:nvPr>
            <p:ph type="sldImg"/>
          </p:nvPr>
        </p:nvSpPr>
        <p:spPr/>
        <p:txBody>
          <a:bodyPr/>
          <a:lstStyle/>
          <a:p>
            <a:endParaRPr lang="fr-FR"/>
          </a:p>
        </p:txBody>
      </p:sp>
      <p:sp>
        <p:nvSpPr>
          <p:cNvPr id="3" name="Notes Placeholder 2">
            <a:extLst>
              <a:ext uri="{FF2B5EF4-FFF2-40B4-BE49-F238E27FC236}">
                <a16:creationId xmlns:a16="http://schemas.microsoft.com/office/drawing/2014/main" id="{19581C08-01D4-A640-8546-1B2CE2BB5FB4}"/>
              </a:ext>
            </a:extLst>
          </p:cNvPr>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F22F2119-09DE-F625-F1AC-FB08AC05D933}"/>
              </a:ext>
            </a:extLst>
          </p:cNvPr>
          <p:cNvSpPr>
            <a:spLocks noGrp="1"/>
          </p:cNvSpPr>
          <p:nvPr>
            <p:ph type="sldNum" sz="quarter" idx="5"/>
          </p:nvPr>
        </p:nvSpPr>
        <p:spPr/>
        <p:txBody>
          <a:bodyPr/>
          <a:lstStyle/>
          <a:p>
            <a:fld id="{9C2EF98E-B6FF-4B4C-B348-1EB5D4EBDBF3}" type="slidenum">
              <a:rPr lang="en-US" smtClean="0"/>
              <a:t>132</a:t>
            </a:fld>
            <a:endParaRPr lang="en-US" dirty="0"/>
          </a:p>
        </p:txBody>
      </p:sp>
    </p:spTree>
    <p:extLst>
      <p:ext uri="{BB962C8B-B14F-4D97-AF65-F5344CB8AC3E}">
        <p14:creationId xmlns:p14="http://schemas.microsoft.com/office/powerpoint/2010/main" val="1677795215"/>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134</a:t>
            </a:fld>
            <a:endParaRPr lang="en-US"/>
          </a:p>
        </p:txBody>
      </p:sp>
    </p:spTree>
    <p:extLst>
      <p:ext uri="{BB962C8B-B14F-4D97-AF65-F5344CB8AC3E}">
        <p14:creationId xmlns:p14="http://schemas.microsoft.com/office/powerpoint/2010/main" val="1870509586"/>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136</a:t>
            </a:fld>
            <a:endParaRPr lang="en-US"/>
          </a:p>
        </p:txBody>
      </p:sp>
    </p:spTree>
    <p:extLst>
      <p:ext uri="{BB962C8B-B14F-4D97-AF65-F5344CB8AC3E}">
        <p14:creationId xmlns:p14="http://schemas.microsoft.com/office/powerpoint/2010/main" val="6186261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e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ntents slide layout">
    <p:spTree>
      <p:nvGrpSpPr>
        <p:cNvPr id="1" name=""/>
        <p:cNvGrpSpPr/>
        <p:nvPr/>
      </p:nvGrpSpPr>
      <p:grpSpPr>
        <a:xfrm>
          <a:off x="0" y="0"/>
          <a:ext cx="0" cy="0"/>
          <a:chOff x="0" y="0"/>
          <a:chExt cx="0" cy="0"/>
        </a:xfrm>
      </p:grpSpPr>
      <p:pic>
        <p:nvPicPr>
          <p:cNvPr id="3" name="صورة 2">
            <a:extLst>
              <a:ext uri="{FF2B5EF4-FFF2-40B4-BE49-F238E27FC236}">
                <a16:creationId xmlns:a16="http://schemas.microsoft.com/office/drawing/2014/main" id="{543CA4B0-BB17-F2B5-DCB7-0F7E8AAA07BB}"/>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14936" y="6577049"/>
            <a:ext cx="1563559" cy="228814"/>
          </a:xfrm>
          <a:prstGeom prst="rect">
            <a:avLst/>
          </a:prstGeom>
        </p:spPr>
      </p:pic>
    </p:spTree>
    <p:extLst>
      <p:ext uri="{BB962C8B-B14F-4D97-AF65-F5344CB8AC3E}">
        <p14:creationId xmlns:p14="http://schemas.microsoft.com/office/powerpoint/2010/main" val="189932426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محتوى نصي 1">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2" name="عنصر نائب للمحتوى 11"/>
          <p:cNvSpPr>
            <a:spLocks noGrp="1"/>
          </p:cNvSpPr>
          <p:nvPr>
            <p:ph sz="quarter" idx="10"/>
          </p:nvPr>
        </p:nvSpPr>
        <p:spPr>
          <a:xfrm>
            <a:off x="700463" y="1811383"/>
            <a:ext cx="10890174" cy="4502105"/>
          </a:xfrm>
          <a:prstGeom prst="rect">
            <a:avLst/>
          </a:prstGeom>
        </p:spPr>
        <p:txBody>
          <a:bodyPr/>
          <a:lstStyle>
            <a:lvl1pPr marL="0" indent="0">
              <a:buNone/>
              <a:defRPr sz="1400">
                <a:solidFill>
                  <a:schemeClr val="tx1">
                    <a:lumMod val="50000"/>
                    <a:lumOff val="50000"/>
                  </a:schemeClr>
                </a:solidFill>
                <a:latin typeface="SST Arabic Medium" panose="020B0604030504020204" pitchFamily="34" charset="-78"/>
                <a:cs typeface="SST Arabic Medium" panose="020B0604030504020204" pitchFamily="34" charset="-78"/>
              </a:defRPr>
            </a:lvl1pPr>
          </a:lstStyle>
          <a:p>
            <a:pPr lvl="0"/>
            <a:r>
              <a:rPr lang="ar-SA"/>
              <a:t>تحرير أنماط النص الرئيسي</a:t>
            </a:r>
          </a:p>
        </p:txBody>
      </p:sp>
      <p:sp>
        <p:nvSpPr>
          <p:cNvPr id="14" name="عنصر نائب لرقم الشريحة 3"/>
          <p:cNvSpPr txBox="1">
            <a:spLocks/>
          </p:cNvSpPr>
          <p:nvPr userDrawn="1"/>
        </p:nvSpPr>
        <p:spPr>
          <a:xfrm>
            <a:off x="0" y="6610607"/>
            <a:ext cx="551033" cy="131698"/>
          </a:xfrm>
          <a:prstGeom prst="rect">
            <a:avLst/>
          </a:prstGeom>
        </p:spPr>
        <p:txBody>
          <a:bodyPr vert="horz" lIns="91440" tIns="45720" rIns="91440" bIns="45720" rtlCol="1" anchor="ctr"/>
          <a:lstStyle>
            <a:defPPr>
              <a:defRPr lang="en-US"/>
            </a:defPPr>
            <a:lvl1pPr algn="ctr">
              <a:defRPr sz="1200">
                <a:solidFill>
                  <a:schemeClr val="bg1"/>
                </a:solidFill>
                <a:latin typeface="SST Arabic Medium" panose="020B0604030504020204" pitchFamily="34" charset="-78"/>
                <a:cs typeface="SST Arabic Medium" panose="020B0604030504020204" pitchFamily="34" charset="-78"/>
              </a:defRPr>
            </a:lvl1pPr>
          </a:lstStyle>
          <a:p>
            <a:pPr lvl="0"/>
            <a:fld id="{A88E58A9-B5E5-4585-9115-7D95E52CBE63}" type="slidenum">
              <a:rPr lang="en-US" smtClean="0"/>
              <a:pPr lvl="0"/>
              <a:t>‹#›</a:t>
            </a:fld>
            <a:endParaRPr lang="en-US" dirty="0"/>
          </a:p>
        </p:txBody>
      </p:sp>
      <p:sp>
        <p:nvSpPr>
          <p:cNvPr id="23" name="Title 1">
            <a:extLst>
              <a:ext uri="{FF2B5EF4-FFF2-40B4-BE49-F238E27FC236}">
                <a16:creationId xmlns:a16="http://schemas.microsoft.com/office/drawing/2014/main" id="{2C27FE61-5956-5BDD-3CD6-E3ADFEB0FBD0}"/>
              </a:ext>
            </a:extLst>
          </p:cNvPr>
          <p:cNvSpPr>
            <a:spLocks noGrp="1"/>
          </p:cNvSpPr>
          <p:nvPr>
            <p:ph type="title" hasCustomPrompt="1"/>
          </p:nvPr>
        </p:nvSpPr>
        <p:spPr>
          <a:xfrm>
            <a:off x="700463" y="519474"/>
            <a:ext cx="10890174" cy="426031"/>
          </a:xfrm>
          <a:prstGeom prst="rect">
            <a:avLst/>
          </a:prstGeom>
        </p:spPr>
        <p:txBody>
          <a:bodyPr>
            <a:normAutofit/>
          </a:bodyPr>
          <a:lstStyle>
            <a:lvl1pPr marL="0" marR="0" indent="0" algn="r" defTabSz="914400" rtl="1" eaLnBrk="1" fontAlgn="auto" latinLnBrk="0" hangingPunct="1">
              <a:lnSpc>
                <a:spcPct val="90000"/>
              </a:lnSpc>
              <a:spcBef>
                <a:spcPct val="0"/>
              </a:spcBef>
              <a:spcAft>
                <a:spcPts val="0"/>
              </a:spcAft>
              <a:buClrTx/>
              <a:buSzTx/>
              <a:buFontTx/>
              <a:buNone/>
              <a:tabLst/>
              <a:defRPr sz="2800">
                <a:solidFill>
                  <a:srgbClr val="112D63"/>
                </a:solidFill>
                <a:latin typeface="SST Arabic Medium" panose="020B0604030504020204" pitchFamily="34" charset="-78"/>
                <a:cs typeface="SST Arabic Medium" panose="020B0604030504020204" pitchFamily="34" charset="-78"/>
              </a:defRPr>
            </a:lvl1pPr>
          </a:lstStyle>
          <a:p>
            <a:pPr marL="0" marR="0" lvl="0" indent="0" algn="r" defTabSz="914400" rtl="1" eaLnBrk="1" fontAlgn="auto" latinLnBrk="0" hangingPunct="1">
              <a:lnSpc>
                <a:spcPct val="90000"/>
              </a:lnSpc>
              <a:spcBef>
                <a:spcPct val="0"/>
              </a:spcBef>
              <a:spcAft>
                <a:spcPts val="0"/>
              </a:spcAft>
              <a:buClrTx/>
              <a:buSzTx/>
              <a:buFontTx/>
              <a:buNone/>
              <a:tabLst/>
              <a:defRPr/>
            </a:pPr>
            <a:r>
              <a:rPr lang="ar-SA" sz="2800" b="1" dirty="0">
                <a:solidFill>
                  <a:srgbClr val="1A3186"/>
                </a:solidFill>
                <a:latin typeface="SST Arabic Medium" panose="020B0604030504020204" pitchFamily="34" charset="-78"/>
                <a:cs typeface="SST Arabic Medium" panose="020B0604030504020204" pitchFamily="34" charset="-78"/>
              </a:rPr>
              <a:t>عنوان رئيسي</a:t>
            </a:r>
            <a:endParaRPr lang="ar-SA" dirty="0"/>
          </a:p>
        </p:txBody>
      </p:sp>
      <p:sp>
        <p:nvSpPr>
          <p:cNvPr id="25" name="Text Placeholder 13">
            <a:extLst>
              <a:ext uri="{FF2B5EF4-FFF2-40B4-BE49-F238E27FC236}">
                <a16:creationId xmlns:a16="http://schemas.microsoft.com/office/drawing/2014/main" id="{D14E5E19-E600-92A6-DEA0-E7772DAC8B35}"/>
              </a:ext>
            </a:extLst>
          </p:cNvPr>
          <p:cNvSpPr>
            <a:spLocks noGrp="1"/>
          </p:cNvSpPr>
          <p:nvPr>
            <p:ph type="body" sz="quarter" idx="14" hasCustomPrompt="1"/>
          </p:nvPr>
        </p:nvSpPr>
        <p:spPr>
          <a:xfrm>
            <a:off x="700464" y="1200206"/>
            <a:ext cx="10890174" cy="365950"/>
          </a:xfrm>
          <a:prstGeom prst="rect">
            <a:avLst/>
          </a:prstGeom>
        </p:spPr>
        <p:txBody>
          <a:bodyPr>
            <a:normAutofit/>
          </a:bodyPr>
          <a:lstStyle>
            <a:lvl1pPr marL="0" indent="0" algn="r" rtl="1">
              <a:lnSpc>
                <a:spcPct val="100000"/>
              </a:lnSpc>
              <a:spcBef>
                <a:spcPts val="0"/>
              </a:spcBef>
              <a:buFontTx/>
              <a:buNone/>
              <a:defRPr sz="1800">
                <a:solidFill>
                  <a:srgbClr val="00B0B2"/>
                </a:solidFill>
                <a:latin typeface="SST Arabic Medium" panose="020B0604030504020204" pitchFamily="34" charset="-78"/>
                <a:cs typeface="SST Arabic Medium" panose="020B0604030504020204" pitchFamily="34" charset="-78"/>
              </a:defRPr>
            </a:lvl1pPr>
            <a:lvl2pPr marL="457200" indent="0" algn="r" rtl="1">
              <a:buFontTx/>
              <a:buNone/>
              <a:defRPr/>
            </a:lvl2pPr>
            <a:lvl3pPr marL="914400" indent="0" algn="r" rtl="1">
              <a:buFontTx/>
              <a:buNone/>
              <a:defRPr/>
            </a:lvl3pPr>
            <a:lvl4pPr marL="1371600" indent="0" algn="r" rtl="1">
              <a:buFontTx/>
              <a:buNone/>
              <a:defRPr/>
            </a:lvl4pPr>
            <a:lvl5pPr marL="1828800" indent="0" algn="r" rtl="1">
              <a:buFontTx/>
              <a:buNone/>
              <a:defRPr/>
            </a:lvl5pPr>
          </a:lstStyle>
          <a:p>
            <a:r>
              <a:rPr lang="ar-SA" dirty="0">
                <a:solidFill>
                  <a:srgbClr val="00B9B5"/>
                </a:solidFill>
                <a:latin typeface="SST Arabic Medium" panose="020B0604030504020204" pitchFamily="34" charset="-78"/>
                <a:cs typeface="SST Arabic Medium" panose="020B0604030504020204" pitchFamily="34" charset="-78"/>
              </a:rPr>
              <a:t>عنوان فرعي في حال وجــــــد</a:t>
            </a:r>
            <a:endParaRPr lang="en-US" dirty="0">
              <a:solidFill>
                <a:srgbClr val="00B9B5"/>
              </a:solidFill>
              <a:latin typeface="SST Arabic Medium" panose="020B0604030504020204" pitchFamily="34" charset="-78"/>
              <a:cs typeface="SST Arabic Medium" panose="020B0604030504020204" pitchFamily="34" charset="-78"/>
            </a:endParaRPr>
          </a:p>
        </p:txBody>
      </p:sp>
      <p:cxnSp>
        <p:nvCxnSpPr>
          <p:cNvPr id="8" name="رابط مستقيم 7"/>
          <p:cNvCxnSpPr/>
          <p:nvPr userDrawn="1"/>
        </p:nvCxnSpPr>
        <p:spPr>
          <a:xfrm flipH="1">
            <a:off x="3839603" y="1070488"/>
            <a:ext cx="7751034" cy="0"/>
          </a:xfrm>
          <a:prstGeom prst="line">
            <a:avLst/>
          </a:prstGeom>
          <a:ln w="38100" cap="rnd">
            <a:solidFill>
              <a:srgbClr val="00B0B2"/>
            </a:solidFill>
          </a:ln>
        </p:spPr>
        <p:style>
          <a:lnRef idx="3">
            <a:schemeClr val="accent4"/>
          </a:lnRef>
          <a:fillRef idx="0">
            <a:schemeClr val="accent4"/>
          </a:fillRef>
          <a:effectRef idx="2">
            <a:schemeClr val="accent4"/>
          </a:effectRef>
          <a:fontRef idx="minor">
            <a:schemeClr val="tx1"/>
          </a:fontRef>
        </p:style>
      </p:cxnSp>
    </p:spTree>
    <p:extLst>
      <p:ext uri="{BB962C8B-B14F-4D97-AF65-F5344CB8AC3E}">
        <p14:creationId xmlns:p14="http://schemas.microsoft.com/office/powerpoint/2010/main" val="128910032"/>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عنوان ">
    <p:spTree>
      <p:nvGrpSpPr>
        <p:cNvPr id="1" name=""/>
        <p:cNvGrpSpPr/>
        <p:nvPr/>
      </p:nvGrpSpPr>
      <p:grpSpPr>
        <a:xfrm>
          <a:off x="0" y="0"/>
          <a:ext cx="0" cy="0"/>
          <a:chOff x="0" y="0"/>
          <a:chExt cx="0" cy="0"/>
        </a:xfrm>
      </p:grpSpPr>
      <p:pic>
        <p:nvPicPr>
          <p:cNvPr id="7" name="صورة 6"/>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149858922"/>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محتويين">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2" name="عنصر نائب للمحتوى 11"/>
          <p:cNvSpPr>
            <a:spLocks noGrp="1"/>
          </p:cNvSpPr>
          <p:nvPr>
            <p:ph sz="quarter" idx="10"/>
          </p:nvPr>
        </p:nvSpPr>
        <p:spPr>
          <a:xfrm>
            <a:off x="6267846" y="1811383"/>
            <a:ext cx="5009753" cy="4502105"/>
          </a:xfrm>
          <a:prstGeom prst="rect">
            <a:avLst/>
          </a:prstGeom>
        </p:spPr>
        <p:txBody>
          <a:bodyPr/>
          <a:lstStyle>
            <a:lvl1pPr marL="0" indent="0">
              <a:buNone/>
              <a:defRPr sz="1400">
                <a:solidFill>
                  <a:schemeClr val="tx1">
                    <a:lumMod val="50000"/>
                    <a:lumOff val="50000"/>
                  </a:schemeClr>
                </a:solidFill>
                <a:latin typeface="SST Arabic Medium" panose="020B0604030504020204" pitchFamily="34" charset="-78"/>
                <a:cs typeface="SST Arabic Medium" panose="020B0604030504020204" pitchFamily="34" charset="-78"/>
              </a:defRPr>
            </a:lvl1pPr>
          </a:lstStyle>
          <a:p>
            <a:pPr lvl="0"/>
            <a:r>
              <a:rPr lang="ar-SA"/>
              <a:t>تحرير أنماط النص الرئيسي</a:t>
            </a:r>
          </a:p>
        </p:txBody>
      </p:sp>
      <p:sp>
        <p:nvSpPr>
          <p:cNvPr id="14" name="عنصر نائب لرقم الشريحة 3"/>
          <p:cNvSpPr txBox="1">
            <a:spLocks/>
          </p:cNvSpPr>
          <p:nvPr userDrawn="1"/>
        </p:nvSpPr>
        <p:spPr>
          <a:xfrm>
            <a:off x="0" y="6623767"/>
            <a:ext cx="514559" cy="113284"/>
          </a:xfrm>
          <a:prstGeom prst="rect">
            <a:avLst/>
          </a:prstGeom>
        </p:spPr>
        <p:txBody>
          <a:bodyPr vert="horz" lIns="91440" tIns="45720" rIns="91440" bIns="45720" rtlCol="1" anchor="ctr"/>
          <a:lstStyle>
            <a:defPPr>
              <a:defRPr lang="en-US"/>
            </a:defPPr>
            <a:lvl1pPr lvl="0" algn="ctr">
              <a:defRPr sz="1200">
                <a:solidFill>
                  <a:schemeClr val="bg1"/>
                </a:solidFill>
                <a:latin typeface="SST Arabic Medium" panose="020B0604030504020204" pitchFamily="34" charset="-78"/>
                <a:cs typeface="SST Arabic Medium" panose="020B0604030504020204" pitchFamily="34" charset="-78"/>
              </a:defRPr>
            </a:lvl1pPr>
          </a:lstStyle>
          <a:p>
            <a:pPr lvl="0"/>
            <a:fld id="{A88E58A9-B5E5-4585-9115-7D95E52CBE63}" type="slidenum">
              <a:rPr lang="en-US" smtClean="0"/>
              <a:pPr lvl="0"/>
              <a:t>‹#›</a:t>
            </a:fld>
            <a:endParaRPr lang="en-US" dirty="0"/>
          </a:p>
        </p:txBody>
      </p:sp>
      <p:sp>
        <p:nvSpPr>
          <p:cNvPr id="9" name="عنصر نائب للمحتوى 11"/>
          <p:cNvSpPr>
            <a:spLocks noGrp="1"/>
          </p:cNvSpPr>
          <p:nvPr>
            <p:ph sz="quarter" idx="11"/>
          </p:nvPr>
        </p:nvSpPr>
        <p:spPr>
          <a:xfrm>
            <a:off x="743535" y="1811383"/>
            <a:ext cx="5009753" cy="4502105"/>
          </a:xfrm>
          <a:prstGeom prst="rect">
            <a:avLst/>
          </a:prstGeom>
        </p:spPr>
        <p:txBody>
          <a:bodyPr/>
          <a:lstStyle>
            <a:lvl1pPr marL="0" indent="0">
              <a:buNone/>
              <a:defRPr sz="1400">
                <a:solidFill>
                  <a:schemeClr val="tx1">
                    <a:lumMod val="50000"/>
                    <a:lumOff val="50000"/>
                  </a:schemeClr>
                </a:solidFill>
                <a:latin typeface="SST Arabic Medium" panose="020B0604030504020204" pitchFamily="34" charset="-78"/>
                <a:cs typeface="SST Arabic Medium" panose="020B0604030504020204" pitchFamily="34" charset="-78"/>
              </a:defRPr>
            </a:lvl1pPr>
          </a:lstStyle>
          <a:p>
            <a:pPr lvl="0"/>
            <a:r>
              <a:rPr lang="ar-SA"/>
              <a:t>تحرير أنماط النص الرئيسي</a:t>
            </a:r>
          </a:p>
        </p:txBody>
      </p:sp>
      <p:sp>
        <p:nvSpPr>
          <p:cNvPr id="10" name="Title 1">
            <a:extLst>
              <a:ext uri="{FF2B5EF4-FFF2-40B4-BE49-F238E27FC236}">
                <a16:creationId xmlns:a16="http://schemas.microsoft.com/office/drawing/2014/main" id="{2C27FE61-5956-5BDD-3CD6-E3ADFEB0FBD0}"/>
              </a:ext>
            </a:extLst>
          </p:cNvPr>
          <p:cNvSpPr>
            <a:spLocks noGrp="1"/>
          </p:cNvSpPr>
          <p:nvPr>
            <p:ph type="title" hasCustomPrompt="1"/>
          </p:nvPr>
        </p:nvSpPr>
        <p:spPr>
          <a:xfrm>
            <a:off x="762000" y="658789"/>
            <a:ext cx="10515600" cy="426031"/>
          </a:xfrm>
          <a:prstGeom prst="rect">
            <a:avLst/>
          </a:prstGeom>
        </p:spPr>
        <p:txBody>
          <a:bodyPr>
            <a:normAutofit/>
          </a:bodyPr>
          <a:lstStyle>
            <a:lvl1pPr marL="0" marR="0" indent="0" algn="r" defTabSz="914400" rtl="1" eaLnBrk="1" fontAlgn="auto" latinLnBrk="0" hangingPunct="1">
              <a:lnSpc>
                <a:spcPct val="90000"/>
              </a:lnSpc>
              <a:spcBef>
                <a:spcPct val="0"/>
              </a:spcBef>
              <a:spcAft>
                <a:spcPts val="0"/>
              </a:spcAft>
              <a:buClrTx/>
              <a:buSzTx/>
              <a:buFontTx/>
              <a:buNone/>
              <a:tabLst/>
              <a:defRPr sz="2800">
                <a:solidFill>
                  <a:srgbClr val="112D63"/>
                </a:solidFill>
                <a:latin typeface="SST Arabic Medium" panose="020B0604030504020204" pitchFamily="34" charset="-78"/>
                <a:cs typeface="SST Arabic Medium" panose="020B0604030504020204" pitchFamily="34" charset="-78"/>
              </a:defRPr>
            </a:lvl1pPr>
          </a:lstStyle>
          <a:p>
            <a:pPr marL="0" marR="0" lvl="0" indent="0" algn="r" defTabSz="914400" rtl="1" eaLnBrk="1" fontAlgn="auto" latinLnBrk="0" hangingPunct="1">
              <a:lnSpc>
                <a:spcPct val="90000"/>
              </a:lnSpc>
              <a:spcBef>
                <a:spcPct val="0"/>
              </a:spcBef>
              <a:spcAft>
                <a:spcPts val="0"/>
              </a:spcAft>
              <a:buClrTx/>
              <a:buSzTx/>
              <a:buFontTx/>
              <a:buNone/>
              <a:tabLst/>
              <a:defRPr/>
            </a:pPr>
            <a:r>
              <a:rPr lang="ar-SA" sz="2800" b="1" dirty="0">
                <a:solidFill>
                  <a:srgbClr val="1A3186"/>
                </a:solidFill>
                <a:latin typeface="SST Arabic Medium" panose="020B0604030504020204" pitchFamily="34" charset="-78"/>
                <a:cs typeface="SST Arabic Medium" panose="020B0604030504020204" pitchFamily="34" charset="-78"/>
              </a:rPr>
              <a:t>عنوان رئيسي</a:t>
            </a:r>
            <a:endParaRPr lang="ar-SA" dirty="0"/>
          </a:p>
        </p:txBody>
      </p:sp>
      <p:sp>
        <p:nvSpPr>
          <p:cNvPr id="11" name="Text Placeholder 13">
            <a:extLst>
              <a:ext uri="{FF2B5EF4-FFF2-40B4-BE49-F238E27FC236}">
                <a16:creationId xmlns:a16="http://schemas.microsoft.com/office/drawing/2014/main" id="{D14E5E19-E600-92A6-DEA0-E7772DAC8B35}"/>
              </a:ext>
            </a:extLst>
          </p:cNvPr>
          <p:cNvSpPr>
            <a:spLocks noGrp="1"/>
          </p:cNvSpPr>
          <p:nvPr>
            <p:ph type="body" sz="quarter" idx="14" hasCustomPrompt="1"/>
          </p:nvPr>
        </p:nvSpPr>
        <p:spPr>
          <a:xfrm>
            <a:off x="700463" y="1197041"/>
            <a:ext cx="10577137" cy="365950"/>
          </a:xfrm>
          <a:prstGeom prst="rect">
            <a:avLst/>
          </a:prstGeom>
        </p:spPr>
        <p:txBody>
          <a:bodyPr>
            <a:normAutofit/>
          </a:bodyPr>
          <a:lstStyle>
            <a:lvl1pPr marL="0" indent="0" algn="r" rtl="1">
              <a:lnSpc>
                <a:spcPct val="100000"/>
              </a:lnSpc>
              <a:spcBef>
                <a:spcPts val="0"/>
              </a:spcBef>
              <a:buFontTx/>
              <a:buNone/>
              <a:defRPr sz="1800">
                <a:solidFill>
                  <a:srgbClr val="00B0B2"/>
                </a:solidFill>
                <a:latin typeface="SST Arabic Medium" panose="020B0604030504020204" pitchFamily="34" charset="-78"/>
                <a:cs typeface="SST Arabic Medium" panose="020B0604030504020204" pitchFamily="34" charset="-78"/>
              </a:defRPr>
            </a:lvl1pPr>
            <a:lvl2pPr marL="457200" indent="0" algn="r" rtl="1">
              <a:buFontTx/>
              <a:buNone/>
              <a:defRPr/>
            </a:lvl2pPr>
            <a:lvl3pPr marL="914400" indent="0" algn="r" rtl="1">
              <a:buFontTx/>
              <a:buNone/>
              <a:defRPr/>
            </a:lvl3pPr>
            <a:lvl4pPr marL="1371600" indent="0" algn="r" rtl="1">
              <a:buFontTx/>
              <a:buNone/>
              <a:defRPr/>
            </a:lvl4pPr>
            <a:lvl5pPr marL="1828800" indent="0" algn="r" rtl="1">
              <a:buFontTx/>
              <a:buNone/>
              <a:defRPr/>
            </a:lvl5pPr>
          </a:lstStyle>
          <a:p>
            <a:r>
              <a:rPr lang="ar-SA" dirty="0">
                <a:solidFill>
                  <a:srgbClr val="00B9B5"/>
                </a:solidFill>
                <a:latin typeface="SST Arabic Medium" panose="020B0604030504020204" pitchFamily="34" charset="-78"/>
                <a:cs typeface="SST Arabic Medium" panose="020B0604030504020204" pitchFamily="34" charset="-78"/>
              </a:rPr>
              <a:t>عنوان فرعي في حال وجــــــد</a:t>
            </a:r>
            <a:endParaRPr lang="en-US" dirty="0">
              <a:solidFill>
                <a:srgbClr val="00B9B5"/>
              </a:solidFill>
              <a:latin typeface="SST Arabic Medium" panose="020B0604030504020204" pitchFamily="34" charset="-78"/>
              <a:cs typeface="SST Arabic Medium" panose="020B0604030504020204" pitchFamily="34" charset="-78"/>
            </a:endParaRPr>
          </a:p>
        </p:txBody>
      </p:sp>
    </p:spTree>
    <p:extLst>
      <p:ext uri="{BB962C8B-B14F-4D97-AF65-F5344CB8AC3E}">
        <p14:creationId xmlns:p14="http://schemas.microsoft.com/office/powerpoint/2010/main" val="2606506592"/>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محتوى نصي مع صورة 1">
    <p:spTree>
      <p:nvGrpSpPr>
        <p:cNvPr id="1" name=""/>
        <p:cNvGrpSpPr/>
        <p:nvPr/>
      </p:nvGrpSpPr>
      <p:grpSpPr>
        <a:xfrm>
          <a:off x="0" y="0"/>
          <a:ext cx="0" cy="0"/>
          <a:chOff x="0" y="0"/>
          <a:chExt cx="0" cy="0"/>
        </a:xfrm>
      </p:grpSpPr>
      <p:sp>
        <p:nvSpPr>
          <p:cNvPr id="8" name="عنصر نائب لرقم الشريحة 3"/>
          <p:cNvSpPr txBox="1">
            <a:spLocks/>
          </p:cNvSpPr>
          <p:nvPr userDrawn="1"/>
        </p:nvSpPr>
        <p:spPr>
          <a:xfrm>
            <a:off x="5924154" y="6608684"/>
            <a:ext cx="343693" cy="113284"/>
          </a:xfrm>
          <a:prstGeom prst="rect">
            <a:avLst/>
          </a:prstGeom>
        </p:spPr>
        <p:txBody>
          <a:bodyPr vert="horz" lIns="91440" tIns="45720" rIns="91440" bIns="45720" rtlCol="1" anchor="ctr"/>
          <a:lstStyle>
            <a:defPPr>
              <a:defRPr lang="en-US"/>
            </a:defPPr>
            <a:lvl1pPr marL="0" algn="r" defTabSz="914400" rtl="1" eaLnBrk="1" latinLnBrk="0" hangingPunct="1">
              <a:defRPr sz="1200" kern="1200">
                <a:solidFill>
                  <a:schemeClr val="tx1">
                    <a:tint val="75000"/>
                  </a:schemeClr>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pPr algn="ctr"/>
            <a:fld id="{A88E58A9-B5E5-4585-9115-7D95E52CBE63}" type="slidenum">
              <a:rPr lang="en-US" sz="900" smtClean="0">
                <a:solidFill>
                  <a:srgbClr val="1A3186"/>
                </a:solidFill>
                <a:latin typeface="SST Arabic Medium" panose="020B0604030504020204" pitchFamily="34" charset="-78"/>
                <a:cs typeface="SST Arabic Medium" panose="020B0604030504020204" pitchFamily="34" charset="-78"/>
              </a:rPr>
              <a:pPr algn="ctr"/>
              <a:t>‹#›</a:t>
            </a:fld>
            <a:endParaRPr lang="en-US" sz="900" dirty="0">
              <a:solidFill>
                <a:srgbClr val="1A3186"/>
              </a:solidFill>
              <a:latin typeface="SST Arabic Medium" panose="020B0604030504020204" pitchFamily="34" charset="-78"/>
              <a:cs typeface="SST Arabic Medium" panose="020B0604030504020204" pitchFamily="34" charset="-78"/>
            </a:endParaRPr>
          </a:p>
        </p:txBody>
      </p:sp>
      <p:pic>
        <p:nvPicPr>
          <p:cNvPr id="9" name="صورة 8"/>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180619" y="6513298"/>
            <a:ext cx="816536" cy="256405"/>
          </a:xfrm>
          <a:prstGeom prst="rect">
            <a:avLst/>
          </a:prstGeom>
        </p:spPr>
      </p:pic>
      <p:sp>
        <p:nvSpPr>
          <p:cNvPr id="17" name="مستطيل 16"/>
          <p:cNvSpPr/>
          <p:nvPr userDrawn="1"/>
        </p:nvSpPr>
        <p:spPr>
          <a:xfrm>
            <a:off x="7362825" y="0"/>
            <a:ext cx="4829175" cy="6858000"/>
          </a:xfrm>
          <a:prstGeom prst="rect">
            <a:avLst/>
          </a:prstGeom>
          <a:solidFill>
            <a:srgbClr val="00B9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SA" dirty="0"/>
              <a:t>ضع</a:t>
            </a:r>
            <a:r>
              <a:rPr lang="ar-SA" baseline="0" dirty="0"/>
              <a:t> </a:t>
            </a:r>
            <a:r>
              <a:rPr lang="ar-SA" dirty="0"/>
              <a:t>صورة</a:t>
            </a:r>
            <a:r>
              <a:rPr lang="ar-SA" baseline="0" dirty="0"/>
              <a:t> هنا</a:t>
            </a:r>
            <a:endParaRPr lang="en-US" dirty="0"/>
          </a:p>
        </p:txBody>
      </p:sp>
      <p:sp>
        <p:nvSpPr>
          <p:cNvPr id="18" name="Title 1">
            <a:extLst>
              <a:ext uri="{FF2B5EF4-FFF2-40B4-BE49-F238E27FC236}">
                <a16:creationId xmlns:a16="http://schemas.microsoft.com/office/drawing/2014/main" id="{2C27FE61-5956-5BDD-3CD6-E3ADFEB0FBD0}"/>
              </a:ext>
            </a:extLst>
          </p:cNvPr>
          <p:cNvSpPr>
            <a:spLocks noGrp="1"/>
          </p:cNvSpPr>
          <p:nvPr>
            <p:ph type="title" hasCustomPrompt="1"/>
          </p:nvPr>
        </p:nvSpPr>
        <p:spPr>
          <a:xfrm>
            <a:off x="788942" y="658789"/>
            <a:ext cx="5781674" cy="426031"/>
          </a:xfrm>
          <a:prstGeom prst="rect">
            <a:avLst/>
          </a:prstGeom>
        </p:spPr>
        <p:txBody>
          <a:bodyPr>
            <a:normAutofit/>
          </a:bodyPr>
          <a:lstStyle>
            <a:lvl1pPr marL="0" marR="0" indent="0" algn="r" defTabSz="914400" rtl="1" eaLnBrk="1" fontAlgn="auto" latinLnBrk="0" hangingPunct="1">
              <a:lnSpc>
                <a:spcPct val="90000"/>
              </a:lnSpc>
              <a:spcBef>
                <a:spcPct val="0"/>
              </a:spcBef>
              <a:spcAft>
                <a:spcPts val="0"/>
              </a:spcAft>
              <a:buClrTx/>
              <a:buSzTx/>
              <a:buFontTx/>
              <a:buNone/>
              <a:tabLst/>
              <a:defRPr sz="2800">
                <a:solidFill>
                  <a:srgbClr val="112D63"/>
                </a:solidFill>
                <a:latin typeface="SST Arabic Medium" panose="020B0604030504020204" pitchFamily="34" charset="-78"/>
                <a:cs typeface="SST Arabic Medium" panose="020B0604030504020204" pitchFamily="34" charset="-78"/>
              </a:defRPr>
            </a:lvl1pPr>
          </a:lstStyle>
          <a:p>
            <a:pPr marL="0" marR="0" lvl="0" indent="0" algn="r" defTabSz="914400" rtl="1" eaLnBrk="1" fontAlgn="auto" latinLnBrk="0" hangingPunct="1">
              <a:lnSpc>
                <a:spcPct val="90000"/>
              </a:lnSpc>
              <a:spcBef>
                <a:spcPct val="0"/>
              </a:spcBef>
              <a:spcAft>
                <a:spcPts val="0"/>
              </a:spcAft>
              <a:buClrTx/>
              <a:buSzTx/>
              <a:buFontTx/>
              <a:buNone/>
              <a:tabLst/>
              <a:defRPr/>
            </a:pPr>
            <a:r>
              <a:rPr lang="ar-SA" sz="2800" b="1" dirty="0">
                <a:solidFill>
                  <a:srgbClr val="1A3186"/>
                </a:solidFill>
                <a:latin typeface="SST Arabic Medium" panose="020B0604030504020204" pitchFamily="34" charset="-78"/>
                <a:cs typeface="SST Arabic Medium" panose="020B0604030504020204" pitchFamily="34" charset="-78"/>
              </a:rPr>
              <a:t>عنوان رئيسي</a:t>
            </a:r>
            <a:endParaRPr lang="ar-SA" dirty="0"/>
          </a:p>
        </p:txBody>
      </p:sp>
      <p:sp>
        <p:nvSpPr>
          <p:cNvPr id="19" name="Text Placeholder 13">
            <a:extLst>
              <a:ext uri="{FF2B5EF4-FFF2-40B4-BE49-F238E27FC236}">
                <a16:creationId xmlns:a16="http://schemas.microsoft.com/office/drawing/2014/main" id="{D14E5E19-E600-92A6-DEA0-E7772DAC8B35}"/>
              </a:ext>
            </a:extLst>
          </p:cNvPr>
          <p:cNvSpPr>
            <a:spLocks noGrp="1"/>
          </p:cNvSpPr>
          <p:nvPr>
            <p:ph type="body" sz="quarter" idx="14" hasCustomPrompt="1"/>
          </p:nvPr>
        </p:nvSpPr>
        <p:spPr>
          <a:xfrm>
            <a:off x="788941" y="1197041"/>
            <a:ext cx="5781675" cy="365950"/>
          </a:xfrm>
          <a:prstGeom prst="rect">
            <a:avLst/>
          </a:prstGeom>
        </p:spPr>
        <p:txBody>
          <a:bodyPr>
            <a:normAutofit/>
          </a:bodyPr>
          <a:lstStyle>
            <a:lvl1pPr marL="0" indent="0" algn="r" rtl="1">
              <a:lnSpc>
                <a:spcPct val="100000"/>
              </a:lnSpc>
              <a:spcBef>
                <a:spcPts val="0"/>
              </a:spcBef>
              <a:buFontTx/>
              <a:buNone/>
              <a:defRPr sz="1800">
                <a:solidFill>
                  <a:srgbClr val="00B0B2"/>
                </a:solidFill>
              </a:defRPr>
            </a:lvl1pPr>
            <a:lvl2pPr marL="457200" indent="0" algn="r" rtl="1">
              <a:buFontTx/>
              <a:buNone/>
              <a:defRPr/>
            </a:lvl2pPr>
            <a:lvl3pPr marL="914400" indent="0" algn="r" rtl="1">
              <a:buFontTx/>
              <a:buNone/>
              <a:defRPr/>
            </a:lvl3pPr>
            <a:lvl4pPr marL="1371600" indent="0" algn="r" rtl="1">
              <a:buFontTx/>
              <a:buNone/>
              <a:defRPr/>
            </a:lvl4pPr>
            <a:lvl5pPr marL="1828800" indent="0" algn="r" rtl="1">
              <a:buFontTx/>
              <a:buNone/>
              <a:defRPr/>
            </a:lvl5pPr>
          </a:lstStyle>
          <a:p>
            <a:r>
              <a:rPr lang="ar-SA" dirty="0">
                <a:solidFill>
                  <a:srgbClr val="00B9B5"/>
                </a:solidFill>
                <a:latin typeface="SST Arabic Medium" panose="020B0604030504020204" pitchFamily="34" charset="-78"/>
                <a:cs typeface="SST Arabic Medium" panose="020B0604030504020204" pitchFamily="34" charset="-78"/>
              </a:rPr>
              <a:t>عنوان فرعي في حال وجــــــد</a:t>
            </a:r>
            <a:endParaRPr lang="en-US" dirty="0">
              <a:solidFill>
                <a:srgbClr val="00B9B5"/>
              </a:solidFill>
              <a:latin typeface="SST Arabic Medium" panose="020B0604030504020204" pitchFamily="34" charset="-78"/>
              <a:cs typeface="SST Arabic Medium" panose="020B0604030504020204" pitchFamily="34" charset="-78"/>
            </a:endParaRPr>
          </a:p>
        </p:txBody>
      </p:sp>
      <p:sp>
        <p:nvSpPr>
          <p:cNvPr id="20" name="عنصر نائب للمحتوى 11"/>
          <p:cNvSpPr>
            <a:spLocks noGrp="1"/>
          </p:cNvSpPr>
          <p:nvPr>
            <p:ph sz="quarter" idx="10"/>
          </p:nvPr>
        </p:nvSpPr>
        <p:spPr>
          <a:xfrm>
            <a:off x="788941" y="1811383"/>
            <a:ext cx="5781675" cy="4502105"/>
          </a:xfrm>
          <a:prstGeom prst="rect">
            <a:avLst/>
          </a:prstGeom>
        </p:spPr>
        <p:txBody>
          <a:bodyPr/>
          <a:lstStyle>
            <a:lvl1pPr marL="0" indent="0">
              <a:buNone/>
              <a:defRPr sz="1400">
                <a:solidFill>
                  <a:schemeClr val="tx1">
                    <a:lumMod val="50000"/>
                    <a:lumOff val="50000"/>
                  </a:schemeClr>
                </a:solidFill>
                <a:latin typeface="SST Arabic Medium" panose="020B0604030504020204" pitchFamily="34" charset="-78"/>
                <a:cs typeface="SST Arabic Medium" panose="020B0604030504020204" pitchFamily="34" charset="-78"/>
              </a:defRPr>
            </a:lvl1pPr>
          </a:lstStyle>
          <a:p>
            <a:pPr lvl="0"/>
            <a:r>
              <a:rPr lang="ar-SA"/>
              <a:t>تحرير أنماط النص الرئيسي</a:t>
            </a:r>
          </a:p>
        </p:txBody>
      </p:sp>
    </p:spTree>
    <p:extLst>
      <p:ext uri="{BB962C8B-B14F-4D97-AF65-F5344CB8AC3E}">
        <p14:creationId xmlns:p14="http://schemas.microsoft.com/office/powerpoint/2010/main" val="486259988"/>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محتوى نصي 2">
    <p:spTree>
      <p:nvGrpSpPr>
        <p:cNvPr id="1" name=""/>
        <p:cNvGrpSpPr/>
        <p:nvPr/>
      </p:nvGrpSpPr>
      <p:grpSpPr>
        <a:xfrm>
          <a:off x="0" y="0"/>
          <a:ext cx="0" cy="0"/>
          <a:chOff x="0" y="0"/>
          <a:chExt cx="0" cy="0"/>
        </a:xfrm>
      </p:grpSpPr>
      <p:pic>
        <p:nvPicPr>
          <p:cNvPr id="18" name="صورة 17"/>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2694381"/>
            <a:ext cx="4787706" cy="4163619"/>
          </a:xfrm>
          <a:prstGeom prst="rect">
            <a:avLst/>
          </a:prstGeom>
        </p:spPr>
      </p:pic>
      <p:sp>
        <p:nvSpPr>
          <p:cNvPr id="8" name="عنصر نائب للتاريخ 1"/>
          <p:cNvSpPr txBox="1">
            <a:spLocks/>
          </p:cNvSpPr>
          <p:nvPr userDrawn="1"/>
        </p:nvSpPr>
        <p:spPr>
          <a:xfrm>
            <a:off x="101180" y="6608684"/>
            <a:ext cx="1284711" cy="113285"/>
          </a:xfrm>
          <a:prstGeom prst="rect">
            <a:avLst/>
          </a:prstGeom>
        </p:spPr>
        <p:txBody>
          <a:bodyPr vert="horz" lIns="91440" tIns="45720" rIns="91440" bIns="45720" rtlCol="1" anchor="ctr"/>
          <a:lstStyle>
            <a:defPPr>
              <a:defRPr lang="en-US"/>
            </a:defPPr>
            <a:lvl1pPr marL="0" algn="l" defTabSz="914400" rtl="1" eaLnBrk="1" latinLnBrk="0" hangingPunct="1">
              <a:defRPr sz="1200" kern="1200">
                <a:solidFill>
                  <a:schemeClr val="tx1">
                    <a:tint val="75000"/>
                  </a:schemeClr>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endParaRPr lang="en-US" sz="1100" dirty="0">
              <a:solidFill>
                <a:schemeClr val="bg1"/>
              </a:solidFill>
              <a:latin typeface="SST Arabic Medium" panose="020B0604030504020204" pitchFamily="34" charset="-78"/>
              <a:cs typeface="SST Arabic Medium" panose="020B0604030504020204" pitchFamily="34" charset="-78"/>
            </a:endParaRPr>
          </a:p>
        </p:txBody>
      </p:sp>
      <p:sp>
        <p:nvSpPr>
          <p:cNvPr id="9" name="عنصر نائب لرقم الشريحة 3"/>
          <p:cNvSpPr txBox="1">
            <a:spLocks/>
          </p:cNvSpPr>
          <p:nvPr userDrawn="1"/>
        </p:nvSpPr>
        <p:spPr>
          <a:xfrm>
            <a:off x="207095" y="6656419"/>
            <a:ext cx="343693" cy="113284"/>
          </a:xfrm>
          <a:prstGeom prst="rect">
            <a:avLst/>
          </a:prstGeom>
        </p:spPr>
        <p:txBody>
          <a:bodyPr vert="horz" lIns="91440" tIns="45720" rIns="91440" bIns="45720" rtlCol="1" anchor="ctr"/>
          <a:lstStyle>
            <a:defPPr>
              <a:defRPr lang="en-US"/>
            </a:defPPr>
            <a:lvl1pPr marL="0" algn="r" defTabSz="914400" rtl="1" eaLnBrk="1" latinLnBrk="0" hangingPunct="1">
              <a:defRPr sz="1200" kern="1200">
                <a:solidFill>
                  <a:schemeClr val="tx1">
                    <a:tint val="75000"/>
                  </a:schemeClr>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pPr algn="ctr"/>
            <a:fld id="{A88E58A9-B5E5-4585-9115-7D95E52CBE63}" type="slidenum">
              <a:rPr lang="en-US" sz="900" kern="1200" smtClean="0">
                <a:solidFill>
                  <a:schemeClr val="bg1"/>
                </a:solidFill>
                <a:latin typeface="SST Arabic Medium" panose="020B0604030504020204" pitchFamily="34" charset="-78"/>
                <a:ea typeface="+mn-ea"/>
                <a:cs typeface="SST Arabic Medium" panose="020B0604030504020204" pitchFamily="34" charset="-78"/>
              </a:rPr>
              <a:pPr algn="ctr"/>
              <a:t>‹#›</a:t>
            </a:fld>
            <a:endParaRPr lang="en-US" sz="900" kern="1200" dirty="0">
              <a:solidFill>
                <a:schemeClr val="bg1"/>
              </a:solidFill>
              <a:latin typeface="SST Arabic Medium" panose="020B0604030504020204" pitchFamily="34" charset="-78"/>
              <a:ea typeface="+mn-ea"/>
              <a:cs typeface="SST Arabic Medium" panose="020B0604030504020204" pitchFamily="34" charset="-78"/>
            </a:endParaRPr>
          </a:p>
        </p:txBody>
      </p:sp>
      <p:pic>
        <p:nvPicPr>
          <p:cNvPr id="10" name="صورة 9"/>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1180619" y="6513298"/>
            <a:ext cx="816536" cy="256405"/>
          </a:xfrm>
          <a:prstGeom prst="rect">
            <a:avLst/>
          </a:prstGeom>
        </p:spPr>
      </p:pic>
      <p:sp>
        <p:nvSpPr>
          <p:cNvPr id="21" name="Title 1">
            <a:extLst>
              <a:ext uri="{FF2B5EF4-FFF2-40B4-BE49-F238E27FC236}">
                <a16:creationId xmlns:a16="http://schemas.microsoft.com/office/drawing/2014/main" id="{2C27FE61-5956-5BDD-3CD6-E3ADFEB0FBD0}"/>
              </a:ext>
            </a:extLst>
          </p:cNvPr>
          <p:cNvSpPr>
            <a:spLocks noGrp="1"/>
          </p:cNvSpPr>
          <p:nvPr>
            <p:ph type="title" hasCustomPrompt="1"/>
          </p:nvPr>
        </p:nvSpPr>
        <p:spPr>
          <a:xfrm>
            <a:off x="762000" y="658789"/>
            <a:ext cx="10515600" cy="426031"/>
          </a:xfrm>
          <a:prstGeom prst="rect">
            <a:avLst/>
          </a:prstGeom>
        </p:spPr>
        <p:txBody>
          <a:bodyPr>
            <a:normAutofit/>
          </a:bodyPr>
          <a:lstStyle>
            <a:lvl1pPr marL="0" marR="0" indent="0" algn="r" defTabSz="914400" rtl="1" eaLnBrk="1" fontAlgn="auto" latinLnBrk="0" hangingPunct="1">
              <a:lnSpc>
                <a:spcPct val="90000"/>
              </a:lnSpc>
              <a:spcBef>
                <a:spcPct val="0"/>
              </a:spcBef>
              <a:spcAft>
                <a:spcPts val="0"/>
              </a:spcAft>
              <a:buClrTx/>
              <a:buSzTx/>
              <a:buFontTx/>
              <a:buNone/>
              <a:tabLst/>
              <a:defRPr sz="2800">
                <a:solidFill>
                  <a:srgbClr val="112D63"/>
                </a:solidFill>
                <a:latin typeface="SST Arabic Medium" panose="020B0604030504020204" pitchFamily="34" charset="-78"/>
                <a:cs typeface="SST Arabic Medium" panose="020B0604030504020204" pitchFamily="34" charset="-78"/>
              </a:defRPr>
            </a:lvl1pPr>
          </a:lstStyle>
          <a:p>
            <a:pPr marL="0" marR="0" lvl="0" indent="0" algn="r" defTabSz="914400" rtl="1" eaLnBrk="1" fontAlgn="auto" latinLnBrk="0" hangingPunct="1">
              <a:lnSpc>
                <a:spcPct val="90000"/>
              </a:lnSpc>
              <a:spcBef>
                <a:spcPct val="0"/>
              </a:spcBef>
              <a:spcAft>
                <a:spcPts val="0"/>
              </a:spcAft>
              <a:buClrTx/>
              <a:buSzTx/>
              <a:buFontTx/>
              <a:buNone/>
              <a:tabLst/>
              <a:defRPr/>
            </a:pPr>
            <a:r>
              <a:rPr lang="ar-SA" sz="2800" b="1" dirty="0">
                <a:solidFill>
                  <a:srgbClr val="1A3186"/>
                </a:solidFill>
                <a:latin typeface="SST Arabic Medium" panose="020B0604030504020204" pitchFamily="34" charset="-78"/>
                <a:cs typeface="SST Arabic Medium" panose="020B0604030504020204" pitchFamily="34" charset="-78"/>
              </a:rPr>
              <a:t>عنوان رئيسي</a:t>
            </a:r>
            <a:endParaRPr lang="ar-SA" dirty="0"/>
          </a:p>
        </p:txBody>
      </p:sp>
      <p:sp>
        <p:nvSpPr>
          <p:cNvPr id="22" name="Text Placeholder 13">
            <a:extLst>
              <a:ext uri="{FF2B5EF4-FFF2-40B4-BE49-F238E27FC236}">
                <a16:creationId xmlns:a16="http://schemas.microsoft.com/office/drawing/2014/main" id="{D14E5E19-E600-92A6-DEA0-E7772DAC8B35}"/>
              </a:ext>
            </a:extLst>
          </p:cNvPr>
          <p:cNvSpPr>
            <a:spLocks noGrp="1"/>
          </p:cNvSpPr>
          <p:nvPr>
            <p:ph type="body" sz="quarter" idx="14" hasCustomPrompt="1"/>
          </p:nvPr>
        </p:nvSpPr>
        <p:spPr>
          <a:xfrm>
            <a:off x="700463" y="1197041"/>
            <a:ext cx="10577137" cy="365950"/>
          </a:xfrm>
          <a:prstGeom prst="rect">
            <a:avLst/>
          </a:prstGeom>
        </p:spPr>
        <p:txBody>
          <a:bodyPr>
            <a:normAutofit/>
          </a:bodyPr>
          <a:lstStyle>
            <a:lvl1pPr marL="0" indent="0" algn="r" rtl="1">
              <a:lnSpc>
                <a:spcPct val="100000"/>
              </a:lnSpc>
              <a:spcBef>
                <a:spcPts val="0"/>
              </a:spcBef>
              <a:buFontTx/>
              <a:buNone/>
              <a:defRPr sz="1800">
                <a:solidFill>
                  <a:srgbClr val="00B0B2"/>
                </a:solidFill>
              </a:defRPr>
            </a:lvl1pPr>
            <a:lvl2pPr marL="457200" indent="0" algn="r" rtl="1">
              <a:buFontTx/>
              <a:buNone/>
              <a:defRPr/>
            </a:lvl2pPr>
            <a:lvl3pPr marL="914400" indent="0" algn="r" rtl="1">
              <a:buFontTx/>
              <a:buNone/>
              <a:defRPr/>
            </a:lvl3pPr>
            <a:lvl4pPr marL="1371600" indent="0" algn="r" rtl="1">
              <a:buFontTx/>
              <a:buNone/>
              <a:defRPr/>
            </a:lvl4pPr>
            <a:lvl5pPr marL="1828800" indent="0" algn="r" rtl="1">
              <a:buFontTx/>
              <a:buNone/>
              <a:defRPr/>
            </a:lvl5pPr>
          </a:lstStyle>
          <a:p>
            <a:r>
              <a:rPr lang="ar-SA" dirty="0">
                <a:solidFill>
                  <a:srgbClr val="00B9B5"/>
                </a:solidFill>
                <a:latin typeface="SST Arabic Medium" panose="020B0604030504020204" pitchFamily="34" charset="-78"/>
                <a:cs typeface="SST Arabic Medium" panose="020B0604030504020204" pitchFamily="34" charset="-78"/>
              </a:rPr>
              <a:t>عنوان فرعي في حال وجــــــد</a:t>
            </a:r>
            <a:endParaRPr lang="en-US" dirty="0">
              <a:solidFill>
                <a:srgbClr val="00B9B5"/>
              </a:solidFill>
              <a:latin typeface="SST Arabic Medium" panose="020B0604030504020204" pitchFamily="34" charset="-78"/>
              <a:cs typeface="SST Arabic Medium" panose="020B0604030504020204" pitchFamily="34" charset="-78"/>
            </a:endParaRPr>
          </a:p>
        </p:txBody>
      </p:sp>
      <p:sp>
        <p:nvSpPr>
          <p:cNvPr id="23" name="عنصر نائب للمحتوى 11"/>
          <p:cNvSpPr>
            <a:spLocks noGrp="1"/>
          </p:cNvSpPr>
          <p:nvPr>
            <p:ph sz="quarter" idx="10"/>
          </p:nvPr>
        </p:nvSpPr>
        <p:spPr>
          <a:xfrm>
            <a:off x="5263764" y="1811383"/>
            <a:ext cx="6013836" cy="4502105"/>
          </a:xfrm>
          <a:prstGeom prst="rect">
            <a:avLst/>
          </a:prstGeom>
        </p:spPr>
        <p:txBody>
          <a:bodyPr/>
          <a:lstStyle>
            <a:lvl1pPr marL="0" indent="0">
              <a:buNone/>
              <a:defRPr sz="1400">
                <a:solidFill>
                  <a:schemeClr val="tx1">
                    <a:lumMod val="50000"/>
                    <a:lumOff val="50000"/>
                  </a:schemeClr>
                </a:solidFill>
                <a:latin typeface="SST Arabic Medium" panose="020B0604030504020204" pitchFamily="34" charset="-78"/>
                <a:cs typeface="SST Arabic Medium" panose="020B0604030504020204" pitchFamily="34" charset="-78"/>
              </a:defRPr>
            </a:lvl1pPr>
          </a:lstStyle>
          <a:p>
            <a:pPr lvl="0"/>
            <a:r>
              <a:rPr lang="ar-SA"/>
              <a:t>تحرير أنماط النص الرئيسي</a:t>
            </a:r>
          </a:p>
        </p:txBody>
      </p:sp>
    </p:spTree>
    <p:extLst>
      <p:ext uri="{BB962C8B-B14F-4D97-AF65-F5344CB8AC3E}">
        <p14:creationId xmlns:p14="http://schemas.microsoft.com/office/powerpoint/2010/main" val="3964268751"/>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محتوى نصي مع صورة 2">
    <p:spTree>
      <p:nvGrpSpPr>
        <p:cNvPr id="1" name=""/>
        <p:cNvGrpSpPr/>
        <p:nvPr/>
      </p:nvGrpSpPr>
      <p:grpSpPr>
        <a:xfrm>
          <a:off x="0" y="0"/>
          <a:ext cx="0" cy="0"/>
          <a:chOff x="0" y="0"/>
          <a:chExt cx="0" cy="0"/>
        </a:xfrm>
      </p:grpSpPr>
      <p:sp>
        <p:nvSpPr>
          <p:cNvPr id="8" name="عنصر نائب لرقم الشريحة 3"/>
          <p:cNvSpPr txBox="1">
            <a:spLocks/>
          </p:cNvSpPr>
          <p:nvPr userDrawn="1"/>
        </p:nvSpPr>
        <p:spPr>
          <a:xfrm>
            <a:off x="91765" y="6641500"/>
            <a:ext cx="343693" cy="113284"/>
          </a:xfrm>
          <a:prstGeom prst="rect">
            <a:avLst/>
          </a:prstGeom>
        </p:spPr>
        <p:txBody>
          <a:bodyPr vert="horz" lIns="91440" tIns="45720" rIns="91440" bIns="45720" rtlCol="1" anchor="ctr"/>
          <a:lstStyle>
            <a:defPPr>
              <a:defRPr lang="en-US"/>
            </a:defPPr>
            <a:lvl1pPr marL="0" algn="r" defTabSz="914400" rtl="1" eaLnBrk="1" latinLnBrk="0" hangingPunct="1">
              <a:defRPr sz="1200" kern="1200">
                <a:solidFill>
                  <a:schemeClr val="tx1">
                    <a:tint val="75000"/>
                  </a:schemeClr>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pPr algn="ctr"/>
            <a:fld id="{A88E58A9-B5E5-4585-9115-7D95E52CBE63}" type="slidenum">
              <a:rPr lang="en-US" sz="900" smtClean="0">
                <a:solidFill>
                  <a:srgbClr val="1A3186"/>
                </a:solidFill>
                <a:latin typeface="SST Arabic Medium" panose="020B0604030504020204" pitchFamily="34" charset="-78"/>
                <a:cs typeface="SST Arabic Medium" panose="020B0604030504020204" pitchFamily="34" charset="-78"/>
              </a:rPr>
              <a:pPr algn="ctr"/>
              <a:t>‹#›</a:t>
            </a:fld>
            <a:endParaRPr lang="en-US" sz="900" dirty="0">
              <a:solidFill>
                <a:srgbClr val="1A3186"/>
              </a:solidFill>
              <a:latin typeface="SST Arabic Medium" panose="020B0604030504020204" pitchFamily="34" charset="-78"/>
              <a:cs typeface="SST Arabic Medium" panose="020B0604030504020204" pitchFamily="34" charset="-78"/>
            </a:endParaRPr>
          </a:p>
        </p:txBody>
      </p:sp>
      <p:pic>
        <p:nvPicPr>
          <p:cNvPr id="9" name="صورة 8"/>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180619" y="6513298"/>
            <a:ext cx="816536" cy="256405"/>
          </a:xfrm>
          <a:prstGeom prst="rect">
            <a:avLst/>
          </a:prstGeom>
        </p:spPr>
      </p:pic>
      <p:sp>
        <p:nvSpPr>
          <p:cNvPr id="20" name="مستطيل 19"/>
          <p:cNvSpPr/>
          <p:nvPr userDrawn="1"/>
        </p:nvSpPr>
        <p:spPr>
          <a:xfrm>
            <a:off x="-2" y="0"/>
            <a:ext cx="12192002" cy="3429000"/>
          </a:xfrm>
          <a:prstGeom prst="rect">
            <a:avLst/>
          </a:prstGeom>
          <a:solidFill>
            <a:srgbClr val="00B9B5"/>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SA" dirty="0"/>
              <a:t>ضع</a:t>
            </a:r>
            <a:r>
              <a:rPr lang="ar-SA" baseline="0" dirty="0"/>
              <a:t> صورة هنا</a:t>
            </a:r>
            <a:endParaRPr lang="en-US" dirty="0"/>
          </a:p>
        </p:txBody>
      </p:sp>
      <p:sp>
        <p:nvSpPr>
          <p:cNvPr id="21" name="عنصر نائب للمحتوى 11"/>
          <p:cNvSpPr>
            <a:spLocks noGrp="1"/>
          </p:cNvSpPr>
          <p:nvPr>
            <p:ph sz="quarter" idx="10"/>
          </p:nvPr>
        </p:nvSpPr>
        <p:spPr>
          <a:xfrm>
            <a:off x="700463" y="4689526"/>
            <a:ext cx="10577137" cy="1715839"/>
          </a:xfrm>
          <a:prstGeom prst="rect">
            <a:avLst/>
          </a:prstGeom>
        </p:spPr>
        <p:txBody>
          <a:bodyPr/>
          <a:lstStyle>
            <a:lvl1pPr marL="0" indent="0">
              <a:buNone/>
              <a:defRPr sz="1400">
                <a:solidFill>
                  <a:schemeClr val="tx1">
                    <a:lumMod val="50000"/>
                    <a:lumOff val="50000"/>
                  </a:schemeClr>
                </a:solidFill>
                <a:latin typeface="SST Arabic Medium" panose="020B0604030504020204" pitchFamily="34" charset="-78"/>
                <a:cs typeface="SST Arabic Medium" panose="020B0604030504020204" pitchFamily="34" charset="-78"/>
              </a:defRPr>
            </a:lvl1pPr>
          </a:lstStyle>
          <a:p>
            <a:pPr lvl="0"/>
            <a:r>
              <a:rPr lang="ar-SA"/>
              <a:t>تحرير أنماط النص الرئيسي</a:t>
            </a:r>
          </a:p>
        </p:txBody>
      </p:sp>
      <p:sp>
        <p:nvSpPr>
          <p:cNvPr id="22" name="Title 1">
            <a:extLst>
              <a:ext uri="{FF2B5EF4-FFF2-40B4-BE49-F238E27FC236}">
                <a16:creationId xmlns:a16="http://schemas.microsoft.com/office/drawing/2014/main" id="{2C27FE61-5956-5BDD-3CD6-E3ADFEB0FBD0}"/>
              </a:ext>
            </a:extLst>
          </p:cNvPr>
          <p:cNvSpPr>
            <a:spLocks noGrp="1"/>
          </p:cNvSpPr>
          <p:nvPr>
            <p:ph type="title" hasCustomPrompt="1"/>
          </p:nvPr>
        </p:nvSpPr>
        <p:spPr>
          <a:xfrm>
            <a:off x="762000" y="3536932"/>
            <a:ext cx="10515600" cy="426031"/>
          </a:xfrm>
          <a:prstGeom prst="rect">
            <a:avLst/>
          </a:prstGeom>
        </p:spPr>
        <p:txBody>
          <a:bodyPr>
            <a:normAutofit/>
          </a:bodyPr>
          <a:lstStyle>
            <a:lvl1pPr marL="0" marR="0" indent="0" algn="r" defTabSz="914400" rtl="1" eaLnBrk="1" fontAlgn="auto" latinLnBrk="0" hangingPunct="1">
              <a:lnSpc>
                <a:spcPct val="90000"/>
              </a:lnSpc>
              <a:spcBef>
                <a:spcPct val="0"/>
              </a:spcBef>
              <a:spcAft>
                <a:spcPts val="0"/>
              </a:spcAft>
              <a:buClrTx/>
              <a:buSzTx/>
              <a:buFontTx/>
              <a:buNone/>
              <a:tabLst/>
              <a:defRPr sz="2800">
                <a:solidFill>
                  <a:srgbClr val="112D63"/>
                </a:solidFill>
                <a:latin typeface="SST Arabic Medium" panose="020B0604030504020204" pitchFamily="34" charset="-78"/>
                <a:cs typeface="SST Arabic Medium" panose="020B0604030504020204" pitchFamily="34" charset="-78"/>
              </a:defRPr>
            </a:lvl1pPr>
          </a:lstStyle>
          <a:p>
            <a:pPr marL="0" marR="0" lvl="0" indent="0" algn="r" defTabSz="914400" rtl="1" eaLnBrk="1" fontAlgn="auto" latinLnBrk="0" hangingPunct="1">
              <a:lnSpc>
                <a:spcPct val="90000"/>
              </a:lnSpc>
              <a:spcBef>
                <a:spcPct val="0"/>
              </a:spcBef>
              <a:spcAft>
                <a:spcPts val="0"/>
              </a:spcAft>
              <a:buClrTx/>
              <a:buSzTx/>
              <a:buFontTx/>
              <a:buNone/>
              <a:tabLst/>
              <a:defRPr/>
            </a:pPr>
            <a:r>
              <a:rPr lang="ar-SA" sz="2800" b="1" dirty="0">
                <a:solidFill>
                  <a:srgbClr val="1A3186"/>
                </a:solidFill>
                <a:latin typeface="SST Arabic Medium" panose="020B0604030504020204" pitchFamily="34" charset="-78"/>
                <a:cs typeface="SST Arabic Medium" panose="020B0604030504020204" pitchFamily="34" charset="-78"/>
              </a:rPr>
              <a:t>عنوان رئيسي</a:t>
            </a:r>
            <a:endParaRPr lang="ar-SA" dirty="0"/>
          </a:p>
        </p:txBody>
      </p:sp>
      <p:sp>
        <p:nvSpPr>
          <p:cNvPr id="23" name="Text Placeholder 13">
            <a:extLst>
              <a:ext uri="{FF2B5EF4-FFF2-40B4-BE49-F238E27FC236}">
                <a16:creationId xmlns:a16="http://schemas.microsoft.com/office/drawing/2014/main" id="{D14E5E19-E600-92A6-DEA0-E7772DAC8B35}"/>
              </a:ext>
            </a:extLst>
          </p:cNvPr>
          <p:cNvSpPr>
            <a:spLocks noGrp="1"/>
          </p:cNvSpPr>
          <p:nvPr>
            <p:ph type="body" sz="quarter" idx="14" hasCustomPrompt="1"/>
          </p:nvPr>
        </p:nvSpPr>
        <p:spPr>
          <a:xfrm>
            <a:off x="700463" y="4075184"/>
            <a:ext cx="10577137" cy="365950"/>
          </a:xfrm>
          <a:prstGeom prst="rect">
            <a:avLst/>
          </a:prstGeom>
        </p:spPr>
        <p:txBody>
          <a:bodyPr>
            <a:normAutofit/>
          </a:bodyPr>
          <a:lstStyle>
            <a:lvl1pPr marL="0" indent="0" algn="r" rtl="1">
              <a:lnSpc>
                <a:spcPct val="100000"/>
              </a:lnSpc>
              <a:spcBef>
                <a:spcPts val="0"/>
              </a:spcBef>
              <a:buFontTx/>
              <a:buNone/>
              <a:defRPr sz="1800">
                <a:solidFill>
                  <a:srgbClr val="00B0B2"/>
                </a:solidFill>
                <a:latin typeface="SST Arabic Medium" panose="020B0604030504020204" pitchFamily="34" charset="-78"/>
                <a:cs typeface="SST Arabic Medium" panose="020B0604030504020204" pitchFamily="34" charset="-78"/>
              </a:defRPr>
            </a:lvl1pPr>
            <a:lvl2pPr marL="457200" indent="0" algn="r" rtl="1">
              <a:buFontTx/>
              <a:buNone/>
              <a:defRPr/>
            </a:lvl2pPr>
            <a:lvl3pPr marL="914400" indent="0" algn="r" rtl="1">
              <a:buFontTx/>
              <a:buNone/>
              <a:defRPr/>
            </a:lvl3pPr>
            <a:lvl4pPr marL="1371600" indent="0" algn="r" rtl="1">
              <a:buFontTx/>
              <a:buNone/>
              <a:defRPr/>
            </a:lvl4pPr>
            <a:lvl5pPr marL="1828800" indent="0" algn="r" rtl="1">
              <a:buFontTx/>
              <a:buNone/>
              <a:defRPr/>
            </a:lvl5pPr>
          </a:lstStyle>
          <a:p>
            <a:r>
              <a:rPr lang="ar-SA" dirty="0">
                <a:solidFill>
                  <a:srgbClr val="00B9B5"/>
                </a:solidFill>
                <a:latin typeface="SST Arabic Medium" panose="020B0604030504020204" pitchFamily="34" charset="-78"/>
                <a:cs typeface="SST Arabic Medium" panose="020B0604030504020204" pitchFamily="34" charset="-78"/>
              </a:rPr>
              <a:t>عنوان فرعي في حال وجــــــد</a:t>
            </a:r>
            <a:endParaRPr lang="en-US" dirty="0">
              <a:solidFill>
                <a:srgbClr val="00B9B5"/>
              </a:solidFill>
              <a:latin typeface="SST Arabic Medium" panose="020B0604030504020204" pitchFamily="34" charset="-78"/>
              <a:cs typeface="SST Arabic Medium" panose="020B0604030504020204" pitchFamily="34" charset="-78"/>
            </a:endParaRPr>
          </a:p>
        </p:txBody>
      </p:sp>
    </p:spTree>
    <p:extLst>
      <p:ext uri="{BB962C8B-B14F-4D97-AF65-F5344CB8AC3E}">
        <p14:creationId xmlns:p14="http://schemas.microsoft.com/office/powerpoint/2010/main" val="3520663058"/>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عنوان فقط بلا محتوى">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8" name="عنصر نائب للتاريخ 1"/>
          <p:cNvSpPr txBox="1">
            <a:spLocks/>
          </p:cNvSpPr>
          <p:nvPr userDrawn="1"/>
        </p:nvSpPr>
        <p:spPr>
          <a:xfrm>
            <a:off x="101180" y="6608684"/>
            <a:ext cx="1284711" cy="113285"/>
          </a:xfrm>
          <a:prstGeom prst="rect">
            <a:avLst/>
          </a:prstGeom>
        </p:spPr>
        <p:txBody>
          <a:bodyPr vert="horz" lIns="91440" tIns="45720" rIns="91440" bIns="45720" rtlCol="1" anchor="ctr"/>
          <a:lstStyle>
            <a:defPPr>
              <a:defRPr lang="en-US"/>
            </a:defPPr>
            <a:lvl1pPr marL="0" algn="l" defTabSz="914400" rtl="1" eaLnBrk="1" latinLnBrk="0" hangingPunct="1">
              <a:defRPr sz="1200" kern="1200">
                <a:solidFill>
                  <a:schemeClr val="tx1">
                    <a:tint val="75000"/>
                  </a:schemeClr>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endParaRPr lang="en-US" sz="1100" dirty="0">
              <a:solidFill>
                <a:srgbClr val="1A3186"/>
              </a:solidFill>
              <a:latin typeface="SST Arabic Medium" panose="020B0604030504020204" pitchFamily="34" charset="-78"/>
              <a:cs typeface="SST Arabic Medium" panose="020B0604030504020204" pitchFamily="34" charset="-78"/>
            </a:endParaRPr>
          </a:p>
        </p:txBody>
      </p:sp>
      <p:sp>
        <p:nvSpPr>
          <p:cNvPr id="9" name="عنصر نائب لرقم الشريحة 3"/>
          <p:cNvSpPr txBox="1">
            <a:spLocks/>
          </p:cNvSpPr>
          <p:nvPr userDrawn="1"/>
        </p:nvSpPr>
        <p:spPr>
          <a:xfrm>
            <a:off x="-130411" y="6560991"/>
            <a:ext cx="830874" cy="208670"/>
          </a:xfrm>
          <a:prstGeom prst="rect">
            <a:avLst/>
          </a:prstGeom>
        </p:spPr>
        <p:txBody>
          <a:bodyPr vert="horz" lIns="91440" tIns="45720" rIns="91440" bIns="45720" rtlCol="1" anchor="ctr"/>
          <a:lstStyle>
            <a:defPPr>
              <a:defRPr lang="en-US"/>
            </a:defPPr>
            <a:lvl1pPr marL="0" algn="r" defTabSz="914400" rtl="1" eaLnBrk="1" latinLnBrk="0" hangingPunct="1">
              <a:defRPr sz="1200" kern="1200">
                <a:solidFill>
                  <a:schemeClr val="tx1">
                    <a:tint val="75000"/>
                  </a:schemeClr>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pPr algn="ctr"/>
            <a:fld id="{A88E58A9-B5E5-4585-9115-7D95E52CBE63}" type="slidenum">
              <a:rPr lang="en-US" sz="1200" smtClean="0">
                <a:solidFill>
                  <a:schemeClr val="bg1"/>
                </a:solidFill>
                <a:latin typeface="SST Arabic Medium" panose="020B0604030504020204" pitchFamily="34" charset="-78"/>
                <a:cs typeface="SST Arabic Medium" panose="020B0604030504020204" pitchFamily="34" charset="-78"/>
              </a:rPr>
              <a:pPr algn="ctr"/>
              <a:t>‹#›</a:t>
            </a:fld>
            <a:endParaRPr lang="en-US" sz="900" dirty="0">
              <a:solidFill>
                <a:schemeClr val="bg1"/>
              </a:solidFill>
              <a:latin typeface="SST Arabic Medium" panose="020B0604030504020204" pitchFamily="34" charset="-78"/>
              <a:cs typeface="SST Arabic Medium" panose="020B0604030504020204" pitchFamily="34" charset="-78"/>
            </a:endParaRPr>
          </a:p>
        </p:txBody>
      </p:sp>
      <p:sp>
        <p:nvSpPr>
          <p:cNvPr id="26" name="Title 1">
            <a:extLst>
              <a:ext uri="{FF2B5EF4-FFF2-40B4-BE49-F238E27FC236}">
                <a16:creationId xmlns:a16="http://schemas.microsoft.com/office/drawing/2014/main" id="{2C27FE61-5956-5BDD-3CD6-E3ADFEB0FBD0}"/>
              </a:ext>
            </a:extLst>
          </p:cNvPr>
          <p:cNvSpPr>
            <a:spLocks noGrp="1"/>
          </p:cNvSpPr>
          <p:nvPr>
            <p:ph type="title" hasCustomPrompt="1"/>
          </p:nvPr>
        </p:nvSpPr>
        <p:spPr>
          <a:xfrm>
            <a:off x="762000" y="658789"/>
            <a:ext cx="10515600" cy="426031"/>
          </a:xfrm>
          <a:prstGeom prst="rect">
            <a:avLst/>
          </a:prstGeom>
        </p:spPr>
        <p:txBody>
          <a:bodyPr>
            <a:normAutofit/>
          </a:bodyPr>
          <a:lstStyle>
            <a:lvl1pPr marL="0" marR="0" indent="0" algn="r" defTabSz="914400" rtl="1" eaLnBrk="1" fontAlgn="auto" latinLnBrk="0" hangingPunct="1">
              <a:lnSpc>
                <a:spcPct val="90000"/>
              </a:lnSpc>
              <a:spcBef>
                <a:spcPct val="0"/>
              </a:spcBef>
              <a:spcAft>
                <a:spcPts val="0"/>
              </a:spcAft>
              <a:buClrTx/>
              <a:buSzTx/>
              <a:buFontTx/>
              <a:buNone/>
              <a:tabLst/>
              <a:defRPr sz="2800">
                <a:solidFill>
                  <a:srgbClr val="112D63"/>
                </a:solidFill>
                <a:latin typeface="SST Arabic Medium" panose="020B0604030504020204" pitchFamily="34" charset="-78"/>
                <a:cs typeface="SST Arabic Medium" panose="020B0604030504020204" pitchFamily="34" charset="-78"/>
              </a:defRPr>
            </a:lvl1pPr>
          </a:lstStyle>
          <a:p>
            <a:pPr marL="0" marR="0" lvl="0" indent="0" algn="r" defTabSz="914400" rtl="1" eaLnBrk="1" fontAlgn="auto" latinLnBrk="0" hangingPunct="1">
              <a:lnSpc>
                <a:spcPct val="90000"/>
              </a:lnSpc>
              <a:spcBef>
                <a:spcPct val="0"/>
              </a:spcBef>
              <a:spcAft>
                <a:spcPts val="0"/>
              </a:spcAft>
              <a:buClrTx/>
              <a:buSzTx/>
              <a:buFontTx/>
              <a:buNone/>
              <a:tabLst/>
              <a:defRPr/>
            </a:pPr>
            <a:r>
              <a:rPr lang="ar-SA" sz="2800" b="1" dirty="0">
                <a:solidFill>
                  <a:srgbClr val="1A3186"/>
                </a:solidFill>
                <a:latin typeface="SST Arabic Medium" panose="020B0604030504020204" pitchFamily="34" charset="-78"/>
                <a:cs typeface="SST Arabic Medium" panose="020B0604030504020204" pitchFamily="34" charset="-78"/>
              </a:rPr>
              <a:t>عنوان رئيسي</a:t>
            </a:r>
            <a:endParaRPr lang="ar-SA" dirty="0"/>
          </a:p>
        </p:txBody>
      </p:sp>
      <p:sp>
        <p:nvSpPr>
          <p:cNvPr id="27" name="Text Placeholder 13">
            <a:extLst>
              <a:ext uri="{FF2B5EF4-FFF2-40B4-BE49-F238E27FC236}">
                <a16:creationId xmlns:a16="http://schemas.microsoft.com/office/drawing/2014/main" id="{D14E5E19-E600-92A6-DEA0-E7772DAC8B35}"/>
              </a:ext>
            </a:extLst>
          </p:cNvPr>
          <p:cNvSpPr>
            <a:spLocks noGrp="1"/>
          </p:cNvSpPr>
          <p:nvPr>
            <p:ph type="body" sz="quarter" idx="14" hasCustomPrompt="1"/>
          </p:nvPr>
        </p:nvSpPr>
        <p:spPr>
          <a:xfrm>
            <a:off x="700463" y="1345322"/>
            <a:ext cx="10577137" cy="365950"/>
          </a:xfrm>
          <a:prstGeom prst="rect">
            <a:avLst/>
          </a:prstGeom>
        </p:spPr>
        <p:txBody>
          <a:bodyPr>
            <a:normAutofit/>
          </a:bodyPr>
          <a:lstStyle>
            <a:lvl1pPr marL="0" indent="0" algn="r" rtl="1">
              <a:lnSpc>
                <a:spcPct val="100000"/>
              </a:lnSpc>
              <a:spcBef>
                <a:spcPts val="0"/>
              </a:spcBef>
              <a:buFontTx/>
              <a:buNone/>
              <a:defRPr sz="1800">
                <a:solidFill>
                  <a:srgbClr val="00B0B2"/>
                </a:solidFill>
              </a:defRPr>
            </a:lvl1pPr>
            <a:lvl2pPr marL="457200" indent="0" algn="r" rtl="1">
              <a:buFontTx/>
              <a:buNone/>
              <a:defRPr/>
            </a:lvl2pPr>
            <a:lvl3pPr marL="914400" indent="0" algn="r" rtl="1">
              <a:buFontTx/>
              <a:buNone/>
              <a:defRPr/>
            </a:lvl3pPr>
            <a:lvl4pPr marL="1371600" indent="0" algn="r" rtl="1">
              <a:buFontTx/>
              <a:buNone/>
              <a:defRPr/>
            </a:lvl4pPr>
            <a:lvl5pPr marL="1828800" indent="0" algn="r" rtl="1">
              <a:buFontTx/>
              <a:buNone/>
              <a:defRPr/>
            </a:lvl5pPr>
          </a:lstStyle>
          <a:p>
            <a:r>
              <a:rPr lang="ar-SA" dirty="0">
                <a:solidFill>
                  <a:srgbClr val="00B9B5"/>
                </a:solidFill>
                <a:latin typeface="SST Arabic Medium" panose="020B0604030504020204" pitchFamily="34" charset="-78"/>
                <a:cs typeface="SST Arabic Medium" panose="020B0604030504020204" pitchFamily="34" charset="-78"/>
              </a:rPr>
              <a:t>عنوان فرعي في حال وجــــــد</a:t>
            </a:r>
            <a:endParaRPr lang="en-US" dirty="0">
              <a:solidFill>
                <a:srgbClr val="00B9B5"/>
              </a:solidFill>
              <a:latin typeface="SST Arabic Medium" panose="020B0604030504020204" pitchFamily="34" charset="-78"/>
              <a:cs typeface="SST Arabic Medium" panose="020B0604030504020204" pitchFamily="34" charset="-78"/>
            </a:endParaRPr>
          </a:p>
        </p:txBody>
      </p:sp>
      <p:cxnSp>
        <p:nvCxnSpPr>
          <p:cNvPr id="7" name="رابط مستقيم 6"/>
          <p:cNvCxnSpPr/>
          <p:nvPr userDrawn="1"/>
        </p:nvCxnSpPr>
        <p:spPr>
          <a:xfrm flipH="1">
            <a:off x="3526566" y="1227007"/>
            <a:ext cx="7751034" cy="0"/>
          </a:xfrm>
          <a:prstGeom prst="line">
            <a:avLst/>
          </a:prstGeom>
          <a:ln w="38100" cap="rnd">
            <a:solidFill>
              <a:srgbClr val="00B0B2"/>
            </a:solidFill>
          </a:ln>
        </p:spPr>
        <p:style>
          <a:lnRef idx="3">
            <a:schemeClr val="accent4"/>
          </a:lnRef>
          <a:fillRef idx="0">
            <a:schemeClr val="accent4"/>
          </a:fillRef>
          <a:effectRef idx="2">
            <a:schemeClr val="accent4"/>
          </a:effectRef>
          <a:fontRef idx="minor">
            <a:schemeClr val="tx1"/>
          </a:fontRef>
        </p:style>
      </p:cxnSp>
    </p:spTree>
    <p:extLst>
      <p:ext uri="{BB962C8B-B14F-4D97-AF65-F5344CB8AC3E}">
        <p14:creationId xmlns:p14="http://schemas.microsoft.com/office/powerpoint/2010/main" val="129739430"/>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محتوى نصي مع صورة 3">
    <p:spTree>
      <p:nvGrpSpPr>
        <p:cNvPr id="1" name=""/>
        <p:cNvGrpSpPr/>
        <p:nvPr/>
      </p:nvGrpSpPr>
      <p:grpSpPr>
        <a:xfrm>
          <a:off x="0" y="0"/>
          <a:ext cx="0" cy="0"/>
          <a:chOff x="0" y="0"/>
          <a:chExt cx="0" cy="0"/>
        </a:xfrm>
      </p:grpSpPr>
      <p:sp>
        <p:nvSpPr>
          <p:cNvPr id="11" name="مستطيل 10"/>
          <p:cNvSpPr/>
          <p:nvPr userDrawn="1"/>
        </p:nvSpPr>
        <p:spPr>
          <a:xfrm>
            <a:off x="0" y="0"/>
            <a:ext cx="4829175" cy="6858000"/>
          </a:xfrm>
          <a:prstGeom prst="rect">
            <a:avLst/>
          </a:prstGeom>
          <a:solidFill>
            <a:srgbClr val="00B9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SA" dirty="0"/>
              <a:t>ضع</a:t>
            </a:r>
            <a:r>
              <a:rPr lang="ar-SA" baseline="0" dirty="0"/>
              <a:t> </a:t>
            </a:r>
            <a:r>
              <a:rPr lang="ar-SA" dirty="0"/>
              <a:t>صورة</a:t>
            </a:r>
            <a:r>
              <a:rPr lang="ar-SA" baseline="0" dirty="0"/>
              <a:t> هنا</a:t>
            </a:r>
            <a:endParaRPr lang="en-US" dirty="0"/>
          </a:p>
        </p:txBody>
      </p:sp>
      <p:sp>
        <p:nvSpPr>
          <p:cNvPr id="13" name="عنصر نائب للتاريخ 1"/>
          <p:cNvSpPr txBox="1">
            <a:spLocks/>
          </p:cNvSpPr>
          <p:nvPr userDrawn="1"/>
        </p:nvSpPr>
        <p:spPr>
          <a:xfrm>
            <a:off x="101180" y="6608684"/>
            <a:ext cx="1284711" cy="113285"/>
          </a:xfrm>
          <a:prstGeom prst="rect">
            <a:avLst/>
          </a:prstGeom>
        </p:spPr>
        <p:txBody>
          <a:bodyPr vert="horz" lIns="91440" tIns="45720" rIns="91440" bIns="45720" rtlCol="1" anchor="ctr"/>
          <a:lstStyle>
            <a:defPPr>
              <a:defRPr lang="en-US"/>
            </a:defPPr>
            <a:lvl1pPr marL="0" algn="l" defTabSz="914400" rtl="1" eaLnBrk="1" latinLnBrk="0" hangingPunct="1">
              <a:defRPr sz="1200" kern="1200">
                <a:solidFill>
                  <a:schemeClr val="tx1">
                    <a:tint val="75000"/>
                  </a:schemeClr>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fld id="{B3389AE5-DB30-4BF4-97C8-7A4A4C837E58}" type="datetime3">
              <a:rPr lang="en-US" sz="900" smtClean="0">
                <a:solidFill>
                  <a:schemeClr val="bg1"/>
                </a:solidFill>
                <a:latin typeface="SST Arabic Medium" panose="020B0604030504020204" pitchFamily="34" charset="-78"/>
                <a:cs typeface="SST Arabic Medium" panose="020B0604030504020204" pitchFamily="34" charset="-78"/>
              </a:rPr>
              <a:pPr/>
              <a:t>3 May 2026</a:t>
            </a:fld>
            <a:endParaRPr lang="en-US" sz="1100" dirty="0">
              <a:solidFill>
                <a:schemeClr val="bg1"/>
              </a:solidFill>
              <a:latin typeface="SST Arabic Medium" panose="020B0604030504020204" pitchFamily="34" charset="-78"/>
              <a:cs typeface="SST Arabic Medium" panose="020B0604030504020204" pitchFamily="34" charset="-78"/>
            </a:endParaRPr>
          </a:p>
        </p:txBody>
      </p:sp>
      <p:sp>
        <p:nvSpPr>
          <p:cNvPr id="14" name="عنصر نائب لرقم الشريحة 3"/>
          <p:cNvSpPr txBox="1">
            <a:spLocks/>
          </p:cNvSpPr>
          <p:nvPr userDrawn="1"/>
        </p:nvSpPr>
        <p:spPr>
          <a:xfrm>
            <a:off x="5924154" y="6608684"/>
            <a:ext cx="343693" cy="113284"/>
          </a:xfrm>
          <a:prstGeom prst="rect">
            <a:avLst/>
          </a:prstGeom>
        </p:spPr>
        <p:txBody>
          <a:bodyPr vert="horz" lIns="91440" tIns="45720" rIns="91440" bIns="45720" rtlCol="1" anchor="ctr"/>
          <a:lstStyle>
            <a:defPPr>
              <a:defRPr lang="en-US"/>
            </a:defPPr>
            <a:lvl1pPr marL="0" algn="r" defTabSz="914400" rtl="1" eaLnBrk="1" latinLnBrk="0" hangingPunct="1">
              <a:defRPr sz="1200" kern="1200">
                <a:solidFill>
                  <a:schemeClr val="tx1">
                    <a:tint val="75000"/>
                  </a:schemeClr>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pPr algn="ctr"/>
            <a:fld id="{A88E58A9-B5E5-4585-9115-7D95E52CBE63}" type="slidenum">
              <a:rPr lang="en-US" sz="900" smtClean="0">
                <a:solidFill>
                  <a:srgbClr val="1A3186"/>
                </a:solidFill>
                <a:latin typeface="SST Arabic Medium" panose="020B0604030504020204" pitchFamily="34" charset="-78"/>
                <a:cs typeface="SST Arabic Medium" panose="020B0604030504020204" pitchFamily="34" charset="-78"/>
              </a:rPr>
              <a:pPr algn="ctr"/>
              <a:t>‹#›</a:t>
            </a:fld>
            <a:endParaRPr lang="en-US" sz="900" dirty="0">
              <a:solidFill>
                <a:srgbClr val="1A3186"/>
              </a:solidFill>
              <a:latin typeface="SST Arabic Medium" panose="020B0604030504020204" pitchFamily="34" charset="-78"/>
              <a:cs typeface="SST Arabic Medium" panose="020B0604030504020204" pitchFamily="34" charset="-78"/>
            </a:endParaRPr>
          </a:p>
        </p:txBody>
      </p:sp>
      <p:pic>
        <p:nvPicPr>
          <p:cNvPr id="22" name="صورة 21"/>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180619" y="6513298"/>
            <a:ext cx="816536" cy="256405"/>
          </a:xfrm>
          <a:prstGeom prst="rect">
            <a:avLst/>
          </a:prstGeom>
        </p:spPr>
      </p:pic>
      <p:sp>
        <p:nvSpPr>
          <p:cNvPr id="12" name="Title 1">
            <a:extLst>
              <a:ext uri="{FF2B5EF4-FFF2-40B4-BE49-F238E27FC236}">
                <a16:creationId xmlns:a16="http://schemas.microsoft.com/office/drawing/2014/main" id="{2C27FE61-5956-5BDD-3CD6-E3ADFEB0FBD0}"/>
              </a:ext>
            </a:extLst>
          </p:cNvPr>
          <p:cNvSpPr>
            <a:spLocks noGrp="1"/>
          </p:cNvSpPr>
          <p:nvPr>
            <p:ph type="title" hasCustomPrompt="1"/>
          </p:nvPr>
        </p:nvSpPr>
        <p:spPr>
          <a:xfrm>
            <a:off x="5606110" y="504473"/>
            <a:ext cx="6117203" cy="426031"/>
          </a:xfrm>
          <a:prstGeom prst="rect">
            <a:avLst/>
          </a:prstGeom>
        </p:spPr>
        <p:txBody>
          <a:bodyPr>
            <a:normAutofit/>
          </a:bodyPr>
          <a:lstStyle>
            <a:lvl1pPr marL="0" marR="0" indent="0" algn="r" defTabSz="914400" rtl="1" eaLnBrk="1" fontAlgn="auto" latinLnBrk="0" hangingPunct="1">
              <a:lnSpc>
                <a:spcPct val="90000"/>
              </a:lnSpc>
              <a:spcBef>
                <a:spcPct val="0"/>
              </a:spcBef>
              <a:spcAft>
                <a:spcPts val="0"/>
              </a:spcAft>
              <a:buClrTx/>
              <a:buSzTx/>
              <a:buFontTx/>
              <a:buNone/>
              <a:tabLst/>
              <a:defRPr sz="2800">
                <a:solidFill>
                  <a:srgbClr val="112D63"/>
                </a:solidFill>
                <a:latin typeface="SST Arabic Medium" panose="020B0604030504020204" pitchFamily="34" charset="-78"/>
                <a:cs typeface="SST Arabic Medium" panose="020B0604030504020204" pitchFamily="34" charset="-78"/>
              </a:defRPr>
            </a:lvl1pPr>
          </a:lstStyle>
          <a:p>
            <a:pPr marL="0" marR="0" lvl="0" indent="0" algn="r" defTabSz="914400" rtl="1" eaLnBrk="1" fontAlgn="auto" latinLnBrk="0" hangingPunct="1">
              <a:lnSpc>
                <a:spcPct val="90000"/>
              </a:lnSpc>
              <a:spcBef>
                <a:spcPct val="0"/>
              </a:spcBef>
              <a:spcAft>
                <a:spcPts val="0"/>
              </a:spcAft>
              <a:buClrTx/>
              <a:buSzTx/>
              <a:buFontTx/>
              <a:buNone/>
              <a:tabLst/>
              <a:defRPr/>
            </a:pPr>
            <a:r>
              <a:rPr lang="ar-SA" sz="2800" b="1" dirty="0">
                <a:solidFill>
                  <a:srgbClr val="1A3186"/>
                </a:solidFill>
                <a:latin typeface="SST Arabic Medium" panose="020B0604030504020204" pitchFamily="34" charset="-78"/>
                <a:cs typeface="SST Arabic Medium" panose="020B0604030504020204" pitchFamily="34" charset="-78"/>
              </a:rPr>
              <a:t>عنوان رئيسي</a:t>
            </a:r>
            <a:endParaRPr lang="ar-SA" dirty="0"/>
          </a:p>
        </p:txBody>
      </p:sp>
      <p:sp>
        <p:nvSpPr>
          <p:cNvPr id="17" name="Text Placeholder 13">
            <a:extLst>
              <a:ext uri="{FF2B5EF4-FFF2-40B4-BE49-F238E27FC236}">
                <a16:creationId xmlns:a16="http://schemas.microsoft.com/office/drawing/2014/main" id="{D14E5E19-E600-92A6-DEA0-E7772DAC8B35}"/>
              </a:ext>
            </a:extLst>
          </p:cNvPr>
          <p:cNvSpPr>
            <a:spLocks noGrp="1"/>
          </p:cNvSpPr>
          <p:nvPr>
            <p:ph type="body" sz="quarter" idx="14" hasCustomPrompt="1"/>
          </p:nvPr>
        </p:nvSpPr>
        <p:spPr>
          <a:xfrm>
            <a:off x="5606109" y="1235766"/>
            <a:ext cx="6117203" cy="365950"/>
          </a:xfrm>
          <a:prstGeom prst="rect">
            <a:avLst/>
          </a:prstGeom>
        </p:spPr>
        <p:txBody>
          <a:bodyPr>
            <a:normAutofit/>
          </a:bodyPr>
          <a:lstStyle>
            <a:lvl1pPr marL="0" indent="0" algn="r" rtl="1">
              <a:lnSpc>
                <a:spcPct val="100000"/>
              </a:lnSpc>
              <a:spcBef>
                <a:spcPts val="0"/>
              </a:spcBef>
              <a:buFontTx/>
              <a:buNone/>
              <a:defRPr sz="1800">
                <a:solidFill>
                  <a:srgbClr val="00B0B2"/>
                </a:solidFill>
              </a:defRPr>
            </a:lvl1pPr>
            <a:lvl2pPr marL="457200" indent="0" algn="r" rtl="1">
              <a:buFontTx/>
              <a:buNone/>
              <a:defRPr/>
            </a:lvl2pPr>
            <a:lvl3pPr marL="914400" indent="0" algn="r" rtl="1">
              <a:buFontTx/>
              <a:buNone/>
              <a:defRPr/>
            </a:lvl3pPr>
            <a:lvl4pPr marL="1371600" indent="0" algn="r" rtl="1">
              <a:buFontTx/>
              <a:buNone/>
              <a:defRPr/>
            </a:lvl4pPr>
            <a:lvl5pPr marL="1828800" indent="0" algn="r" rtl="1">
              <a:buFontTx/>
              <a:buNone/>
              <a:defRPr/>
            </a:lvl5pPr>
          </a:lstStyle>
          <a:p>
            <a:r>
              <a:rPr lang="ar-SA" dirty="0">
                <a:solidFill>
                  <a:srgbClr val="00B9B5"/>
                </a:solidFill>
                <a:latin typeface="SST Arabic Medium" panose="020B0604030504020204" pitchFamily="34" charset="-78"/>
                <a:cs typeface="SST Arabic Medium" panose="020B0604030504020204" pitchFamily="34" charset="-78"/>
              </a:rPr>
              <a:t>عنوان فرعي في حال وجــــــد</a:t>
            </a:r>
            <a:endParaRPr lang="en-US" dirty="0">
              <a:solidFill>
                <a:srgbClr val="00B9B5"/>
              </a:solidFill>
              <a:latin typeface="SST Arabic Medium" panose="020B0604030504020204" pitchFamily="34" charset="-78"/>
              <a:cs typeface="SST Arabic Medium" panose="020B0604030504020204" pitchFamily="34" charset="-78"/>
            </a:endParaRPr>
          </a:p>
        </p:txBody>
      </p:sp>
      <p:cxnSp>
        <p:nvCxnSpPr>
          <p:cNvPr id="8" name="رابط مستقيم 7"/>
          <p:cNvCxnSpPr/>
          <p:nvPr userDrawn="1"/>
        </p:nvCxnSpPr>
        <p:spPr>
          <a:xfrm flipH="1">
            <a:off x="6485851" y="1079907"/>
            <a:ext cx="5237462" cy="8495"/>
          </a:xfrm>
          <a:prstGeom prst="line">
            <a:avLst/>
          </a:prstGeom>
          <a:ln w="38100" cap="rnd">
            <a:solidFill>
              <a:srgbClr val="00B0B2"/>
            </a:solidFill>
          </a:ln>
        </p:spPr>
        <p:style>
          <a:lnRef idx="3">
            <a:schemeClr val="accent4"/>
          </a:lnRef>
          <a:fillRef idx="0">
            <a:schemeClr val="accent4"/>
          </a:fillRef>
          <a:effectRef idx="2">
            <a:schemeClr val="accent4"/>
          </a:effectRef>
          <a:fontRef idx="minor">
            <a:schemeClr val="tx1"/>
          </a:fontRef>
        </p:style>
      </p:cxnSp>
    </p:spTree>
    <p:extLst>
      <p:ext uri="{BB962C8B-B14F-4D97-AF65-F5344CB8AC3E}">
        <p14:creationId xmlns:p14="http://schemas.microsoft.com/office/powerpoint/2010/main" val="4254163969"/>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خلفية صورة مع محتوى نصي">
    <p:spTree>
      <p:nvGrpSpPr>
        <p:cNvPr id="1" name=""/>
        <p:cNvGrpSpPr/>
        <p:nvPr/>
      </p:nvGrpSpPr>
      <p:grpSpPr>
        <a:xfrm>
          <a:off x="0" y="0"/>
          <a:ext cx="0" cy="0"/>
          <a:chOff x="0" y="0"/>
          <a:chExt cx="0" cy="0"/>
        </a:xfrm>
      </p:grpSpPr>
      <p:pic>
        <p:nvPicPr>
          <p:cNvPr id="9" name="صورة 8"/>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 y="0"/>
            <a:ext cx="12192000" cy="6858000"/>
          </a:xfrm>
          <a:prstGeom prst="rect">
            <a:avLst/>
          </a:prstGeom>
        </p:spPr>
      </p:pic>
      <p:sp>
        <p:nvSpPr>
          <p:cNvPr id="6" name="عنصر نائب للتاريخ 1"/>
          <p:cNvSpPr txBox="1">
            <a:spLocks/>
          </p:cNvSpPr>
          <p:nvPr userDrawn="1"/>
        </p:nvSpPr>
        <p:spPr>
          <a:xfrm>
            <a:off x="101180" y="6608684"/>
            <a:ext cx="1284711" cy="113285"/>
          </a:xfrm>
          <a:prstGeom prst="rect">
            <a:avLst/>
          </a:prstGeom>
        </p:spPr>
        <p:txBody>
          <a:bodyPr vert="horz" lIns="91440" tIns="45720" rIns="91440" bIns="45720" rtlCol="1" anchor="ctr"/>
          <a:lstStyle>
            <a:defPPr>
              <a:defRPr lang="en-US"/>
            </a:defPPr>
            <a:lvl1pPr marL="0" algn="l" defTabSz="914400" rtl="1" eaLnBrk="1" latinLnBrk="0" hangingPunct="1">
              <a:defRPr sz="1200" kern="1200">
                <a:solidFill>
                  <a:schemeClr val="tx1">
                    <a:tint val="75000"/>
                  </a:schemeClr>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fld id="{B3389AE5-DB30-4BF4-97C8-7A4A4C837E58}" type="datetime3">
              <a:rPr lang="en-US" sz="900" smtClean="0">
                <a:solidFill>
                  <a:schemeClr val="bg1"/>
                </a:solidFill>
                <a:latin typeface="SST Arabic Medium" panose="020B0604030504020204" pitchFamily="34" charset="-78"/>
                <a:cs typeface="SST Arabic Medium" panose="020B0604030504020204" pitchFamily="34" charset="-78"/>
              </a:rPr>
              <a:pPr/>
              <a:t>3 May 2026</a:t>
            </a:fld>
            <a:endParaRPr lang="en-US" sz="1100" dirty="0">
              <a:solidFill>
                <a:schemeClr val="bg1"/>
              </a:solidFill>
              <a:latin typeface="SST Arabic Medium" panose="020B0604030504020204" pitchFamily="34" charset="-78"/>
              <a:cs typeface="SST Arabic Medium" panose="020B0604030504020204" pitchFamily="34" charset="-78"/>
            </a:endParaRPr>
          </a:p>
        </p:txBody>
      </p:sp>
      <p:sp>
        <p:nvSpPr>
          <p:cNvPr id="7" name="عنصر نائب لرقم الشريحة 3"/>
          <p:cNvSpPr txBox="1">
            <a:spLocks/>
          </p:cNvSpPr>
          <p:nvPr userDrawn="1"/>
        </p:nvSpPr>
        <p:spPr>
          <a:xfrm>
            <a:off x="5924154" y="6608684"/>
            <a:ext cx="343693" cy="113284"/>
          </a:xfrm>
          <a:prstGeom prst="rect">
            <a:avLst/>
          </a:prstGeom>
        </p:spPr>
        <p:txBody>
          <a:bodyPr vert="horz" lIns="91440" tIns="45720" rIns="91440" bIns="45720" rtlCol="1" anchor="ctr"/>
          <a:lstStyle>
            <a:defPPr>
              <a:defRPr lang="en-US"/>
            </a:defPPr>
            <a:lvl1pPr marL="0" algn="r" defTabSz="914400" rtl="1" eaLnBrk="1" latinLnBrk="0" hangingPunct="1">
              <a:defRPr sz="1200" kern="1200">
                <a:solidFill>
                  <a:schemeClr val="tx1">
                    <a:tint val="75000"/>
                  </a:schemeClr>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pPr algn="ctr"/>
            <a:fld id="{A88E58A9-B5E5-4585-9115-7D95E52CBE63}" type="slidenum">
              <a:rPr lang="en-US" sz="900" smtClean="0">
                <a:solidFill>
                  <a:schemeClr val="bg1"/>
                </a:solidFill>
                <a:latin typeface="SST Arabic Medium" panose="020B0604030504020204" pitchFamily="34" charset="-78"/>
                <a:cs typeface="SST Arabic Medium" panose="020B0604030504020204" pitchFamily="34" charset="-78"/>
              </a:rPr>
              <a:pPr algn="ctr"/>
              <a:t>‹#›</a:t>
            </a:fld>
            <a:endParaRPr lang="en-US" sz="900" dirty="0">
              <a:solidFill>
                <a:schemeClr val="bg1"/>
              </a:solidFill>
              <a:latin typeface="SST Arabic Medium" panose="020B0604030504020204" pitchFamily="34" charset="-78"/>
              <a:cs typeface="SST Arabic Medium" panose="020B0604030504020204" pitchFamily="34" charset="-78"/>
            </a:endParaRPr>
          </a:p>
        </p:txBody>
      </p:sp>
      <p:pic>
        <p:nvPicPr>
          <p:cNvPr id="13" name="صورة 12"/>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1180619" y="6513299"/>
            <a:ext cx="816536" cy="256406"/>
          </a:xfrm>
          <a:prstGeom prst="rect">
            <a:avLst/>
          </a:prstGeom>
        </p:spPr>
      </p:pic>
      <p:sp>
        <p:nvSpPr>
          <p:cNvPr id="19" name="عنصر نائب للمحتوى 11"/>
          <p:cNvSpPr>
            <a:spLocks noGrp="1"/>
          </p:cNvSpPr>
          <p:nvPr>
            <p:ph sz="quarter" idx="10"/>
          </p:nvPr>
        </p:nvSpPr>
        <p:spPr>
          <a:xfrm>
            <a:off x="827088" y="1811383"/>
            <a:ext cx="10450512" cy="4502105"/>
          </a:xfrm>
          <a:prstGeom prst="rect">
            <a:avLst/>
          </a:prstGeom>
        </p:spPr>
        <p:txBody>
          <a:bodyPr/>
          <a:lstStyle>
            <a:lvl1pPr marL="0" indent="0">
              <a:buNone/>
              <a:defRPr sz="1400">
                <a:solidFill>
                  <a:schemeClr val="bg1"/>
                </a:solidFill>
                <a:latin typeface="SST Arabic Medium" panose="020B0604030504020204" pitchFamily="34" charset="-78"/>
                <a:cs typeface="SST Arabic Medium" panose="020B0604030504020204" pitchFamily="34" charset="-78"/>
              </a:defRPr>
            </a:lvl1pPr>
          </a:lstStyle>
          <a:p>
            <a:pPr lvl="0"/>
            <a:r>
              <a:rPr lang="ar-SA"/>
              <a:t>تحرير أنماط النص الرئيسي</a:t>
            </a:r>
          </a:p>
        </p:txBody>
      </p:sp>
      <p:sp>
        <p:nvSpPr>
          <p:cNvPr id="31" name="Text Placeholder 13">
            <a:extLst>
              <a:ext uri="{FF2B5EF4-FFF2-40B4-BE49-F238E27FC236}">
                <a16:creationId xmlns:a16="http://schemas.microsoft.com/office/drawing/2014/main" id="{D14E5E19-E600-92A6-DEA0-E7772DAC8B35}"/>
              </a:ext>
            </a:extLst>
          </p:cNvPr>
          <p:cNvSpPr>
            <a:spLocks noGrp="1"/>
          </p:cNvSpPr>
          <p:nvPr>
            <p:ph type="body" sz="quarter" idx="15" hasCustomPrompt="1"/>
          </p:nvPr>
        </p:nvSpPr>
        <p:spPr>
          <a:xfrm>
            <a:off x="827088" y="1162553"/>
            <a:ext cx="10450512" cy="365950"/>
          </a:xfrm>
          <a:prstGeom prst="rect">
            <a:avLst/>
          </a:prstGeom>
        </p:spPr>
        <p:txBody>
          <a:bodyPr>
            <a:noAutofit/>
          </a:bodyPr>
          <a:lstStyle>
            <a:lvl1pPr marL="0" indent="0" algn="r" rtl="1">
              <a:lnSpc>
                <a:spcPct val="100000"/>
              </a:lnSpc>
              <a:spcBef>
                <a:spcPts val="0"/>
              </a:spcBef>
              <a:buFontTx/>
              <a:buNone/>
              <a:defRPr sz="1800" baseline="0">
                <a:solidFill>
                  <a:schemeClr val="bg1"/>
                </a:solidFill>
                <a:latin typeface="SST Arabic Medium" panose="020B0604030504020204" pitchFamily="34" charset="-78"/>
                <a:cs typeface="SST Arabic Medium" panose="020B0604030504020204" pitchFamily="34" charset="-78"/>
              </a:defRPr>
            </a:lvl1pPr>
            <a:lvl2pPr marL="457200" indent="0" algn="r" rtl="1">
              <a:buFontTx/>
              <a:buNone/>
              <a:defRPr/>
            </a:lvl2pPr>
            <a:lvl3pPr marL="914400" indent="0" algn="r" rtl="1">
              <a:buFontTx/>
              <a:buNone/>
              <a:defRPr/>
            </a:lvl3pPr>
            <a:lvl4pPr marL="1371600" indent="0" algn="r" rtl="1">
              <a:buFontTx/>
              <a:buNone/>
              <a:defRPr/>
            </a:lvl4pPr>
            <a:lvl5pPr marL="1828800" indent="0" algn="r" rtl="1">
              <a:buFontTx/>
              <a:buNone/>
              <a:defRPr/>
            </a:lvl5pPr>
          </a:lstStyle>
          <a:p>
            <a:pPr lvl="0"/>
            <a:r>
              <a:rPr lang="ar-SA" dirty="0"/>
              <a:t>عنوان فرعي في حال وجد</a:t>
            </a:r>
            <a:endParaRPr lang="en-PH" dirty="0"/>
          </a:p>
        </p:txBody>
      </p:sp>
      <p:sp>
        <p:nvSpPr>
          <p:cNvPr id="32" name="Title 1">
            <a:extLst>
              <a:ext uri="{FF2B5EF4-FFF2-40B4-BE49-F238E27FC236}">
                <a16:creationId xmlns:a16="http://schemas.microsoft.com/office/drawing/2014/main" id="{2C27FE61-5956-5BDD-3CD6-E3ADFEB0FBD0}"/>
              </a:ext>
            </a:extLst>
          </p:cNvPr>
          <p:cNvSpPr>
            <a:spLocks noGrp="1"/>
          </p:cNvSpPr>
          <p:nvPr>
            <p:ph type="title" hasCustomPrompt="1"/>
          </p:nvPr>
        </p:nvSpPr>
        <p:spPr>
          <a:xfrm>
            <a:off x="762000" y="590749"/>
            <a:ext cx="10515600" cy="390676"/>
          </a:xfrm>
          <a:prstGeom prst="rect">
            <a:avLst/>
          </a:prstGeom>
        </p:spPr>
        <p:txBody>
          <a:bodyPr>
            <a:noAutofit/>
          </a:bodyPr>
          <a:lstStyle>
            <a:lvl1pPr algn="r" rtl="1">
              <a:defRPr sz="2800">
                <a:solidFill>
                  <a:srgbClr val="00B9B5"/>
                </a:solidFill>
                <a:latin typeface="SST Arabic Medium" panose="020B0604030504020204" pitchFamily="34" charset="-78"/>
                <a:cs typeface="SST Arabic Medium" panose="020B0604030504020204" pitchFamily="34" charset="-78"/>
              </a:defRPr>
            </a:lvl1pPr>
          </a:lstStyle>
          <a:p>
            <a:r>
              <a:rPr lang="ar-SA" dirty="0"/>
              <a:t>عنوان رئيسي</a:t>
            </a:r>
          </a:p>
        </p:txBody>
      </p:sp>
    </p:spTree>
    <p:extLst>
      <p:ext uri="{BB962C8B-B14F-4D97-AF65-F5344CB8AC3E}">
        <p14:creationId xmlns:p14="http://schemas.microsoft.com/office/powerpoint/2010/main" val="4003725759"/>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صورة خلفية مع عنوان فقط بلا محتوى">
    <p:spTree>
      <p:nvGrpSpPr>
        <p:cNvPr id="1" name=""/>
        <p:cNvGrpSpPr/>
        <p:nvPr/>
      </p:nvGrpSpPr>
      <p:grpSpPr>
        <a:xfrm>
          <a:off x="0" y="0"/>
          <a:ext cx="0" cy="0"/>
          <a:chOff x="0" y="0"/>
          <a:chExt cx="0" cy="0"/>
        </a:xfrm>
      </p:grpSpPr>
      <p:pic>
        <p:nvPicPr>
          <p:cNvPr id="9" name="صورة 8"/>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 y="0"/>
            <a:ext cx="12192000" cy="6858000"/>
          </a:xfrm>
          <a:prstGeom prst="rect">
            <a:avLst/>
          </a:prstGeom>
        </p:spPr>
      </p:pic>
      <p:sp>
        <p:nvSpPr>
          <p:cNvPr id="6" name="عنصر نائب للتاريخ 1"/>
          <p:cNvSpPr txBox="1">
            <a:spLocks/>
          </p:cNvSpPr>
          <p:nvPr userDrawn="1"/>
        </p:nvSpPr>
        <p:spPr>
          <a:xfrm>
            <a:off x="101180" y="6608684"/>
            <a:ext cx="1284711" cy="113285"/>
          </a:xfrm>
          <a:prstGeom prst="rect">
            <a:avLst/>
          </a:prstGeom>
        </p:spPr>
        <p:txBody>
          <a:bodyPr vert="horz" lIns="91440" tIns="45720" rIns="91440" bIns="45720" rtlCol="1" anchor="ctr"/>
          <a:lstStyle>
            <a:defPPr>
              <a:defRPr lang="en-US"/>
            </a:defPPr>
            <a:lvl1pPr marL="0" algn="l" defTabSz="914400" rtl="1" eaLnBrk="1" latinLnBrk="0" hangingPunct="1">
              <a:defRPr sz="1200" kern="1200">
                <a:solidFill>
                  <a:schemeClr val="tx1">
                    <a:tint val="75000"/>
                  </a:schemeClr>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fld id="{B3389AE5-DB30-4BF4-97C8-7A4A4C837E58}" type="datetime3">
              <a:rPr lang="en-US" sz="900" smtClean="0">
                <a:solidFill>
                  <a:schemeClr val="bg1"/>
                </a:solidFill>
                <a:latin typeface="SST Arabic Medium" panose="020B0604030504020204" pitchFamily="34" charset="-78"/>
                <a:cs typeface="SST Arabic Medium" panose="020B0604030504020204" pitchFamily="34" charset="-78"/>
              </a:rPr>
              <a:pPr/>
              <a:t>3 May 2026</a:t>
            </a:fld>
            <a:endParaRPr lang="en-US" sz="1100" dirty="0">
              <a:solidFill>
                <a:schemeClr val="bg1"/>
              </a:solidFill>
              <a:latin typeface="SST Arabic Medium" panose="020B0604030504020204" pitchFamily="34" charset="-78"/>
              <a:cs typeface="SST Arabic Medium" panose="020B0604030504020204" pitchFamily="34" charset="-78"/>
            </a:endParaRPr>
          </a:p>
        </p:txBody>
      </p:sp>
      <p:sp>
        <p:nvSpPr>
          <p:cNvPr id="7" name="عنصر نائب لرقم الشريحة 3"/>
          <p:cNvSpPr txBox="1">
            <a:spLocks/>
          </p:cNvSpPr>
          <p:nvPr userDrawn="1"/>
        </p:nvSpPr>
        <p:spPr>
          <a:xfrm>
            <a:off x="5924154" y="6608684"/>
            <a:ext cx="343693" cy="113284"/>
          </a:xfrm>
          <a:prstGeom prst="rect">
            <a:avLst/>
          </a:prstGeom>
        </p:spPr>
        <p:txBody>
          <a:bodyPr vert="horz" lIns="91440" tIns="45720" rIns="91440" bIns="45720" rtlCol="1" anchor="ctr"/>
          <a:lstStyle>
            <a:defPPr>
              <a:defRPr lang="en-US"/>
            </a:defPPr>
            <a:lvl1pPr marL="0" algn="r" defTabSz="914400" rtl="1" eaLnBrk="1" latinLnBrk="0" hangingPunct="1">
              <a:defRPr sz="1200" kern="1200">
                <a:solidFill>
                  <a:schemeClr val="tx1">
                    <a:tint val="75000"/>
                  </a:schemeClr>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pPr algn="ctr"/>
            <a:fld id="{A88E58A9-B5E5-4585-9115-7D95E52CBE63}" type="slidenum">
              <a:rPr lang="en-US" sz="900" smtClean="0">
                <a:solidFill>
                  <a:schemeClr val="bg1"/>
                </a:solidFill>
                <a:latin typeface="SST Arabic Medium" panose="020B0604030504020204" pitchFamily="34" charset="-78"/>
                <a:cs typeface="SST Arabic Medium" panose="020B0604030504020204" pitchFamily="34" charset="-78"/>
              </a:rPr>
              <a:pPr algn="ctr"/>
              <a:t>‹#›</a:t>
            </a:fld>
            <a:endParaRPr lang="en-US" sz="900" dirty="0">
              <a:solidFill>
                <a:schemeClr val="bg1"/>
              </a:solidFill>
              <a:latin typeface="SST Arabic Medium" panose="020B0604030504020204" pitchFamily="34" charset="-78"/>
              <a:cs typeface="SST Arabic Medium" panose="020B0604030504020204" pitchFamily="34" charset="-78"/>
            </a:endParaRPr>
          </a:p>
        </p:txBody>
      </p:sp>
      <p:pic>
        <p:nvPicPr>
          <p:cNvPr id="13" name="صورة 12"/>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1180619" y="6513299"/>
            <a:ext cx="816536" cy="256406"/>
          </a:xfrm>
          <a:prstGeom prst="rect">
            <a:avLst/>
          </a:prstGeom>
        </p:spPr>
      </p:pic>
      <p:sp>
        <p:nvSpPr>
          <p:cNvPr id="23" name="Text Placeholder 13">
            <a:extLst>
              <a:ext uri="{FF2B5EF4-FFF2-40B4-BE49-F238E27FC236}">
                <a16:creationId xmlns:a16="http://schemas.microsoft.com/office/drawing/2014/main" id="{D14E5E19-E600-92A6-DEA0-E7772DAC8B35}"/>
              </a:ext>
            </a:extLst>
          </p:cNvPr>
          <p:cNvSpPr>
            <a:spLocks noGrp="1"/>
          </p:cNvSpPr>
          <p:nvPr>
            <p:ph type="body" sz="quarter" idx="15" hasCustomPrompt="1"/>
          </p:nvPr>
        </p:nvSpPr>
        <p:spPr>
          <a:xfrm>
            <a:off x="827088" y="1149335"/>
            <a:ext cx="10450512" cy="365950"/>
          </a:xfrm>
          <a:prstGeom prst="rect">
            <a:avLst/>
          </a:prstGeom>
        </p:spPr>
        <p:txBody>
          <a:bodyPr>
            <a:noAutofit/>
          </a:bodyPr>
          <a:lstStyle>
            <a:lvl1pPr marL="0" indent="0" algn="r" rtl="1">
              <a:lnSpc>
                <a:spcPct val="100000"/>
              </a:lnSpc>
              <a:spcBef>
                <a:spcPts val="0"/>
              </a:spcBef>
              <a:buFontTx/>
              <a:buNone/>
              <a:defRPr sz="1800" baseline="0">
                <a:solidFill>
                  <a:schemeClr val="bg1"/>
                </a:solidFill>
                <a:latin typeface="SST Arabic Medium" panose="020B0604030504020204" pitchFamily="34" charset="-78"/>
                <a:cs typeface="SST Arabic Medium" panose="020B0604030504020204" pitchFamily="34" charset="-78"/>
              </a:defRPr>
            </a:lvl1pPr>
            <a:lvl2pPr marL="457200" indent="0" algn="r" rtl="1">
              <a:buFontTx/>
              <a:buNone/>
              <a:defRPr/>
            </a:lvl2pPr>
            <a:lvl3pPr marL="914400" indent="0" algn="r" rtl="1">
              <a:buFontTx/>
              <a:buNone/>
              <a:defRPr/>
            </a:lvl3pPr>
            <a:lvl4pPr marL="1371600" indent="0" algn="r" rtl="1">
              <a:buFontTx/>
              <a:buNone/>
              <a:defRPr/>
            </a:lvl4pPr>
            <a:lvl5pPr marL="1828800" indent="0" algn="r" rtl="1">
              <a:buFontTx/>
              <a:buNone/>
              <a:defRPr/>
            </a:lvl5pPr>
          </a:lstStyle>
          <a:p>
            <a:pPr lvl="0"/>
            <a:r>
              <a:rPr lang="ar-SA" dirty="0"/>
              <a:t>عنوان فرعي في حال وجد</a:t>
            </a:r>
            <a:endParaRPr lang="en-PH" dirty="0"/>
          </a:p>
        </p:txBody>
      </p:sp>
      <p:sp>
        <p:nvSpPr>
          <p:cNvPr id="24" name="Title 1">
            <a:extLst>
              <a:ext uri="{FF2B5EF4-FFF2-40B4-BE49-F238E27FC236}">
                <a16:creationId xmlns:a16="http://schemas.microsoft.com/office/drawing/2014/main" id="{2C27FE61-5956-5BDD-3CD6-E3ADFEB0FBD0}"/>
              </a:ext>
            </a:extLst>
          </p:cNvPr>
          <p:cNvSpPr>
            <a:spLocks noGrp="1"/>
          </p:cNvSpPr>
          <p:nvPr>
            <p:ph type="title" hasCustomPrompt="1"/>
          </p:nvPr>
        </p:nvSpPr>
        <p:spPr>
          <a:xfrm>
            <a:off x="762000" y="590749"/>
            <a:ext cx="10515600" cy="390676"/>
          </a:xfrm>
          <a:prstGeom prst="rect">
            <a:avLst/>
          </a:prstGeom>
        </p:spPr>
        <p:txBody>
          <a:bodyPr>
            <a:noAutofit/>
          </a:bodyPr>
          <a:lstStyle>
            <a:lvl1pPr algn="r" rtl="1">
              <a:defRPr sz="2800">
                <a:solidFill>
                  <a:srgbClr val="00B9B5"/>
                </a:solidFill>
                <a:latin typeface="SST Arabic Medium" panose="020B0604030504020204" pitchFamily="34" charset="-78"/>
                <a:cs typeface="SST Arabic Medium" panose="020B0604030504020204" pitchFamily="34" charset="-78"/>
              </a:defRPr>
            </a:lvl1pPr>
          </a:lstStyle>
          <a:p>
            <a:r>
              <a:rPr lang="ar-SA" dirty="0"/>
              <a:t>عنوان رئيسي</a:t>
            </a:r>
          </a:p>
        </p:txBody>
      </p:sp>
    </p:spTree>
    <p:extLst>
      <p:ext uri="{BB962C8B-B14F-4D97-AF65-F5344CB8AC3E}">
        <p14:creationId xmlns:p14="http://schemas.microsoft.com/office/powerpoint/2010/main" val="4156737426"/>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Contents slide layou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6470D1FA-C46A-3990-BBB2-F60845D2CEA4}"/>
              </a:ext>
            </a:extLst>
          </p:cNvPr>
          <p:cNvSpPr/>
          <p:nvPr userDrawn="1"/>
        </p:nvSpPr>
        <p:spPr>
          <a:xfrm>
            <a:off x="94407" y="6448691"/>
            <a:ext cx="648072" cy="552450"/>
          </a:xfrm>
          <a:prstGeom prst="rect">
            <a:avLst/>
          </a:prstGeom>
          <a:solidFill>
            <a:srgbClr val="16848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algn="ctr" defTabSz="1043056" rtl="1" eaLnBrk="1" latinLnBrk="0" hangingPunct="1"/>
            <a:endParaRPr lang="en-SA" b="0" i="0" dirty="0">
              <a:latin typeface="GE Dinar Two" panose="020A0503020102020204" pitchFamily="18" charset="-78"/>
            </a:endParaRPr>
          </a:p>
        </p:txBody>
      </p:sp>
      <p:sp>
        <p:nvSpPr>
          <p:cNvPr id="5" name="Slide Number Placeholder 5">
            <a:extLst>
              <a:ext uri="{FF2B5EF4-FFF2-40B4-BE49-F238E27FC236}">
                <a16:creationId xmlns:a16="http://schemas.microsoft.com/office/drawing/2014/main" id="{79F970E8-679A-A2C1-3B6C-9959A71CD127}"/>
              </a:ext>
            </a:extLst>
          </p:cNvPr>
          <p:cNvSpPr txBox="1">
            <a:spLocks/>
          </p:cNvSpPr>
          <p:nvPr userDrawn="1"/>
        </p:nvSpPr>
        <p:spPr>
          <a:xfrm flipH="1">
            <a:off x="0" y="6524097"/>
            <a:ext cx="836886" cy="401637"/>
          </a:xfrm>
          <a:prstGeom prst="rect">
            <a:avLst/>
          </a:prstGeom>
        </p:spPr>
        <p:txBody>
          <a:bodyPr vert="horz" lIns="91440" tIns="45720" rIns="91440" bIns="45720" rtlCol="0" anchor="ctr"/>
          <a:lstStyle>
            <a:defPPr>
              <a:defRPr lang="en-US"/>
            </a:defPPr>
            <a:lvl1pPr marL="0" algn="r" defTabSz="1043056" rtl="0" eaLnBrk="1" latinLnBrk="0" hangingPunct="1">
              <a:defRPr sz="1200" kern="1200">
                <a:solidFill>
                  <a:schemeClr val="tx1">
                    <a:tint val="75000"/>
                  </a:schemeClr>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algn="ctr"/>
            <a:fld id="{B1D33054-687B-B342-A45C-FF217C851E55}" type="slidenum">
              <a:rPr lang="en-SA" sz="1600" b="0" i="0" smtClean="0">
                <a:solidFill>
                  <a:schemeClr val="bg1"/>
                </a:solidFill>
                <a:latin typeface="DIN Next LT Arabic" panose="020B0503020203050203" pitchFamily="34" charset="-78"/>
                <a:cs typeface="DIN Next LT Arabic" panose="020B0503020203050203" pitchFamily="34" charset="-78"/>
              </a:rPr>
              <a:pPr algn="ctr"/>
              <a:t>‹#›</a:t>
            </a:fld>
            <a:endParaRPr lang="en-SA" sz="1600" b="0" i="0" dirty="0">
              <a:solidFill>
                <a:schemeClr val="bg1"/>
              </a:solidFill>
              <a:latin typeface="DIN Next LT Arabic" panose="020B0503020203050203" pitchFamily="34" charset="-78"/>
              <a:cs typeface="DIN Next LT Arabic" panose="020B0503020203050203" pitchFamily="34" charset="-78"/>
            </a:endParaRPr>
          </a:p>
        </p:txBody>
      </p:sp>
      <p:grpSp>
        <p:nvGrpSpPr>
          <p:cNvPr id="23" name="Group 22">
            <a:extLst>
              <a:ext uri="{FF2B5EF4-FFF2-40B4-BE49-F238E27FC236}">
                <a16:creationId xmlns:a16="http://schemas.microsoft.com/office/drawing/2014/main" id="{DEA4F793-E983-698C-6B61-CBD476E08FD5}"/>
              </a:ext>
            </a:extLst>
          </p:cNvPr>
          <p:cNvGrpSpPr/>
          <p:nvPr userDrawn="1"/>
        </p:nvGrpSpPr>
        <p:grpSpPr>
          <a:xfrm>
            <a:off x="0" y="0"/>
            <a:ext cx="12192000" cy="711204"/>
            <a:chOff x="0" y="1125454"/>
            <a:chExt cx="12192000" cy="914400"/>
          </a:xfrm>
        </p:grpSpPr>
        <p:sp>
          <p:nvSpPr>
            <p:cNvPr id="18" name="Freeform: Shape 17">
              <a:extLst>
                <a:ext uri="{FF2B5EF4-FFF2-40B4-BE49-F238E27FC236}">
                  <a16:creationId xmlns:a16="http://schemas.microsoft.com/office/drawing/2014/main" id="{171BDCA6-79B6-43D7-4A9D-6A28ED3C886D}"/>
                </a:ext>
              </a:extLst>
            </p:cNvPr>
            <p:cNvSpPr/>
            <p:nvPr/>
          </p:nvSpPr>
          <p:spPr>
            <a:xfrm>
              <a:off x="0" y="1125454"/>
              <a:ext cx="12191999" cy="873160"/>
            </a:xfrm>
            <a:custGeom>
              <a:avLst/>
              <a:gdLst>
                <a:gd name="connsiteX0" fmla="*/ 0 w 12191999"/>
                <a:gd name="connsiteY0" fmla="*/ 0 h 873160"/>
                <a:gd name="connsiteX1" fmla="*/ 12191999 w 12191999"/>
                <a:gd name="connsiteY1" fmla="*/ 0 h 873160"/>
                <a:gd name="connsiteX2" fmla="*/ 12191999 w 12191999"/>
                <a:gd name="connsiteY2" fmla="*/ 873160 h 873160"/>
                <a:gd name="connsiteX3" fmla="*/ 0 w 12191999"/>
                <a:gd name="connsiteY3" fmla="*/ 873160 h 873160"/>
                <a:gd name="connsiteX4" fmla="*/ 0 w 12191999"/>
                <a:gd name="connsiteY4" fmla="*/ 0 h 8731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1999" h="873160">
                  <a:moveTo>
                    <a:pt x="0" y="0"/>
                  </a:moveTo>
                  <a:lnTo>
                    <a:pt x="12191999" y="0"/>
                  </a:lnTo>
                  <a:lnTo>
                    <a:pt x="12191999" y="873160"/>
                  </a:lnTo>
                  <a:lnTo>
                    <a:pt x="0" y="873160"/>
                  </a:lnTo>
                  <a:lnTo>
                    <a:pt x="0" y="0"/>
                  </a:lnTo>
                  <a:close/>
                </a:path>
              </a:pathLst>
            </a:custGeom>
            <a:solidFill>
              <a:srgbClr val="168489"/>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9" name="Freeform: Shape 8">
              <a:extLst>
                <a:ext uri="{FF2B5EF4-FFF2-40B4-BE49-F238E27FC236}">
                  <a16:creationId xmlns:a16="http://schemas.microsoft.com/office/drawing/2014/main" id="{8E197AAC-ED12-1D1C-DE8C-6A20DD67FE8C}"/>
                </a:ext>
              </a:extLst>
            </p:cNvPr>
            <p:cNvSpPr/>
            <p:nvPr/>
          </p:nvSpPr>
          <p:spPr>
            <a:xfrm>
              <a:off x="0" y="1789512"/>
              <a:ext cx="12192000" cy="250342"/>
            </a:xfrm>
            <a:custGeom>
              <a:avLst/>
              <a:gdLst>
                <a:gd name="connsiteX0" fmla="*/ 0 w 12192000"/>
                <a:gd name="connsiteY0" fmla="*/ 0 h 250342"/>
                <a:gd name="connsiteX1" fmla="*/ 12192000 w 12192000"/>
                <a:gd name="connsiteY1" fmla="*/ 0 h 250342"/>
                <a:gd name="connsiteX2" fmla="*/ 12192000 w 12192000"/>
                <a:gd name="connsiteY2" fmla="*/ 250342 h 250342"/>
                <a:gd name="connsiteX3" fmla="*/ 0 w 12192000"/>
                <a:gd name="connsiteY3" fmla="*/ 250342 h 250342"/>
                <a:gd name="connsiteX4" fmla="*/ 0 w 12192000"/>
                <a:gd name="connsiteY4" fmla="*/ 0 h 2503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00" h="250342">
                  <a:moveTo>
                    <a:pt x="0" y="0"/>
                  </a:moveTo>
                  <a:lnTo>
                    <a:pt x="12192000" y="0"/>
                  </a:lnTo>
                  <a:lnTo>
                    <a:pt x="12192000" y="250342"/>
                  </a:lnTo>
                  <a:lnTo>
                    <a:pt x="0" y="250342"/>
                  </a:lnTo>
                  <a:lnTo>
                    <a:pt x="0" y="0"/>
                  </a:lnTo>
                  <a:close/>
                </a:path>
              </a:pathLst>
            </a:custGeom>
            <a:solidFill>
              <a:schemeClr val="bg1">
                <a:lumMod val="65000"/>
              </a:schemeClr>
            </a:solidFill>
            <a:ln>
              <a:solidFill>
                <a:schemeClr val="bg1">
                  <a:lumMod val="6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1" fromWordArt="0" anchor="ctr" anchorCtr="0" forceAA="0" compatLnSpc="1">
              <a:prstTxWarp prst="textNoShape">
                <a:avLst/>
              </a:prstTxWarp>
              <a:noAutofit/>
            </a:bodyPr>
            <a:lstStyle/>
            <a:p>
              <a:endParaRPr lang="en-US"/>
            </a:p>
          </p:txBody>
        </p:sp>
      </p:grpSp>
      <p:pic>
        <p:nvPicPr>
          <p:cNvPr id="3" name="صورة 2">
            <a:extLst>
              <a:ext uri="{FF2B5EF4-FFF2-40B4-BE49-F238E27FC236}">
                <a16:creationId xmlns:a16="http://schemas.microsoft.com/office/drawing/2014/main" id="{8536BD22-5193-AA49-9DB8-9D61369AFB7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31293" y="6536129"/>
            <a:ext cx="1563559" cy="228814"/>
          </a:xfrm>
          <a:prstGeom prst="rect">
            <a:avLst/>
          </a:prstGeom>
        </p:spPr>
      </p:pic>
    </p:spTree>
    <p:extLst>
      <p:ext uri="{BB962C8B-B14F-4D97-AF65-F5344CB8AC3E}">
        <p14:creationId xmlns:p14="http://schemas.microsoft.com/office/powerpoint/2010/main" val="14583943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البسمله">
    <p:spTree>
      <p:nvGrpSpPr>
        <p:cNvPr id="1" name=""/>
        <p:cNvGrpSpPr/>
        <p:nvPr/>
      </p:nvGrpSpPr>
      <p:grpSpPr>
        <a:xfrm>
          <a:off x="0" y="0"/>
          <a:ext cx="0" cy="0"/>
          <a:chOff x="0" y="0"/>
          <a:chExt cx="0" cy="0"/>
        </a:xfrm>
      </p:grpSpPr>
      <p:pic>
        <p:nvPicPr>
          <p:cNvPr id="13" name="صورة 12"/>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795230337"/>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الختام">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105022293"/>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فارغ">
    <p:spTree>
      <p:nvGrpSpPr>
        <p:cNvPr id="1" name=""/>
        <p:cNvGrpSpPr/>
        <p:nvPr/>
      </p:nvGrpSpPr>
      <p:grpSpPr>
        <a:xfrm>
          <a:off x="0" y="0"/>
          <a:ext cx="0" cy="0"/>
          <a:chOff x="0" y="0"/>
          <a:chExt cx="0" cy="0"/>
        </a:xfrm>
      </p:grpSpPr>
    </p:spTree>
    <p:extLst>
      <p:ext uri="{BB962C8B-B14F-4D97-AF65-F5344CB8AC3E}">
        <p14:creationId xmlns:p14="http://schemas.microsoft.com/office/powerpoint/2010/main" val="369554813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097B8F-0A5F-80EB-D5D7-FCEBF28FCEAC}"/>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4F4CD495-3DE3-1105-CC39-711D73B5142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B0594AE3-50F1-1B57-4313-13478566E467}"/>
              </a:ext>
            </a:extLst>
          </p:cNvPr>
          <p:cNvSpPr>
            <a:spLocks noGrp="1"/>
          </p:cNvSpPr>
          <p:nvPr>
            <p:ph type="dt" sz="half" idx="10"/>
          </p:nvPr>
        </p:nvSpPr>
        <p:spPr/>
        <p:txBody>
          <a:bodyPr/>
          <a:lstStyle/>
          <a:p>
            <a:fld id="{D38E35FC-C465-47F7-BE22-668E919D4D53}" type="datetimeFigureOut">
              <a:rPr lang="en-US" smtClean="0"/>
              <a:t>5/3/2026</a:t>
            </a:fld>
            <a:endParaRPr lang="en-US"/>
          </a:p>
        </p:txBody>
      </p:sp>
      <p:sp>
        <p:nvSpPr>
          <p:cNvPr id="5" name="Footer Placeholder 4">
            <a:extLst>
              <a:ext uri="{FF2B5EF4-FFF2-40B4-BE49-F238E27FC236}">
                <a16:creationId xmlns:a16="http://schemas.microsoft.com/office/drawing/2014/main" id="{579B47A2-B5DF-E9FE-8445-107CE1C8EFC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C349ECA-EC62-A6FE-2849-7B4AE63F4AD4}"/>
              </a:ext>
            </a:extLst>
          </p:cNvPr>
          <p:cNvSpPr>
            <a:spLocks noGrp="1"/>
          </p:cNvSpPr>
          <p:nvPr>
            <p:ph type="sldNum" sz="quarter" idx="12"/>
          </p:nvPr>
        </p:nvSpPr>
        <p:spPr/>
        <p:txBody>
          <a:bodyPr/>
          <a:lstStyle/>
          <a:p>
            <a:fld id="{BB971F20-A6BB-4F15-A400-6631C382F7CE}" type="slidenum">
              <a:rPr lang="en-US" smtClean="0"/>
              <a:t>‹#›</a:t>
            </a:fld>
            <a:endParaRPr lang="en-US"/>
          </a:p>
        </p:txBody>
      </p:sp>
    </p:spTree>
    <p:extLst>
      <p:ext uri="{BB962C8B-B14F-4D97-AF65-F5344CB8AC3E}">
        <p14:creationId xmlns:p14="http://schemas.microsoft.com/office/powerpoint/2010/main" val="193210155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1_Icon sets layou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3E4C7D9-D61A-BE49-8F1C-599E0D61FB57}"/>
              </a:ext>
            </a:extLst>
          </p:cNvPr>
          <p:cNvSpPr/>
          <p:nvPr userDrawn="1"/>
        </p:nvSpPr>
        <p:spPr>
          <a:xfrm>
            <a:off x="0" y="0"/>
            <a:ext cx="12192000" cy="6858000"/>
          </a:xfrm>
          <a:prstGeom prst="rect">
            <a:avLst/>
          </a:prstGeom>
          <a:solidFill>
            <a:srgbClr val="50A3A7"/>
          </a:solidFill>
          <a:ln>
            <a:solidFill>
              <a:srgbClr val="50A3A7"/>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19591512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2_Contents slide layou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6470D1FA-C46A-3990-BBB2-F60845D2CEA4}"/>
              </a:ext>
            </a:extLst>
          </p:cNvPr>
          <p:cNvSpPr/>
          <p:nvPr userDrawn="1"/>
        </p:nvSpPr>
        <p:spPr>
          <a:xfrm>
            <a:off x="94407" y="6448691"/>
            <a:ext cx="648072" cy="552450"/>
          </a:xfrm>
          <a:prstGeom prst="rect">
            <a:avLst/>
          </a:prstGeom>
          <a:solidFill>
            <a:srgbClr val="16848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algn="ctr" defTabSz="1043056" rtl="1" eaLnBrk="1" latinLnBrk="0" hangingPunct="1"/>
            <a:endParaRPr lang="en-SA" b="0" i="0" dirty="0">
              <a:latin typeface="GE Dinar Two" panose="020A0503020102020204" pitchFamily="18" charset="-78"/>
            </a:endParaRPr>
          </a:p>
        </p:txBody>
      </p:sp>
      <p:sp>
        <p:nvSpPr>
          <p:cNvPr id="5" name="Slide Number Placeholder 5">
            <a:extLst>
              <a:ext uri="{FF2B5EF4-FFF2-40B4-BE49-F238E27FC236}">
                <a16:creationId xmlns:a16="http://schemas.microsoft.com/office/drawing/2014/main" id="{79F970E8-679A-A2C1-3B6C-9959A71CD127}"/>
              </a:ext>
            </a:extLst>
          </p:cNvPr>
          <p:cNvSpPr txBox="1">
            <a:spLocks/>
          </p:cNvSpPr>
          <p:nvPr userDrawn="1"/>
        </p:nvSpPr>
        <p:spPr>
          <a:xfrm flipH="1">
            <a:off x="0" y="6524097"/>
            <a:ext cx="836886" cy="401637"/>
          </a:xfrm>
          <a:prstGeom prst="rect">
            <a:avLst/>
          </a:prstGeom>
        </p:spPr>
        <p:txBody>
          <a:bodyPr vert="horz" lIns="91440" tIns="45720" rIns="91440" bIns="45720" rtlCol="0" anchor="ctr"/>
          <a:lstStyle>
            <a:defPPr>
              <a:defRPr lang="en-US"/>
            </a:defPPr>
            <a:lvl1pPr marL="0" algn="r" defTabSz="1043056" rtl="0" eaLnBrk="1" latinLnBrk="0" hangingPunct="1">
              <a:defRPr sz="1200" kern="1200">
                <a:solidFill>
                  <a:schemeClr val="tx1">
                    <a:tint val="75000"/>
                  </a:schemeClr>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algn="ctr"/>
            <a:fld id="{B1D33054-687B-B342-A45C-FF217C851E55}" type="slidenum">
              <a:rPr lang="en-SA" sz="1600" b="0" i="0" smtClean="0">
                <a:solidFill>
                  <a:schemeClr val="bg1"/>
                </a:solidFill>
                <a:latin typeface="DIN Next LT Arabic" panose="020B0503020203050203" pitchFamily="34" charset="-78"/>
                <a:cs typeface="DIN Next LT Arabic" panose="020B0503020203050203" pitchFamily="34" charset="-78"/>
              </a:rPr>
              <a:pPr algn="ctr"/>
              <a:t>‹#›</a:t>
            </a:fld>
            <a:endParaRPr lang="en-SA" sz="1600" b="0" i="0" dirty="0">
              <a:solidFill>
                <a:schemeClr val="bg1"/>
              </a:solidFill>
              <a:latin typeface="DIN Next LT Arabic" panose="020B0503020203050203" pitchFamily="34" charset="-78"/>
              <a:cs typeface="DIN Next LT Arabic" panose="020B0503020203050203" pitchFamily="34" charset="-78"/>
            </a:endParaRPr>
          </a:p>
        </p:txBody>
      </p:sp>
      <p:grpSp>
        <p:nvGrpSpPr>
          <p:cNvPr id="23" name="Group 22">
            <a:extLst>
              <a:ext uri="{FF2B5EF4-FFF2-40B4-BE49-F238E27FC236}">
                <a16:creationId xmlns:a16="http://schemas.microsoft.com/office/drawing/2014/main" id="{DEA4F793-E983-698C-6B61-CBD476E08FD5}"/>
              </a:ext>
            </a:extLst>
          </p:cNvPr>
          <p:cNvGrpSpPr/>
          <p:nvPr userDrawn="1"/>
        </p:nvGrpSpPr>
        <p:grpSpPr>
          <a:xfrm>
            <a:off x="0" y="0"/>
            <a:ext cx="12192000" cy="711204"/>
            <a:chOff x="0" y="1125454"/>
            <a:chExt cx="12192000" cy="914400"/>
          </a:xfrm>
        </p:grpSpPr>
        <p:sp>
          <p:nvSpPr>
            <p:cNvPr id="18" name="Freeform: Shape 17">
              <a:extLst>
                <a:ext uri="{FF2B5EF4-FFF2-40B4-BE49-F238E27FC236}">
                  <a16:creationId xmlns:a16="http://schemas.microsoft.com/office/drawing/2014/main" id="{171BDCA6-79B6-43D7-4A9D-6A28ED3C886D}"/>
                </a:ext>
              </a:extLst>
            </p:cNvPr>
            <p:cNvSpPr/>
            <p:nvPr/>
          </p:nvSpPr>
          <p:spPr>
            <a:xfrm>
              <a:off x="0" y="1125454"/>
              <a:ext cx="12191999" cy="873160"/>
            </a:xfrm>
            <a:custGeom>
              <a:avLst/>
              <a:gdLst>
                <a:gd name="connsiteX0" fmla="*/ 0 w 12191999"/>
                <a:gd name="connsiteY0" fmla="*/ 0 h 873160"/>
                <a:gd name="connsiteX1" fmla="*/ 12191999 w 12191999"/>
                <a:gd name="connsiteY1" fmla="*/ 0 h 873160"/>
                <a:gd name="connsiteX2" fmla="*/ 12191999 w 12191999"/>
                <a:gd name="connsiteY2" fmla="*/ 873160 h 873160"/>
                <a:gd name="connsiteX3" fmla="*/ 0 w 12191999"/>
                <a:gd name="connsiteY3" fmla="*/ 873160 h 873160"/>
                <a:gd name="connsiteX4" fmla="*/ 0 w 12191999"/>
                <a:gd name="connsiteY4" fmla="*/ 0 h 8731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1999" h="873160">
                  <a:moveTo>
                    <a:pt x="0" y="0"/>
                  </a:moveTo>
                  <a:lnTo>
                    <a:pt x="12191999" y="0"/>
                  </a:lnTo>
                  <a:lnTo>
                    <a:pt x="12191999" y="873160"/>
                  </a:lnTo>
                  <a:lnTo>
                    <a:pt x="0" y="873160"/>
                  </a:lnTo>
                  <a:lnTo>
                    <a:pt x="0" y="0"/>
                  </a:lnTo>
                  <a:close/>
                </a:path>
              </a:pathLst>
            </a:custGeom>
            <a:solidFill>
              <a:srgbClr val="168489"/>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9" name="Freeform: Shape 8">
              <a:extLst>
                <a:ext uri="{FF2B5EF4-FFF2-40B4-BE49-F238E27FC236}">
                  <a16:creationId xmlns:a16="http://schemas.microsoft.com/office/drawing/2014/main" id="{8E197AAC-ED12-1D1C-DE8C-6A20DD67FE8C}"/>
                </a:ext>
              </a:extLst>
            </p:cNvPr>
            <p:cNvSpPr/>
            <p:nvPr/>
          </p:nvSpPr>
          <p:spPr>
            <a:xfrm>
              <a:off x="0" y="1789512"/>
              <a:ext cx="12192000" cy="250342"/>
            </a:xfrm>
            <a:custGeom>
              <a:avLst/>
              <a:gdLst>
                <a:gd name="connsiteX0" fmla="*/ 0 w 12192000"/>
                <a:gd name="connsiteY0" fmla="*/ 0 h 250342"/>
                <a:gd name="connsiteX1" fmla="*/ 12192000 w 12192000"/>
                <a:gd name="connsiteY1" fmla="*/ 0 h 250342"/>
                <a:gd name="connsiteX2" fmla="*/ 12192000 w 12192000"/>
                <a:gd name="connsiteY2" fmla="*/ 250342 h 250342"/>
                <a:gd name="connsiteX3" fmla="*/ 0 w 12192000"/>
                <a:gd name="connsiteY3" fmla="*/ 250342 h 250342"/>
                <a:gd name="connsiteX4" fmla="*/ 0 w 12192000"/>
                <a:gd name="connsiteY4" fmla="*/ 0 h 2503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00" h="250342">
                  <a:moveTo>
                    <a:pt x="0" y="0"/>
                  </a:moveTo>
                  <a:lnTo>
                    <a:pt x="12192000" y="0"/>
                  </a:lnTo>
                  <a:lnTo>
                    <a:pt x="12192000" y="250342"/>
                  </a:lnTo>
                  <a:lnTo>
                    <a:pt x="0" y="250342"/>
                  </a:lnTo>
                  <a:lnTo>
                    <a:pt x="0" y="0"/>
                  </a:lnTo>
                  <a:close/>
                </a:path>
              </a:pathLst>
            </a:custGeom>
            <a:solidFill>
              <a:schemeClr val="bg1">
                <a:lumMod val="65000"/>
              </a:schemeClr>
            </a:solidFill>
            <a:ln>
              <a:solidFill>
                <a:schemeClr val="bg1">
                  <a:lumMod val="6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1" fromWordArt="0" anchor="ctr" anchorCtr="0" forceAA="0" compatLnSpc="1">
              <a:prstTxWarp prst="textNoShape">
                <a:avLst/>
              </a:prstTxWarp>
              <a:noAutofit/>
            </a:bodyPr>
            <a:lstStyle/>
            <a:p>
              <a:endParaRPr lang="en-US"/>
            </a:p>
          </p:txBody>
        </p:sp>
      </p:grpSp>
      <p:pic>
        <p:nvPicPr>
          <p:cNvPr id="3" name="صورة 2">
            <a:extLst>
              <a:ext uri="{FF2B5EF4-FFF2-40B4-BE49-F238E27FC236}">
                <a16:creationId xmlns:a16="http://schemas.microsoft.com/office/drawing/2014/main" id="{6B6E1926-5E92-BFFA-03E4-C33B2A66BF7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31293" y="6610508"/>
            <a:ext cx="1563559" cy="228814"/>
          </a:xfrm>
          <a:prstGeom prst="rect">
            <a:avLst/>
          </a:prstGeom>
        </p:spPr>
      </p:pic>
    </p:spTree>
    <p:extLst>
      <p:ext uri="{BB962C8B-B14F-4D97-AF65-F5344CB8AC3E}">
        <p14:creationId xmlns:p14="http://schemas.microsoft.com/office/powerpoint/2010/main" val="17676187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Icon sets layou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3E4C7D9-D61A-BE49-8F1C-599E0D61FB57}"/>
              </a:ext>
            </a:extLst>
          </p:cNvPr>
          <p:cNvSpPr/>
          <p:nvPr userDrawn="1"/>
        </p:nvSpPr>
        <p:spPr>
          <a:xfrm>
            <a:off x="0" y="0"/>
            <a:ext cx="12192000" cy="6858000"/>
          </a:xfrm>
          <a:prstGeom prst="rect">
            <a:avLst/>
          </a:prstGeom>
          <a:solidFill>
            <a:srgbClr val="50A3A7"/>
          </a:solidFill>
          <a:ln>
            <a:solidFill>
              <a:srgbClr val="50A3A7"/>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1367658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097B8F-0A5F-80EB-D5D7-FCEBF28FCEAC}"/>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4F4CD495-3DE3-1105-CC39-711D73B5142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B0594AE3-50F1-1B57-4313-13478566E467}"/>
              </a:ext>
            </a:extLst>
          </p:cNvPr>
          <p:cNvSpPr>
            <a:spLocks noGrp="1"/>
          </p:cNvSpPr>
          <p:nvPr>
            <p:ph type="dt" sz="half" idx="10"/>
          </p:nvPr>
        </p:nvSpPr>
        <p:spPr/>
        <p:txBody>
          <a:bodyPr/>
          <a:lstStyle/>
          <a:p>
            <a:fld id="{D38E35FC-C465-47F7-BE22-668E919D4D53}" type="datetimeFigureOut">
              <a:rPr lang="en-US" smtClean="0"/>
              <a:t>5/3/2026</a:t>
            </a:fld>
            <a:endParaRPr lang="en-US"/>
          </a:p>
        </p:txBody>
      </p:sp>
      <p:sp>
        <p:nvSpPr>
          <p:cNvPr id="5" name="Footer Placeholder 4">
            <a:extLst>
              <a:ext uri="{FF2B5EF4-FFF2-40B4-BE49-F238E27FC236}">
                <a16:creationId xmlns:a16="http://schemas.microsoft.com/office/drawing/2014/main" id="{579B47A2-B5DF-E9FE-8445-107CE1C8EFC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C349ECA-EC62-A6FE-2849-7B4AE63F4AD4}"/>
              </a:ext>
            </a:extLst>
          </p:cNvPr>
          <p:cNvSpPr>
            <a:spLocks noGrp="1"/>
          </p:cNvSpPr>
          <p:nvPr>
            <p:ph type="sldNum" sz="quarter" idx="12"/>
          </p:nvPr>
        </p:nvSpPr>
        <p:spPr/>
        <p:txBody>
          <a:bodyPr/>
          <a:lstStyle/>
          <a:p>
            <a:fld id="{BB971F20-A6BB-4F15-A400-6631C382F7CE}" type="slidenum">
              <a:rPr lang="en-US" smtClean="0"/>
              <a:t>‹#›</a:t>
            </a:fld>
            <a:endParaRPr lang="en-US"/>
          </a:p>
        </p:txBody>
      </p:sp>
    </p:spTree>
    <p:extLst>
      <p:ext uri="{BB962C8B-B14F-4D97-AF65-F5344CB8AC3E}">
        <p14:creationId xmlns:p14="http://schemas.microsoft.com/office/powerpoint/2010/main" val="367286393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عنوان ">
    <p:spTree>
      <p:nvGrpSpPr>
        <p:cNvPr id="1" name=""/>
        <p:cNvGrpSpPr/>
        <p:nvPr/>
      </p:nvGrpSpPr>
      <p:grpSpPr>
        <a:xfrm>
          <a:off x="0" y="0"/>
          <a:ext cx="0" cy="0"/>
          <a:chOff x="0" y="0"/>
          <a:chExt cx="0" cy="0"/>
        </a:xfrm>
      </p:grpSpPr>
      <p:pic>
        <p:nvPicPr>
          <p:cNvPr id="7" name="صورة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746443602"/>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الغلاف">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cxnSp>
        <p:nvCxnSpPr>
          <p:cNvPr id="13" name="رابط مستقيم 12"/>
          <p:cNvCxnSpPr/>
          <p:nvPr userDrawn="1"/>
        </p:nvCxnSpPr>
        <p:spPr>
          <a:xfrm>
            <a:off x="8690920" y="4775231"/>
            <a:ext cx="1277259" cy="0"/>
          </a:xfrm>
          <a:prstGeom prst="line">
            <a:avLst/>
          </a:prstGeom>
          <a:ln w="22225" cap="rnd">
            <a:solidFill>
              <a:srgbClr val="399493"/>
            </a:solidFill>
          </a:ln>
        </p:spPr>
        <p:style>
          <a:lnRef idx="1">
            <a:schemeClr val="accent1"/>
          </a:lnRef>
          <a:fillRef idx="0">
            <a:schemeClr val="accent1"/>
          </a:fillRef>
          <a:effectRef idx="0">
            <a:schemeClr val="accent1"/>
          </a:effectRef>
          <a:fontRef idx="minor">
            <a:schemeClr val="tx1"/>
          </a:fontRef>
        </p:style>
      </p:cxnSp>
      <p:sp>
        <p:nvSpPr>
          <p:cNvPr id="20" name="Title 1">
            <a:extLst>
              <a:ext uri="{FF2B5EF4-FFF2-40B4-BE49-F238E27FC236}">
                <a16:creationId xmlns:a16="http://schemas.microsoft.com/office/drawing/2014/main" id="{F7C73CC5-8BA0-F918-81F2-D1ACC2245E18}"/>
              </a:ext>
            </a:extLst>
          </p:cNvPr>
          <p:cNvSpPr>
            <a:spLocks noGrp="1"/>
          </p:cNvSpPr>
          <p:nvPr>
            <p:ph type="ctrTitle" hasCustomPrompt="1"/>
          </p:nvPr>
        </p:nvSpPr>
        <p:spPr>
          <a:xfrm>
            <a:off x="6860727" y="2609698"/>
            <a:ext cx="4693149" cy="854693"/>
          </a:xfrm>
          <a:prstGeom prst="rect">
            <a:avLst/>
          </a:prstGeom>
        </p:spPr>
        <p:txBody>
          <a:bodyPr/>
          <a:lstStyle>
            <a:lvl1pPr algn="justLow">
              <a:defRPr sz="4000" baseline="0">
                <a:solidFill>
                  <a:srgbClr val="00B9B5"/>
                </a:solidFill>
                <a:latin typeface="SST Arabic Medium" panose="020B0604030504020204" pitchFamily="34" charset="-78"/>
                <a:cs typeface="SST Arabic Medium" panose="020B0604030504020204" pitchFamily="34" charset="-78"/>
              </a:defRPr>
            </a:lvl1pPr>
          </a:lstStyle>
          <a:p>
            <a:r>
              <a:rPr lang="ar-SA" dirty="0"/>
              <a:t>عـــــنــــوان رئيــســــي</a:t>
            </a:r>
            <a:endParaRPr lang="en-PH" dirty="0"/>
          </a:p>
        </p:txBody>
      </p:sp>
      <p:sp>
        <p:nvSpPr>
          <p:cNvPr id="30" name="Text Placeholder 13">
            <a:extLst>
              <a:ext uri="{FF2B5EF4-FFF2-40B4-BE49-F238E27FC236}">
                <a16:creationId xmlns:a16="http://schemas.microsoft.com/office/drawing/2014/main" id="{1A2D623E-564D-674C-561F-DCBF9DAA2342}"/>
              </a:ext>
            </a:extLst>
          </p:cNvPr>
          <p:cNvSpPr>
            <a:spLocks noGrp="1"/>
          </p:cNvSpPr>
          <p:nvPr>
            <p:ph type="body" sz="quarter" idx="13" hasCustomPrompt="1"/>
          </p:nvPr>
        </p:nvSpPr>
        <p:spPr>
          <a:xfrm>
            <a:off x="6860728" y="4522508"/>
            <a:ext cx="1830192" cy="406592"/>
          </a:xfrm>
          <a:prstGeom prst="rect">
            <a:avLst/>
          </a:prstGeom>
        </p:spPr>
        <p:txBody>
          <a:bodyPr>
            <a:normAutofit/>
          </a:bodyPr>
          <a:lstStyle>
            <a:lvl1pPr marL="0" indent="0" algn="r" rtl="1">
              <a:lnSpc>
                <a:spcPct val="100000"/>
              </a:lnSpc>
              <a:spcBef>
                <a:spcPts val="0"/>
              </a:spcBef>
              <a:buFontTx/>
              <a:buNone/>
              <a:defRPr sz="2000" b="1">
                <a:solidFill>
                  <a:schemeClr val="bg1"/>
                </a:solidFill>
                <a:latin typeface="SST Arabic Medium" panose="020B0604030504020204" pitchFamily="34" charset="-78"/>
                <a:cs typeface="SST Arabic Medium" panose="020B0604030504020204" pitchFamily="34" charset="-78"/>
              </a:defRPr>
            </a:lvl1pPr>
            <a:lvl2pPr marL="457200" indent="0" algn="r" rtl="1">
              <a:buFontTx/>
              <a:buNone/>
              <a:defRPr/>
            </a:lvl2pPr>
            <a:lvl3pPr marL="914400" indent="0" algn="r" rtl="1">
              <a:buFontTx/>
              <a:buNone/>
              <a:defRPr/>
            </a:lvl3pPr>
            <a:lvl4pPr marL="1371600" indent="0" algn="r" rtl="1">
              <a:buFontTx/>
              <a:buNone/>
              <a:defRPr/>
            </a:lvl4pPr>
            <a:lvl5pPr marL="1828800" indent="0" algn="r" rtl="1">
              <a:buFontTx/>
              <a:buNone/>
              <a:defRPr/>
            </a:lvl5pPr>
          </a:lstStyle>
          <a:p>
            <a:pPr lvl="0"/>
            <a:r>
              <a:rPr lang="en-US" dirty="0"/>
              <a:t>00 . 00 . 2024</a:t>
            </a:r>
            <a:endParaRPr lang="ar-SA" dirty="0"/>
          </a:p>
        </p:txBody>
      </p:sp>
      <p:grpSp>
        <p:nvGrpSpPr>
          <p:cNvPr id="7" name="مجموعة 6"/>
          <p:cNvGrpSpPr/>
          <p:nvPr userDrawn="1"/>
        </p:nvGrpSpPr>
        <p:grpSpPr>
          <a:xfrm>
            <a:off x="6437528" y="5918552"/>
            <a:ext cx="5930337" cy="497994"/>
            <a:chOff x="6437528" y="5918552"/>
            <a:chExt cx="5930337" cy="497994"/>
          </a:xfrm>
        </p:grpSpPr>
        <p:grpSp>
          <p:nvGrpSpPr>
            <p:cNvPr id="8" name="Group 4"/>
            <p:cNvGrpSpPr/>
            <p:nvPr/>
          </p:nvGrpSpPr>
          <p:grpSpPr>
            <a:xfrm>
              <a:off x="6521908" y="5918552"/>
              <a:ext cx="5845957" cy="497994"/>
              <a:chOff x="0" y="0"/>
              <a:chExt cx="9473626" cy="807021"/>
            </a:xfrm>
          </p:grpSpPr>
          <p:sp>
            <p:nvSpPr>
              <p:cNvPr id="11" name="Freeform 5"/>
              <p:cNvSpPr/>
              <p:nvPr/>
            </p:nvSpPr>
            <p:spPr>
              <a:xfrm>
                <a:off x="983" y="0"/>
                <a:ext cx="9471661" cy="807021"/>
              </a:xfrm>
              <a:custGeom>
                <a:avLst/>
                <a:gdLst/>
                <a:ahLst/>
                <a:cxnLst/>
                <a:rect l="l" t="t" r="r" b="b"/>
                <a:pathLst>
                  <a:path w="9471661" h="807021">
                    <a:moveTo>
                      <a:pt x="207514" y="0"/>
                    </a:moveTo>
                    <a:lnTo>
                      <a:pt x="9467346" y="0"/>
                    </a:lnTo>
                    <a:cubicBezTo>
                      <a:pt x="9468619" y="0"/>
                      <a:pt x="9469820" y="587"/>
                      <a:pt x="9470602" y="1591"/>
                    </a:cubicBezTo>
                    <a:cubicBezTo>
                      <a:pt x="9471385" y="2594"/>
                      <a:pt x="9471661" y="3903"/>
                      <a:pt x="9471350" y="5137"/>
                    </a:cubicBezTo>
                    <a:lnTo>
                      <a:pt x="9270737" y="801884"/>
                    </a:lnTo>
                    <a:cubicBezTo>
                      <a:pt x="9269977" y="804904"/>
                      <a:pt x="9267261" y="807021"/>
                      <a:pt x="9264146" y="807021"/>
                    </a:cubicBezTo>
                    <a:lnTo>
                      <a:pt x="4314" y="807021"/>
                    </a:lnTo>
                    <a:cubicBezTo>
                      <a:pt x="3042" y="807021"/>
                      <a:pt x="1840" y="806434"/>
                      <a:pt x="1058" y="805431"/>
                    </a:cubicBezTo>
                    <a:cubicBezTo>
                      <a:pt x="275" y="804427"/>
                      <a:pt x="0" y="803118"/>
                      <a:pt x="310" y="801884"/>
                    </a:cubicBezTo>
                    <a:lnTo>
                      <a:pt x="200924" y="5137"/>
                    </a:lnTo>
                    <a:cubicBezTo>
                      <a:pt x="201684" y="2117"/>
                      <a:pt x="204400" y="0"/>
                      <a:pt x="207514" y="0"/>
                    </a:cubicBezTo>
                    <a:close/>
                  </a:path>
                </a:pathLst>
              </a:custGeom>
              <a:gradFill rotWithShape="1">
                <a:gsLst>
                  <a:gs pos="0">
                    <a:srgbClr val="0E0532">
                      <a:alpha val="100000"/>
                    </a:srgbClr>
                  </a:gs>
                  <a:gs pos="100000">
                    <a:srgbClr val="00B8B6">
                      <a:alpha val="100000"/>
                    </a:srgbClr>
                  </a:gs>
                </a:gsLst>
                <a:path path="circle">
                  <a:fillToRect r="100000" b="100000"/>
                </a:path>
                <a:tileRect l="-100000" t="-100000"/>
              </a:gradFill>
            </p:spPr>
            <p:txBody>
              <a:bodyPr/>
              <a:lstStyle/>
              <a:p>
                <a:endParaRPr lang="fr-FR"/>
              </a:p>
            </p:txBody>
          </p:sp>
          <p:sp>
            <p:nvSpPr>
              <p:cNvPr id="12" name="TextBox 6"/>
              <p:cNvSpPr txBox="1"/>
              <p:nvPr/>
            </p:nvSpPr>
            <p:spPr>
              <a:xfrm>
                <a:off x="101600" y="-38100"/>
                <a:ext cx="9270426" cy="845121"/>
              </a:xfrm>
              <a:prstGeom prst="rect">
                <a:avLst/>
              </a:prstGeom>
            </p:spPr>
            <p:txBody>
              <a:bodyPr lIns="33867" tIns="33867" rIns="33867" bIns="33867" rtlCol="0" anchor="ctr"/>
              <a:lstStyle/>
              <a:p>
                <a:pPr algn="ctr">
                  <a:lnSpc>
                    <a:spcPts val="1961"/>
                  </a:lnSpc>
                </a:pPr>
                <a:endParaRPr sz="1200" dirty="0"/>
              </a:p>
            </p:txBody>
          </p:sp>
        </p:grpSp>
        <p:sp>
          <p:nvSpPr>
            <p:cNvPr id="9" name="TextBox 14"/>
            <p:cNvSpPr txBox="1"/>
            <p:nvPr/>
          </p:nvSpPr>
          <p:spPr>
            <a:xfrm>
              <a:off x="6437528" y="6040361"/>
              <a:ext cx="5532329" cy="269304"/>
            </a:xfrm>
            <a:prstGeom prst="rect">
              <a:avLst/>
            </a:prstGeom>
          </p:spPr>
          <p:txBody>
            <a:bodyPr lIns="0" tIns="0" rIns="0" bIns="0" rtlCol="0" anchor="t">
              <a:spAutoFit/>
            </a:bodyPr>
            <a:lstStyle/>
            <a:p>
              <a:pPr algn="r" rtl="1">
                <a:lnSpc>
                  <a:spcPts val="2144"/>
                </a:lnSpc>
              </a:pPr>
              <a:r>
                <a:rPr lang="ar-EG" sz="1743" dirty="0">
                  <a:solidFill>
                    <a:srgbClr val="FFFFFF"/>
                  </a:solidFill>
                  <a:latin typeface="Segoe UI"/>
                  <a:ea typeface="Segoe UI"/>
                  <a:cs typeface="Segoe UI"/>
                  <a:sym typeface="Segoe UI"/>
                  <a:rtl/>
                </a:rPr>
                <a:t>المراجعة الفنية : </a:t>
              </a:r>
              <a:r>
                <a:rPr lang="ar-SA" sz="1743" dirty="0">
                  <a:solidFill>
                    <a:srgbClr val="FFFFFF"/>
                  </a:solidFill>
                  <a:latin typeface="Segoe UI"/>
                  <a:ea typeface="Segoe UI"/>
                  <a:cs typeface="Segoe UI"/>
                  <a:sym typeface="Segoe UI"/>
                  <a:rtl/>
                </a:rPr>
                <a:t>إدارة معايير التدريب</a:t>
              </a:r>
              <a:endParaRPr lang="ar-EG" sz="1743" dirty="0">
                <a:solidFill>
                  <a:srgbClr val="FFFFFF"/>
                </a:solidFill>
                <a:latin typeface="Segoe UI"/>
                <a:ea typeface="Segoe UI"/>
                <a:cs typeface="Segoe UI"/>
                <a:sym typeface="Segoe UI"/>
                <a:rtl/>
              </a:endParaRPr>
            </a:p>
          </p:txBody>
        </p:sp>
      </p:grpSp>
      <p:grpSp>
        <p:nvGrpSpPr>
          <p:cNvPr id="14" name="Group 17"/>
          <p:cNvGrpSpPr/>
          <p:nvPr userDrawn="1"/>
        </p:nvGrpSpPr>
        <p:grpSpPr>
          <a:xfrm>
            <a:off x="6853507" y="3815596"/>
            <a:ext cx="4700369" cy="555555"/>
            <a:chOff x="0" y="6350"/>
            <a:chExt cx="10580180" cy="1111110"/>
          </a:xfrm>
        </p:grpSpPr>
        <p:sp>
          <p:nvSpPr>
            <p:cNvPr id="15" name="TextBox 18"/>
            <p:cNvSpPr txBox="1"/>
            <p:nvPr/>
          </p:nvSpPr>
          <p:spPr>
            <a:xfrm>
              <a:off x="8583681" y="199254"/>
              <a:ext cx="1780705" cy="616452"/>
            </a:xfrm>
            <a:prstGeom prst="rect">
              <a:avLst/>
            </a:prstGeom>
          </p:spPr>
          <p:txBody>
            <a:bodyPr lIns="0" tIns="0" rIns="0" bIns="0" rtlCol="0" anchor="t">
              <a:spAutoFit/>
            </a:bodyPr>
            <a:lstStyle/>
            <a:p>
              <a:pPr algn="ctr" rtl="1">
                <a:lnSpc>
                  <a:spcPts val="2465"/>
                </a:lnSpc>
                <a:spcBef>
                  <a:spcPct val="0"/>
                </a:spcBef>
              </a:pPr>
              <a:r>
                <a:rPr lang="ar-EG" sz="1761" b="1" dirty="0">
                  <a:solidFill>
                    <a:srgbClr val="FFFFFF"/>
                  </a:solidFill>
                  <a:latin typeface="SST Arabic Bold"/>
                  <a:ea typeface="SST Arabic Bold"/>
                  <a:cs typeface="SST Arabic Bold"/>
                  <a:sym typeface="SST Arabic Bold"/>
                  <a:rtl/>
                </a:rPr>
                <a:t>إعـــــــــداد</a:t>
              </a:r>
            </a:p>
          </p:txBody>
        </p:sp>
        <p:sp>
          <p:nvSpPr>
            <p:cNvPr id="16" name="AutoShape 19"/>
            <p:cNvSpPr/>
            <p:nvPr/>
          </p:nvSpPr>
          <p:spPr>
            <a:xfrm>
              <a:off x="0" y="1117460"/>
              <a:ext cx="10563929" cy="0"/>
            </a:xfrm>
            <a:prstGeom prst="line">
              <a:avLst/>
            </a:prstGeom>
            <a:ln w="12700" cap="flat">
              <a:solidFill>
                <a:srgbClr val="FFFFFF"/>
              </a:solidFill>
              <a:prstDash val="solid"/>
              <a:headEnd type="none" w="sm" len="sm"/>
              <a:tailEnd type="none" w="sm" len="sm"/>
            </a:ln>
          </p:spPr>
          <p:txBody>
            <a:bodyPr/>
            <a:lstStyle/>
            <a:p>
              <a:endParaRPr lang="fr-FR"/>
            </a:p>
          </p:txBody>
        </p:sp>
        <p:sp>
          <p:nvSpPr>
            <p:cNvPr id="18" name="AutoShape 21"/>
            <p:cNvSpPr/>
            <p:nvPr/>
          </p:nvSpPr>
          <p:spPr>
            <a:xfrm flipV="1">
              <a:off x="8347059" y="287016"/>
              <a:ext cx="0" cy="582992"/>
            </a:xfrm>
            <a:prstGeom prst="line">
              <a:avLst/>
            </a:prstGeom>
            <a:ln w="12700" cap="flat">
              <a:solidFill>
                <a:srgbClr val="FFFFFF"/>
              </a:solidFill>
              <a:prstDash val="solid"/>
              <a:headEnd type="none" w="sm" len="sm"/>
              <a:tailEnd type="none" w="sm" len="sm"/>
            </a:ln>
          </p:spPr>
          <p:txBody>
            <a:bodyPr/>
            <a:lstStyle/>
            <a:p>
              <a:endParaRPr lang="fr-FR"/>
            </a:p>
          </p:txBody>
        </p:sp>
        <p:sp>
          <p:nvSpPr>
            <p:cNvPr id="19" name="AutoShape 22"/>
            <p:cNvSpPr/>
            <p:nvPr/>
          </p:nvSpPr>
          <p:spPr>
            <a:xfrm>
              <a:off x="16251" y="6350"/>
              <a:ext cx="10563929" cy="0"/>
            </a:xfrm>
            <a:prstGeom prst="line">
              <a:avLst/>
            </a:prstGeom>
            <a:ln w="12700" cap="flat">
              <a:solidFill>
                <a:srgbClr val="FFFFFF"/>
              </a:solidFill>
              <a:prstDash val="solid"/>
              <a:headEnd type="none" w="sm" len="sm"/>
              <a:tailEnd type="none" w="sm" len="sm"/>
            </a:ln>
          </p:spPr>
          <p:txBody>
            <a:bodyPr/>
            <a:lstStyle/>
            <a:p>
              <a:endParaRPr lang="fr-FR"/>
            </a:p>
          </p:txBody>
        </p:sp>
      </p:grpSp>
    </p:spTree>
    <p:extLst>
      <p:ext uri="{BB962C8B-B14F-4D97-AF65-F5344CB8AC3E}">
        <p14:creationId xmlns:p14="http://schemas.microsoft.com/office/powerpoint/2010/main" val="1987278320"/>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مقدمة">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2" name="عنصر نائب للمحتوى 11"/>
          <p:cNvSpPr>
            <a:spLocks noGrp="1"/>
          </p:cNvSpPr>
          <p:nvPr>
            <p:ph sz="quarter" idx="10"/>
          </p:nvPr>
        </p:nvSpPr>
        <p:spPr>
          <a:xfrm>
            <a:off x="622320" y="1190250"/>
            <a:ext cx="10976556" cy="4867865"/>
          </a:xfrm>
          <a:prstGeom prst="rect">
            <a:avLst/>
          </a:prstGeom>
        </p:spPr>
        <p:txBody>
          <a:bodyPr/>
          <a:lstStyle>
            <a:lvl1pPr marL="0" indent="0">
              <a:buNone/>
              <a:defRPr sz="1400">
                <a:solidFill>
                  <a:schemeClr val="tx1">
                    <a:lumMod val="50000"/>
                    <a:lumOff val="50000"/>
                  </a:schemeClr>
                </a:solidFill>
                <a:latin typeface="SST Arabic Medium" panose="020B0604030504020204" pitchFamily="34" charset="-78"/>
                <a:cs typeface="SST Arabic Medium" panose="020B0604030504020204" pitchFamily="34" charset="-78"/>
              </a:defRPr>
            </a:lvl1pPr>
          </a:lstStyle>
          <a:p>
            <a:pPr lvl="0"/>
            <a:r>
              <a:rPr lang="ar-SA"/>
              <a:t>تحرير أنماط النص الرئيسي</a:t>
            </a:r>
          </a:p>
        </p:txBody>
      </p:sp>
      <p:sp>
        <p:nvSpPr>
          <p:cNvPr id="8" name="عنصر نائب للتاريخ 1"/>
          <p:cNvSpPr txBox="1">
            <a:spLocks/>
          </p:cNvSpPr>
          <p:nvPr userDrawn="1"/>
        </p:nvSpPr>
        <p:spPr>
          <a:xfrm>
            <a:off x="101180" y="6608684"/>
            <a:ext cx="1284711" cy="113285"/>
          </a:xfrm>
          <a:prstGeom prst="rect">
            <a:avLst/>
          </a:prstGeom>
        </p:spPr>
        <p:txBody>
          <a:bodyPr vert="horz" lIns="91440" tIns="45720" rIns="91440" bIns="45720" rtlCol="1" anchor="ctr"/>
          <a:lstStyle>
            <a:defPPr>
              <a:defRPr lang="en-US"/>
            </a:defPPr>
            <a:lvl1pPr marL="0" algn="l" defTabSz="914400" rtl="1" eaLnBrk="1" latinLnBrk="0" hangingPunct="1">
              <a:defRPr sz="1200" kern="1200">
                <a:solidFill>
                  <a:schemeClr val="tx1">
                    <a:tint val="75000"/>
                  </a:schemeClr>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endParaRPr lang="en-US" sz="1100" dirty="0">
              <a:solidFill>
                <a:srgbClr val="1A3186"/>
              </a:solidFill>
              <a:latin typeface="SST Arabic Medium" panose="020B0604030504020204" pitchFamily="34" charset="-78"/>
              <a:cs typeface="SST Arabic Medium" panose="020B0604030504020204" pitchFamily="34" charset="-78"/>
            </a:endParaRPr>
          </a:p>
        </p:txBody>
      </p:sp>
      <p:sp>
        <p:nvSpPr>
          <p:cNvPr id="9" name="عنصر نائب لرقم الشريحة 3"/>
          <p:cNvSpPr txBox="1">
            <a:spLocks/>
          </p:cNvSpPr>
          <p:nvPr userDrawn="1"/>
        </p:nvSpPr>
        <p:spPr>
          <a:xfrm>
            <a:off x="0" y="6608684"/>
            <a:ext cx="521140" cy="113284"/>
          </a:xfrm>
          <a:prstGeom prst="rect">
            <a:avLst/>
          </a:prstGeom>
        </p:spPr>
        <p:txBody>
          <a:bodyPr vert="horz" lIns="91440" tIns="45720" rIns="91440" bIns="45720" rtlCol="1" anchor="ctr"/>
          <a:lstStyle>
            <a:defPPr>
              <a:defRPr lang="en-US"/>
            </a:defPPr>
            <a:lvl1pPr marL="0" algn="r" defTabSz="914400" rtl="1" eaLnBrk="1" latinLnBrk="0" hangingPunct="1">
              <a:defRPr sz="1200" kern="1200">
                <a:solidFill>
                  <a:schemeClr val="tx1">
                    <a:tint val="75000"/>
                  </a:schemeClr>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pPr algn="ctr"/>
            <a:fld id="{A88E58A9-B5E5-4585-9115-7D95E52CBE63}" type="slidenum">
              <a:rPr lang="en-US" sz="1200" smtClean="0">
                <a:solidFill>
                  <a:schemeClr val="bg1"/>
                </a:solidFill>
                <a:latin typeface="SST Arabic Medium" panose="020B0604030504020204" pitchFamily="34" charset="-78"/>
                <a:cs typeface="SST Arabic Medium" panose="020B0604030504020204" pitchFamily="34" charset="-78"/>
              </a:rPr>
              <a:pPr algn="ctr"/>
              <a:t>‹#›</a:t>
            </a:fld>
            <a:endParaRPr lang="en-US" sz="1200" dirty="0">
              <a:solidFill>
                <a:schemeClr val="bg1"/>
              </a:solidFill>
              <a:latin typeface="SST Arabic Medium" panose="020B0604030504020204" pitchFamily="34" charset="-78"/>
              <a:cs typeface="SST Arabic Medium" panose="020B0604030504020204" pitchFamily="34" charset="-78"/>
            </a:endParaRPr>
          </a:p>
        </p:txBody>
      </p:sp>
      <p:sp>
        <p:nvSpPr>
          <p:cNvPr id="15" name="Title 1">
            <a:extLst>
              <a:ext uri="{FF2B5EF4-FFF2-40B4-BE49-F238E27FC236}">
                <a16:creationId xmlns:a16="http://schemas.microsoft.com/office/drawing/2014/main" id="{2C27FE61-5956-5BDD-3CD6-E3ADFEB0FBD0}"/>
              </a:ext>
            </a:extLst>
          </p:cNvPr>
          <p:cNvSpPr>
            <a:spLocks noGrp="1"/>
          </p:cNvSpPr>
          <p:nvPr>
            <p:ph type="title" hasCustomPrompt="1"/>
          </p:nvPr>
        </p:nvSpPr>
        <p:spPr>
          <a:xfrm>
            <a:off x="622320" y="494032"/>
            <a:ext cx="10976556" cy="426031"/>
          </a:xfrm>
          <a:prstGeom prst="rect">
            <a:avLst/>
          </a:prstGeom>
        </p:spPr>
        <p:txBody>
          <a:bodyPr>
            <a:normAutofit/>
          </a:bodyPr>
          <a:lstStyle>
            <a:lvl1pPr algn="r" rtl="1">
              <a:defRPr sz="2800">
                <a:solidFill>
                  <a:srgbClr val="112D63"/>
                </a:solidFill>
                <a:latin typeface="SST Arabic Medium" panose="020B0604030504020204" pitchFamily="34" charset="-78"/>
                <a:cs typeface="SST Arabic Medium" panose="020B0604030504020204" pitchFamily="34" charset="-78"/>
              </a:defRPr>
            </a:lvl1pPr>
          </a:lstStyle>
          <a:p>
            <a:r>
              <a:rPr lang="ar-SA" sz="2800" b="1" dirty="0">
                <a:solidFill>
                  <a:srgbClr val="1A3186"/>
                </a:solidFill>
                <a:latin typeface="SST Arabic Medium" panose="020B0604030504020204" pitchFamily="34" charset="-78"/>
                <a:cs typeface="SST Arabic Medium" panose="020B0604030504020204" pitchFamily="34" charset="-78"/>
              </a:rPr>
              <a:t>مقـــدمــة</a:t>
            </a:r>
            <a:endParaRPr lang="ar-SA" dirty="0"/>
          </a:p>
        </p:txBody>
      </p:sp>
      <p:cxnSp>
        <p:nvCxnSpPr>
          <p:cNvPr id="7" name="رابط مستقيم 6"/>
          <p:cNvCxnSpPr/>
          <p:nvPr userDrawn="1"/>
        </p:nvCxnSpPr>
        <p:spPr>
          <a:xfrm flipH="1">
            <a:off x="3847842" y="1021060"/>
            <a:ext cx="7751034" cy="0"/>
          </a:xfrm>
          <a:prstGeom prst="line">
            <a:avLst/>
          </a:prstGeom>
          <a:ln w="38100" cap="rnd">
            <a:solidFill>
              <a:srgbClr val="00B0B2"/>
            </a:solidFill>
          </a:ln>
        </p:spPr>
        <p:style>
          <a:lnRef idx="3">
            <a:schemeClr val="accent4"/>
          </a:lnRef>
          <a:fillRef idx="0">
            <a:schemeClr val="accent4"/>
          </a:fillRef>
          <a:effectRef idx="2">
            <a:schemeClr val="accent4"/>
          </a:effectRef>
          <a:fontRef idx="minor">
            <a:schemeClr val="tx1"/>
          </a:fontRef>
        </p:style>
      </p:cxnSp>
    </p:spTree>
    <p:extLst>
      <p:ext uri="{BB962C8B-B14F-4D97-AF65-F5344CB8AC3E}">
        <p14:creationId xmlns:p14="http://schemas.microsoft.com/office/powerpoint/2010/main" val="3115765006"/>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_مقدمة">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2" name="عنصر نائب للمحتوى 11"/>
          <p:cNvSpPr>
            <a:spLocks noGrp="1"/>
          </p:cNvSpPr>
          <p:nvPr>
            <p:ph sz="quarter" idx="10"/>
          </p:nvPr>
        </p:nvSpPr>
        <p:spPr>
          <a:xfrm>
            <a:off x="622320" y="1190250"/>
            <a:ext cx="10976556" cy="4867865"/>
          </a:xfrm>
          <a:prstGeom prst="rect">
            <a:avLst/>
          </a:prstGeom>
        </p:spPr>
        <p:txBody>
          <a:bodyPr/>
          <a:lstStyle>
            <a:lvl1pPr marL="0" indent="0">
              <a:buNone/>
              <a:defRPr sz="1400">
                <a:solidFill>
                  <a:schemeClr val="tx1">
                    <a:lumMod val="50000"/>
                    <a:lumOff val="50000"/>
                  </a:schemeClr>
                </a:solidFill>
                <a:latin typeface="SST Arabic Medium" panose="020B0604030504020204" pitchFamily="34" charset="-78"/>
                <a:cs typeface="SST Arabic Medium" panose="020B0604030504020204" pitchFamily="34" charset="-78"/>
              </a:defRPr>
            </a:lvl1pPr>
          </a:lstStyle>
          <a:p>
            <a:pPr lvl="0"/>
            <a:r>
              <a:rPr lang="ar-SA"/>
              <a:t>تحرير أنماط النص الرئيسي</a:t>
            </a:r>
          </a:p>
        </p:txBody>
      </p:sp>
      <p:sp>
        <p:nvSpPr>
          <p:cNvPr id="8" name="عنصر نائب للتاريخ 1"/>
          <p:cNvSpPr txBox="1">
            <a:spLocks/>
          </p:cNvSpPr>
          <p:nvPr userDrawn="1"/>
        </p:nvSpPr>
        <p:spPr>
          <a:xfrm>
            <a:off x="101180" y="6608684"/>
            <a:ext cx="1284711" cy="113285"/>
          </a:xfrm>
          <a:prstGeom prst="rect">
            <a:avLst/>
          </a:prstGeom>
        </p:spPr>
        <p:txBody>
          <a:bodyPr vert="horz" lIns="91440" tIns="45720" rIns="91440" bIns="45720" rtlCol="1" anchor="ctr"/>
          <a:lstStyle>
            <a:defPPr>
              <a:defRPr lang="en-US"/>
            </a:defPPr>
            <a:lvl1pPr marL="0" algn="l" defTabSz="914400" rtl="1" eaLnBrk="1" latinLnBrk="0" hangingPunct="1">
              <a:defRPr sz="1200" kern="1200">
                <a:solidFill>
                  <a:schemeClr val="tx1">
                    <a:tint val="75000"/>
                  </a:schemeClr>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endParaRPr lang="en-US" sz="1100" dirty="0">
              <a:solidFill>
                <a:srgbClr val="1A3186"/>
              </a:solidFill>
              <a:latin typeface="SST Arabic Medium" panose="020B0604030504020204" pitchFamily="34" charset="-78"/>
              <a:cs typeface="SST Arabic Medium" panose="020B0604030504020204" pitchFamily="34" charset="-78"/>
            </a:endParaRPr>
          </a:p>
        </p:txBody>
      </p:sp>
      <p:sp>
        <p:nvSpPr>
          <p:cNvPr id="9" name="عنصر نائب لرقم الشريحة 3"/>
          <p:cNvSpPr txBox="1">
            <a:spLocks/>
          </p:cNvSpPr>
          <p:nvPr userDrawn="1"/>
        </p:nvSpPr>
        <p:spPr>
          <a:xfrm>
            <a:off x="0" y="6608684"/>
            <a:ext cx="521140" cy="113284"/>
          </a:xfrm>
          <a:prstGeom prst="rect">
            <a:avLst/>
          </a:prstGeom>
        </p:spPr>
        <p:txBody>
          <a:bodyPr vert="horz" lIns="91440" tIns="45720" rIns="91440" bIns="45720" rtlCol="1" anchor="ctr"/>
          <a:lstStyle>
            <a:defPPr>
              <a:defRPr lang="en-US"/>
            </a:defPPr>
            <a:lvl1pPr marL="0" algn="r" defTabSz="914400" rtl="1" eaLnBrk="1" latinLnBrk="0" hangingPunct="1">
              <a:defRPr sz="1200" kern="1200">
                <a:solidFill>
                  <a:schemeClr val="tx1">
                    <a:tint val="75000"/>
                  </a:schemeClr>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pPr algn="ctr"/>
            <a:fld id="{A88E58A9-B5E5-4585-9115-7D95E52CBE63}" type="slidenum">
              <a:rPr lang="en-US" sz="1200" smtClean="0">
                <a:solidFill>
                  <a:schemeClr val="bg1"/>
                </a:solidFill>
                <a:latin typeface="SST Arabic Medium" panose="020B0604030504020204" pitchFamily="34" charset="-78"/>
                <a:cs typeface="SST Arabic Medium" panose="020B0604030504020204" pitchFamily="34" charset="-78"/>
              </a:rPr>
              <a:pPr algn="ctr"/>
              <a:t>‹#›</a:t>
            </a:fld>
            <a:endParaRPr lang="en-US" sz="1200" dirty="0">
              <a:solidFill>
                <a:schemeClr val="bg1"/>
              </a:solidFill>
              <a:latin typeface="SST Arabic Medium" panose="020B0604030504020204" pitchFamily="34" charset="-78"/>
              <a:cs typeface="SST Arabic Medium" panose="020B0604030504020204" pitchFamily="34" charset="-78"/>
            </a:endParaRPr>
          </a:p>
        </p:txBody>
      </p:sp>
      <p:sp>
        <p:nvSpPr>
          <p:cNvPr id="15" name="Title 1">
            <a:extLst>
              <a:ext uri="{FF2B5EF4-FFF2-40B4-BE49-F238E27FC236}">
                <a16:creationId xmlns:a16="http://schemas.microsoft.com/office/drawing/2014/main" id="{2C27FE61-5956-5BDD-3CD6-E3ADFEB0FBD0}"/>
              </a:ext>
            </a:extLst>
          </p:cNvPr>
          <p:cNvSpPr>
            <a:spLocks noGrp="1"/>
          </p:cNvSpPr>
          <p:nvPr>
            <p:ph type="title" hasCustomPrompt="1"/>
          </p:nvPr>
        </p:nvSpPr>
        <p:spPr>
          <a:xfrm>
            <a:off x="622320" y="494032"/>
            <a:ext cx="10976556" cy="426031"/>
          </a:xfrm>
          <a:prstGeom prst="rect">
            <a:avLst/>
          </a:prstGeom>
        </p:spPr>
        <p:txBody>
          <a:bodyPr>
            <a:normAutofit/>
          </a:bodyPr>
          <a:lstStyle>
            <a:lvl1pPr algn="r" rtl="1">
              <a:defRPr sz="2800">
                <a:solidFill>
                  <a:srgbClr val="112D63"/>
                </a:solidFill>
                <a:latin typeface="SST Arabic Medium" panose="020B0604030504020204" pitchFamily="34" charset="-78"/>
                <a:cs typeface="SST Arabic Medium" panose="020B0604030504020204" pitchFamily="34" charset="-78"/>
              </a:defRPr>
            </a:lvl1pPr>
          </a:lstStyle>
          <a:p>
            <a:r>
              <a:rPr lang="ar-SA" dirty="0"/>
              <a:t>العنوان الرئيسي</a:t>
            </a:r>
          </a:p>
        </p:txBody>
      </p:sp>
      <p:cxnSp>
        <p:nvCxnSpPr>
          <p:cNvPr id="7" name="رابط مستقيم 6"/>
          <p:cNvCxnSpPr/>
          <p:nvPr userDrawn="1"/>
        </p:nvCxnSpPr>
        <p:spPr>
          <a:xfrm flipH="1">
            <a:off x="3847842" y="1021060"/>
            <a:ext cx="7751034" cy="0"/>
          </a:xfrm>
          <a:prstGeom prst="line">
            <a:avLst/>
          </a:prstGeom>
          <a:ln w="38100" cap="rnd">
            <a:solidFill>
              <a:srgbClr val="00B0B2"/>
            </a:solidFill>
          </a:ln>
        </p:spPr>
        <p:style>
          <a:lnRef idx="3">
            <a:schemeClr val="accent4"/>
          </a:lnRef>
          <a:fillRef idx="0">
            <a:schemeClr val="accent4"/>
          </a:fillRef>
          <a:effectRef idx="2">
            <a:schemeClr val="accent4"/>
          </a:effectRef>
          <a:fontRef idx="minor">
            <a:schemeClr val="tx1"/>
          </a:fontRef>
        </p:style>
      </p:cxnSp>
    </p:spTree>
    <p:extLst>
      <p:ext uri="{BB962C8B-B14F-4D97-AF65-F5344CB8AC3E}">
        <p14:creationId xmlns:p14="http://schemas.microsoft.com/office/powerpoint/2010/main" val="408154363"/>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تخطيط مخصص">
    <p:spTree>
      <p:nvGrpSpPr>
        <p:cNvPr id="1" name=""/>
        <p:cNvGrpSpPr/>
        <p:nvPr/>
      </p:nvGrpSpPr>
      <p:grpSpPr>
        <a:xfrm>
          <a:off x="0" y="0"/>
          <a:ext cx="0" cy="0"/>
          <a:chOff x="0" y="0"/>
          <a:chExt cx="0" cy="0"/>
        </a:xfrm>
      </p:grpSpPr>
    </p:spTree>
    <p:extLst>
      <p:ext uri="{BB962C8B-B14F-4D97-AF65-F5344CB8AC3E}">
        <p14:creationId xmlns:p14="http://schemas.microsoft.com/office/powerpoint/2010/main" val="3992146352"/>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3.xml"/><Relationship Id="rId13" Type="http://schemas.openxmlformats.org/officeDocument/2006/relationships/slideLayout" Target="../slideLayouts/slideLayout18.xml"/><Relationship Id="rId18" Type="http://schemas.openxmlformats.org/officeDocument/2006/relationships/slideLayout" Target="../slideLayouts/slideLayout23.xml"/><Relationship Id="rId3" Type="http://schemas.openxmlformats.org/officeDocument/2006/relationships/slideLayout" Target="../slideLayouts/slideLayout8.xml"/><Relationship Id="rId21" Type="http://schemas.openxmlformats.org/officeDocument/2006/relationships/theme" Target="../theme/theme2.xml"/><Relationship Id="rId7" Type="http://schemas.openxmlformats.org/officeDocument/2006/relationships/slideLayout" Target="../slideLayouts/slideLayout12.xml"/><Relationship Id="rId12" Type="http://schemas.openxmlformats.org/officeDocument/2006/relationships/slideLayout" Target="../slideLayouts/slideLayout17.xml"/><Relationship Id="rId17" Type="http://schemas.openxmlformats.org/officeDocument/2006/relationships/slideLayout" Target="../slideLayouts/slideLayout22.xml"/><Relationship Id="rId2" Type="http://schemas.openxmlformats.org/officeDocument/2006/relationships/slideLayout" Target="../slideLayouts/slideLayout7.xml"/><Relationship Id="rId16" Type="http://schemas.openxmlformats.org/officeDocument/2006/relationships/slideLayout" Target="../slideLayouts/slideLayout21.xml"/><Relationship Id="rId20" Type="http://schemas.openxmlformats.org/officeDocument/2006/relationships/slideLayout" Target="../slideLayouts/slideLayout25.xml"/><Relationship Id="rId1" Type="http://schemas.openxmlformats.org/officeDocument/2006/relationships/slideLayout" Target="../slideLayouts/slideLayout6.xml"/><Relationship Id="rId6" Type="http://schemas.openxmlformats.org/officeDocument/2006/relationships/slideLayout" Target="../slideLayouts/slideLayout11.xml"/><Relationship Id="rId11" Type="http://schemas.openxmlformats.org/officeDocument/2006/relationships/slideLayout" Target="../slideLayouts/slideLayout16.xml"/><Relationship Id="rId5" Type="http://schemas.openxmlformats.org/officeDocument/2006/relationships/slideLayout" Target="../slideLayouts/slideLayout10.xml"/><Relationship Id="rId15" Type="http://schemas.openxmlformats.org/officeDocument/2006/relationships/slideLayout" Target="../slideLayouts/slideLayout20.xml"/><Relationship Id="rId10" Type="http://schemas.openxmlformats.org/officeDocument/2006/relationships/slideLayout" Target="../slideLayouts/slideLayout15.xml"/><Relationship Id="rId19" Type="http://schemas.openxmlformats.org/officeDocument/2006/relationships/slideLayout" Target="../slideLayouts/slideLayout24.xml"/><Relationship Id="rId4" Type="http://schemas.openxmlformats.org/officeDocument/2006/relationships/slideLayout" Target="../slideLayouts/slideLayout9.xml"/><Relationship Id="rId9" Type="http://schemas.openxmlformats.org/officeDocument/2006/relationships/slideLayout" Target="../slideLayouts/slideLayout14.xml"/><Relationship Id="rId14"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15311501"/>
      </p:ext>
    </p:extLst>
  </p:cSld>
  <p:clrMap bg1="lt1" tx1="dk1" bg2="lt2" tx2="dk2" accent1="accent1" accent2="accent2" accent3="accent3" accent4="accent4" accent5="accent5" accent6="accent6" hlink="hlink" folHlink="folHlink"/>
  <p:sldLayoutIdLst>
    <p:sldLayoutId id="2147483652" r:id="rId1"/>
    <p:sldLayoutId id="2147483654" r:id="rId2"/>
    <p:sldLayoutId id="2147483672" r:id="rId3"/>
    <p:sldLayoutId id="2147483711" r:id="rId4"/>
    <p:sldLayoutId id="2147483715" r:id="rId5"/>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1976105"/>
      </p:ext>
    </p:extLst>
  </p:cSld>
  <p:clrMap bg1="lt1" tx1="dk1" bg2="lt2" tx2="dk2" accent1="accent1" accent2="accent2" accent3="accent3" accent4="accent4" accent5="accent5" accent6="accent6" hlink="hlink" folHlink="folHlink"/>
  <p:sldLayoutIdLst>
    <p:sldLayoutId id="2147483694" r:id="rId1"/>
    <p:sldLayoutId id="2147483695" r:id="rId2"/>
    <p:sldLayoutId id="2147483696" r:id="rId3"/>
    <p:sldLayoutId id="2147483697" r:id="rId4"/>
    <p:sldLayoutId id="2147483698" r:id="rId5"/>
    <p:sldLayoutId id="2147483699" r:id="rId6"/>
    <p:sldLayoutId id="2147483700" r:id="rId7"/>
    <p:sldLayoutId id="2147483701" r:id="rId8"/>
    <p:sldLayoutId id="2147483702" r:id="rId9"/>
    <p:sldLayoutId id="2147483703" r:id="rId10"/>
    <p:sldLayoutId id="2147483704" r:id="rId11"/>
    <p:sldLayoutId id="2147483705" r:id="rId12"/>
    <p:sldLayoutId id="2147483706" r:id="rId13"/>
    <p:sldLayoutId id="2147483707" r:id="rId14"/>
    <p:sldLayoutId id="2147483708" r:id="rId15"/>
    <p:sldLayoutId id="2147483709" r:id="rId16"/>
    <p:sldLayoutId id="2147483710" r:id="rId17"/>
    <p:sldLayoutId id="2147483712" r:id="rId18"/>
    <p:sldLayoutId id="2147483713" r:id="rId19"/>
    <p:sldLayoutId id="2147483714" r:id="rId20"/>
  </p:sldLayoutIdLst>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hf sldNum="0" hdr="0" ftr="0" dt="0"/>
  <p:txStyles>
    <p:titleStyle>
      <a:lvl1pPr algn="r" defTabSz="914400" rtl="1"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r" defTabSz="914400" rtl="1"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r" defTabSz="914400" rtl="1"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r" defTabSz="914400" rtl="1"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6.xml"/><Relationship Id="rId1" Type="http://schemas.openxmlformats.org/officeDocument/2006/relationships/slideLayout" Target="../slideLayouts/slideLayout23.xml"/></Relationships>
</file>

<file path=ppt/slides/_rels/slide100.xml.rels><?xml version="1.0" encoding="UTF-8" standalone="yes"?>
<Relationships xmlns="http://schemas.openxmlformats.org/package/2006/relationships"><Relationship Id="rId8" Type="http://schemas.openxmlformats.org/officeDocument/2006/relationships/image" Target="../media/image133.png"/><Relationship Id="rId3" Type="http://schemas.openxmlformats.org/officeDocument/2006/relationships/image" Target="../media/image21.gif"/><Relationship Id="rId7" Type="http://schemas.openxmlformats.org/officeDocument/2006/relationships/image" Target="../media/image132.png"/><Relationship Id="rId2" Type="http://schemas.openxmlformats.org/officeDocument/2006/relationships/notesSlide" Target="../notesSlides/notesSlide71.xml"/><Relationship Id="rId1" Type="http://schemas.openxmlformats.org/officeDocument/2006/relationships/slideLayout" Target="../slideLayouts/slideLayout2.xml"/><Relationship Id="rId6" Type="http://schemas.openxmlformats.org/officeDocument/2006/relationships/image" Target="../media/image131.png"/><Relationship Id="rId5" Type="http://schemas.openxmlformats.org/officeDocument/2006/relationships/image" Target="../media/image130.png"/><Relationship Id="rId4" Type="http://schemas.openxmlformats.org/officeDocument/2006/relationships/image" Target="../media/image99.png"/><Relationship Id="rId9" Type="http://schemas.openxmlformats.org/officeDocument/2006/relationships/image" Target="../media/image134.png"/></Relationships>
</file>

<file path=ppt/slides/_rels/slide101.xml.rels><?xml version="1.0" encoding="UTF-8" standalone="yes"?>
<Relationships xmlns="http://schemas.openxmlformats.org/package/2006/relationships"><Relationship Id="rId3" Type="http://schemas.openxmlformats.org/officeDocument/2006/relationships/image" Target="../media/image21.gif"/><Relationship Id="rId2" Type="http://schemas.openxmlformats.org/officeDocument/2006/relationships/notesSlide" Target="../notesSlides/notesSlide72.xml"/><Relationship Id="rId1" Type="http://schemas.openxmlformats.org/officeDocument/2006/relationships/slideLayout" Target="../slideLayouts/slideLayout2.xml"/><Relationship Id="rId6" Type="http://schemas.openxmlformats.org/officeDocument/2006/relationships/image" Target="../media/image135.png"/><Relationship Id="rId5" Type="http://schemas.openxmlformats.org/officeDocument/2006/relationships/image" Target="../media/image65.png"/><Relationship Id="rId4" Type="http://schemas.openxmlformats.org/officeDocument/2006/relationships/image" Target="../media/image99.png"/></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4.xml"/></Relationships>
</file>

<file path=ppt/slides/_rels/slide103.xml.rels><?xml version="1.0" encoding="UTF-8" standalone="yes"?>
<Relationships xmlns="http://schemas.openxmlformats.org/package/2006/relationships"><Relationship Id="rId2" Type="http://schemas.openxmlformats.org/officeDocument/2006/relationships/image" Target="../media/image136.png"/><Relationship Id="rId1" Type="http://schemas.openxmlformats.org/officeDocument/2006/relationships/slideLayout" Target="../slideLayouts/slideLayout4.xml"/></Relationships>
</file>

<file path=ppt/slides/_rels/slide104.xml.rels><?xml version="1.0" encoding="UTF-8" standalone="yes"?>
<Relationships xmlns="http://schemas.openxmlformats.org/package/2006/relationships"><Relationship Id="rId3" Type="http://schemas.openxmlformats.org/officeDocument/2006/relationships/image" Target="../media/image21.gif"/><Relationship Id="rId2" Type="http://schemas.openxmlformats.org/officeDocument/2006/relationships/notesSlide" Target="../notesSlides/notesSlide74.xml"/><Relationship Id="rId1" Type="http://schemas.openxmlformats.org/officeDocument/2006/relationships/slideLayout" Target="../slideLayouts/slideLayout2.xml"/><Relationship Id="rId5" Type="http://schemas.openxmlformats.org/officeDocument/2006/relationships/image" Target="../media/image137.png"/><Relationship Id="rId4" Type="http://schemas.openxmlformats.org/officeDocument/2006/relationships/image" Target="../media/image99.png"/></Relationships>
</file>

<file path=ppt/slides/_rels/slide105.xml.rels><?xml version="1.0" encoding="UTF-8" standalone="yes"?>
<Relationships xmlns="http://schemas.openxmlformats.org/package/2006/relationships"><Relationship Id="rId3" Type="http://schemas.openxmlformats.org/officeDocument/2006/relationships/image" Target="../media/image21.gif"/><Relationship Id="rId2" Type="http://schemas.openxmlformats.org/officeDocument/2006/relationships/notesSlide" Target="../notesSlides/notesSlide75.xml"/><Relationship Id="rId1" Type="http://schemas.openxmlformats.org/officeDocument/2006/relationships/slideLayout" Target="../slideLayouts/slideLayout2.xml"/><Relationship Id="rId6" Type="http://schemas.openxmlformats.org/officeDocument/2006/relationships/image" Target="../media/image138.png"/><Relationship Id="rId5" Type="http://schemas.openxmlformats.org/officeDocument/2006/relationships/image" Target="../media/image65.png"/><Relationship Id="rId4" Type="http://schemas.openxmlformats.org/officeDocument/2006/relationships/image" Target="../media/image99.png"/></Relationships>
</file>

<file path=ppt/slides/_rels/slide10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4.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08.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4.xml"/></Relationships>
</file>

<file path=ppt/slides/_rels/slide109.xml.rels><?xml version="1.0" encoding="UTF-8" standalone="yes"?>
<Relationships xmlns="http://schemas.openxmlformats.org/package/2006/relationships"><Relationship Id="rId2" Type="http://schemas.openxmlformats.org/officeDocument/2006/relationships/image" Target="../media/image139.pn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3.xml"/></Relationships>
</file>

<file path=ppt/slides/_rels/slide110.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4.xml"/></Relationships>
</file>

<file path=ppt/slides/_rels/slide111.xml.rels><?xml version="1.0" encoding="UTF-8" standalone="yes"?>
<Relationships xmlns="http://schemas.openxmlformats.org/package/2006/relationships"><Relationship Id="rId8" Type="http://schemas.openxmlformats.org/officeDocument/2006/relationships/image" Target="../media/image143.png"/><Relationship Id="rId3" Type="http://schemas.openxmlformats.org/officeDocument/2006/relationships/image" Target="../media/image21.gif"/><Relationship Id="rId7" Type="http://schemas.openxmlformats.org/officeDocument/2006/relationships/image" Target="../media/image142.png"/><Relationship Id="rId2" Type="http://schemas.openxmlformats.org/officeDocument/2006/relationships/notesSlide" Target="../notesSlides/notesSlide79.xml"/><Relationship Id="rId1" Type="http://schemas.openxmlformats.org/officeDocument/2006/relationships/slideLayout" Target="../slideLayouts/slideLayout2.xml"/><Relationship Id="rId6" Type="http://schemas.openxmlformats.org/officeDocument/2006/relationships/image" Target="../media/image141.png"/><Relationship Id="rId5" Type="http://schemas.openxmlformats.org/officeDocument/2006/relationships/image" Target="../media/image140.png"/><Relationship Id="rId4" Type="http://schemas.openxmlformats.org/officeDocument/2006/relationships/image" Target="../media/image99.png"/><Relationship Id="rId9" Type="http://schemas.openxmlformats.org/officeDocument/2006/relationships/image" Target="../media/image144.png"/></Relationships>
</file>

<file path=ppt/slides/_rels/slide112.xml.rels><?xml version="1.0" encoding="UTF-8" standalone="yes"?>
<Relationships xmlns="http://schemas.openxmlformats.org/package/2006/relationships"><Relationship Id="rId3" Type="http://schemas.openxmlformats.org/officeDocument/2006/relationships/image" Target="../media/image21.gif"/><Relationship Id="rId2" Type="http://schemas.openxmlformats.org/officeDocument/2006/relationships/notesSlide" Target="../notesSlides/notesSlide80.xml"/><Relationship Id="rId1" Type="http://schemas.openxmlformats.org/officeDocument/2006/relationships/slideLayout" Target="../slideLayouts/slideLayout2.xml"/><Relationship Id="rId4" Type="http://schemas.openxmlformats.org/officeDocument/2006/relationships/image" Target="../media/image77.gif"/></Relationships>
</file>

<file path=ppt/slides/_rels/slide11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81.xml"/><Relationship Id="rId1" Type="http://schemas.openxmlformats.org/officeDocument/2006/relationships/slideLayout" Target="../slideLayouts/slideLayout3.xml"/></Relationships>
</file>

<file path=ppt/slides/_rels/slide11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82.xml"/><Relationship Id="rId1" Type="http://schemas.openxmlformats.org/officeDocument/2006/relationships/slideLayout" Target="../slideLayouts/slideLayout3.xml"/><Relationship Id="rId4" Type="http://schemas.openxmlformats.org/officeDocument/2006/relationships/image" Target="../media/image78.png"/></Relationships>
</file>

<file path=ppt/slides/_rels/slide11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83.xml"/><Relationship Id="rId1" Type="http://schemas.openxmlformats.org/officeDocument/2006/relationships/slideLayout" Target="../slideLayouts/slideLayout3.xml"/><Relationship Id="rId4" Type="http://schemas.openxmlformats.org/officeDocument/2006/relationships/image" Target="../media/image79.png"/></Relationships>
</file>

<file path=ppt/slides/_rels/slide11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84.xml"/><Relationship Id="rId1" Type="http://schemas.openxmlformats.org/officeDocument/2006/relationships/slideLayout" Target="../slideLayouts/slideLayout3.xml"/><Relationship Id="rId4" Type="http://schemas.openxmlformats.org/officeDocument/2006/relationships/image" Target="../media/image80.png"/></Relationships>
</file>

<file path=ppt/slides/_rels/slide11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85.xml"/><Relationship Id="rId1" Type="http://schemas.openxmlformats.org/officeDocument/2006/relationships/slideLayout" Target="../slideLayouts/slideLayout3.xml"/><Relationship Id="rId4" Type="http://schemas.openxmlformats.org/officeDocument/2006/relationships/image" Target="../media/image81.png"/></Relationships>
</file>

<file path=ppt/slides/_rels/slide11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86.xml"/><Relationship Id="rId1" Type="http://schemas.openxmlformats.org/officeDocument/2006/relationships/slideLayout" Target="../slideLayouts/slideLayout3.xml"/><Relationship Id="rId4" Type="http://schemas.openxmlformats.org/officeDocument/2006/relationships/image" Target="../media/image81.png"/></Relationships>
</file>

<file path=ppt/slides/_rels/slide119.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87.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3.xml"/></Relationships>
</file>

<file path=ppt/slides/_rels/slide120.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88.xml"/><Relationship Id="rId1" Type="http://schemas.openxmlformats.org/officeDocument/2006/relationships/slideLayout" Target="../slideLayouts/slideLayout3.xml"/></Relationships>
</file>

<file path=ppt/slides/_rels/slide121.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89.xml"/><Relationship Id="rId1" Type="http://schemas.openxmlformats.org/officeDocument/2006/relationships/slideLayout" Target="../slideLayouts/slideLayout3.xml"/></Relationships>
</file>

<file path=ppt/slides/_rels/slide122.xml.rels><?xml version="1.0" encoding="UTF-8" standalone="yes"?>
<Relationships xmlns="http://schemas.openxmlformats.org/package/2006/relationships"><Relationship Id="rId3" Type="http://schemas.openxmlformats.org/officeDocument/2006/relationships/image" Target="../media/image145.png"/><Relationship Id="rId2" Type="http://schemas.openxmlformats.org/officeDocument/2006/relationships/notesSlide" Target="../notesSlides/notesSlide90.xml"/><Relationship Id="rId1" Type="http://schemas.openxmlformats.org/officeDocument/2006/relationships/slideLayout" Target="../slideLayouts/slideLayout5.xml"/></Relationships>
</file>

<file path=ppt/slides/_rels/slide123.xml.rels><?xml version="1.0" encoding="UTF-8" standalone="yes"?>
<Relationships xmlns="http://schemas.openxmlformats.org/package/2006/relationships"><Relationship Id="rId2" Type="http://schemas.openxmlformats.org/officeDocument/2006/relationships/image" Target="../media/image84.png"/><Relationship Id="rId1" Type="http://schemas.openxmlformats.org/officeDocument/2006/relationships/slideLayout" Target="../slideLayouts/slideLayout4.xml"/></Relationships>
</file>

<file path=ppt/slides/_rels/slide124.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notesSlide" Target="../notesSlides/notesSlide91.xml"/><Relationship Id="rId1" Type="http://schemas.openxmlformats.org/officeDocument/2006/relationships/slideLayout" Target="../slideLayouts/slideLayout4.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6.xml.rels><?xml version="1.0" encoding="UTF-8" standalone="yes"?>
<Relationships xmlns="http://schemas.openxmlformats.org/package/2006/relationships"><Relationship Id="rId8" Type="http://schemas.openxmlformats.org/officeDocument/2006/relationships/image" Target="../media/image149.png"/><Relationship Id="rId3" Type="http://schemas.openxmlformats.org/officeDocument/2006/relationships/image" Target="../media/image21.gif"/><Relationship Id="rId7" Type="http://schemas.openxmlformats.org/officeDocument/2006/relationships/image" Target="../media/image148.png"/><Relationship Id="rId2" Type="http://schemas.openxmlformats.org/officeDocument/2006/relationships/notesSlide" Target="../notesSlides/notesSlide92.xml"/><Relationship Id="rId1" Type="http://schemas.openxmlformats.org/officeDocument/2006/relationships/slideLayout" Target="../slideLayouts/slideLayout2.xml"/><Relationship Id="rId6" Type="http://schemas.openxmlformats.org/officeDocument/2006/relationships/image" Target="../media/image147.png"/><Relationship Id="rId5" Type="http://schemas.openxmlformats.org/officeDocument/2006/relationships/image" Target="../media/image146.png"/><Relationship Id="rId4" Type="http://schemas.openxmlformats.org/officeDocument/2006/relationships/image" Target="../media/image99.png"/></Relationships>
</file>

<file path=ppt/slides/_rels/slide127.xml.rels><?xml version="1.0" encoding="UTF-8" standalone="yes"?>
<Relationships xmlns="http://schemas.openxmlformats.org/package/2006/relationships"><Relationship Id="rId3" Type="http://schemas.openxmlformats.org/officeDocument/2006/relationships/image" Target="../media/image21.gif"/><Relationship Id="rId2" Type="http://schemas.openxmlformats.org/officeDocument/2006/relationships/notesSlide" Target="../notesSlides/notesSlide93.xml"/><Relationship Id="rId1" Type="http://schemas.openxmlformats.org/officeDocument/2006/relationships/slideLayout" Target="../slideLayouts/slideLayout2.xml"/><Relationship Id="rId5" Type="http://schemas.openxmlformats.org/officeDocument/2006/relationships/image" Target="../media/image150.png"/><Relationship Id="rId4" Type="http://schemas.openxmlformats.org/officeDocument/2006/relationships/image" Target="../media/image99.png"/></Relationships>
</file>

<file path=ppt/slides/_rels/slide128.xml.rels><?xml version="1.0" encoding="UTF-8" standalone="yes"?>
<Relationships xmlns="http://schemas.openxmlformats.org/package/2006/relationships"><Relationship Id="rId3" Type="http://schemas.openxmlformats.org/officeDocument/2006/relationships/image" Target="../media/image21.gif"/><Relationship Id="rId2" Type="http://schemas.openxmlformats.org/officeDocument/2006/relationships/notesSlide" Target="../notesSlides/notesSlide94.xml"/><Relationship Id="rId1" Type="http://schemas.openxmlformats.org/officeDocument/2006/relationships/slideLayout" Target="../slideLayouts/slideLayout2.xml"/><Relationship Id="rId5" Type="http://schemas.openxmlformats.org/officeDocument/2006/relationships/image" Target="../media/image151.png"/><Relationship Id="rId4" Type="http://schemas.openxmlformats.org/officeDocument/2006/relationships/image" Target="../media/image99.png"/></Relationships>
</file>

<file path=ppt/slides/_rels/slide129.xml.rels><?xml version="1.0" encoding="UTF-8" standalone="yes"?>
<Relationships xmlns="http://schemas.openxmlformats.org/package/2006/relationships"><Relationship Id="rId3" Type="http://schemas.openxmlformats.org/officeDocument/2006/relationships/image" Target="../media/image21.gif"/><Relationship Id="rId2" Type="http://schemas.openxmlformats.org/officeDocument/2006/relationships/notesSlide" Target="../notesSlides/notesSlide95.xml"/><Relationship Id="rId1" Type="http://schemas.openxmlformats.org/officeDocument/2006/relationships/slideLayout" Target="../slideLayouts/slideLayout2.xml"/><Relationship Id="rId5" Type="http://schemas.openxmlformats.org/officeDocument/2006/relationships/image" Target="../media/image152.png"/><Relationship Id="rId4" Type="http://schemas.openxmlformats.org/officeDocument/2006/relationships/image" Target="../media/image99.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30.xml.rels><?xml version="1.0" encoding="UTF-8" standalone="yes"?>
<Relationships xmlns="http://schemas.openxmlformats.org/package/2006/relationships"><Relationship Id="rId3" Type="http://schemas.openxmlformats.org/officeDocument/2006/relationships/image" Target="../media/image21.gif"/><Relationship Id="rId2" Type="http://schemas.openxmlformats.org/officeDocument/2006/relationships/notesSlide" Target="../notesSlides/notesSlide96.xml"/><Relationship Id="rId1" Type="http://schemas.openxmlformats.org/officeDocument/2006/relationships/slideLayout" Target="../slideLayouts/slideLayout2.xml"/><Relationship Id="rId5" Type="http://schemas.openxmlformats.org/officeDocument/2006/relationships/image" Target="../media/image153.png"/><Relationship Id="rId4" Type="http://schemas.openxmlformats.org/officeDocument/2006/relationships/image" Target="../media/image99.png"/></Relationships>
</file>

<file path=ppt/slides/_rels/slide131.xml.rels><?xml version="1.0" encoding="UTF-8" standalone="yes"?>
<Relationships xmlns="http://schemas.openxmlformats.org/package/2006/relationships"><Relationship Id="rId2" Type="http://schemas.openxmlformats.org/officeDocument/2006/relationships/image" Target="../media/image154.png"/><Relationship Id="rId1" Type="http://schemas.openxmlformats.org/officeDocument/2006/relationships/slideLayout" Target="../slideLayouts/slideLayout4.xml"/></Relationships>
</file>

<file path=ppt/slides/_rels/slide132.xml.rels><?xml version="1.0" encoding="UTF-8" standalone="yes"?>
<Relationships xmlns="http://schemas.openxmlformats.org/package/2006/relationships"><Relationship Id="rId8" Type="http://schemas.openxmlformats.org/officeDocument/2006/relationships/image" Target="../media/image158.png"/><Relationship Id="rId3" Type="http://schemas.openxmlformats.org/officeDocument/2006/relationships/image" Target="../media/image21.gif"/><Relationship Id="rId7" Type="http://schemas.openxmlformats.org/officeDocument/2006/relationships/image" Target="../media/image157.png"/><Relationship Id="rId2" Type="http://schemas.openxmlformats.org/officeDocument/2006/relationships/notesSlide" Target="../notesSlides/notesSlide97.xml"/><Relationship Id="rId1" Type="http://schemas.openxmlformats.org/officeDocument/2006/relationships/slideLayout" Target="../slideLayouts/slideLayout2.xml"/><Relationship Id="rId6" Type="http://schemas.openxmlformats.org/officeDocument/2006/relationships/image" Target="../media/image156.png"/><Relationship Id="rId5" Type="http://schemas.openxmlformats.org/officeDocument/2006/relationships/image" Target="../media/image155.png"/><Relationship Id="rId4" Type="http://schemas.openxmlformats.org/officeDocument/2006/relationships/image" Target="../media/image99.png"/><Relationship Id="rId9" Type="http://schemas.openxmlformats.org/officeDocument/2006/relationships/image" Target="../media/image159.png"/></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98.xml"/><Relationship Id="rId1" Type="http://schemas.openxmlformats.org/officeDocument/2006/relationships/slideLayout" Target="../slideLayouts/slideLayout4.xml"/></Relationships>
</file>

<file path=ppt/slides/_rels/slide135.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4.xml"/></Relationships>
</file>

<file path=ppt/slides/_rels/slide13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99.xml"/><Relationship Id="rId1" Type="http://schemas.openxmlformats.org/officeDocument/2006/relationships/slideLayout" Target="../slideLayouts/slideLayout4.xml"/></Relationships>
</file>

<file path=ppt/slides/_rels/slide137.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4.xml"/></Relationships>
</file>

<file path=ppt/slides/_rels/slide138.xml.rels><?xml version="1.0" encoding="UTF-8" standalone="yes"?>
<Relationships xmlns="http://schemas.openxmlformats.org/package/2006/relationships"><Relationship Id="rId3" Type="http://schemas.openxmlformats.org/officeDocument/2006/relationships/image" Target="../media/image21.gif"/><Relationship Id="rId2" Type="http://schemas.openxmlformats.org/officeDocument/2006/relationships/notesSlide" Target="../notesSlides/notesSlide100.xml"/><Relationship Id="rId1" Type="http://schemas.openxmlformats.org/officeDocument/2006/relationships/slideLayout" Target="../slideLayouts/slideLayout2.xml"/><Relationship Id="rId5" Type="http://schemas.openxmlformats.org/officeDocument/2006/relationships/image" Target="../media/image160.png"/><Relationship Id="rId4" Type="http://schemas.openxmlformats.org/officeDocument/2006/relationships/image" Target="../media/image99.png"/></Relationships>
</file>

<file path=ppt/slides/_rels/slide139.xml.rels><?xml version="1.0" encoding="UTF-8" standalone="yes"?>
<Relationships xmlns="http://schemas.openxmlformats.org/package/2006/relationships"><Relationship Id="rId3" Type="http://schemas.openxmlformats.org/officeDocument/2006/relationships/image" Target="../media/image21.gif"/><Relationship Id="rId2" Type="http://schemas.openxmlformats.org/officeDocument/2006/relationships/notesSlide" Target="../notesSlides/notesSlide101.xml"/><Relationship Id="rId1" Type="http://schemas.openxmlformats.org/officeDocument/2006/relationships/slideLayout" Target="../slideLayouts/slideLayout2.xml"/><Relationship Id="rId4" Type="http://schemas.openxmlformats.org/officeDocument/2006/relationships/image" Target="../media/image99.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3.xml"/></Relationships>
</file>

<file path=ppt/slides/_rels/slide140.xml.rels><?xml version="1.0" encoding="UTF-8" standalone="yes"?>
<Relationships xmlns="http://schemas.openxmlformats.org/package/2006/relationships"><Relationship Id="rId3" Type="http://schemas.openxmlformats.org/officeDocument/2006/relationships/image" Target="../media/image21.gif"/><Relationship Id="rId2" Type="http://schemas.openxmlformats.org/officeDocument/2006/relationships/notesSlide" Target="../notesSlides/notesSlide102.xml"/><Relationship Id="rId1" Type="http://schemas.openxmlformats.org/officeDocument/2006/relationships/slideLayout" Target="../slideLayouts/slideLayout2.xml"/><Relationship Id="rId5" Type="http://schemas.openxmlformats.org/officeDocument/2006/relationships/image" Target="../media/image161.png"/><Relationship Id="rId4" Type="http://schemas.openxmlformats.org/officeDocument/2006/relationships/image" Target="../media/image99.png"/></Relationships>
</file>

<file path=ppt/slides/_rels/slide141.xml.rels><?xml version="1.0" encoding="UTF-8" standalone="yes"?>
<Relationships xmlns="http://schemas.openxmlformats.org/package/2006/relationships"><Relationship Id="rId8" Type="http://schemas.openxmlformats.org/officeDocument/2006/relationships/image" Target="../media/image166.png"/><Relationship Id="rId3" Type="http://schemas.openxmlformats.org/officeDocument/2006/relationships/image" Target="../media/image99.png"/><Relationship Id="rId7" Type="http://schemas.openxmlformats.org/officeDocument/2006/relationships/image" Target="../media/image165.svg"/><Relationship Id="rId2" Type="http://schemas.openxmlformats.org/officeDocument/2006/relationships/notesSlide" Target="../notesSlides/notesSlide103.xml"/><Relationship Id="rId1" Type="http://schemas.openxmlformats.org/officeDocument/2006/relationships/slideLayout" Target="../slideLayouts/slideLayout2.xml"/><Relationship Id="rId6" Type="http://schemas.openxmlformats.org/officeDocument/2006/relationships/image" Target="../media/image164.png"/><Relationship Id="rId11" Type="http://schemas.openxmlformats.org/officeDocument/2006/relationships/image" Target="../media/image169.svg"/><Relationship Id="rId5" Type="http://schemas.openxmlformats.org/officeDocument/2006/relationships/image" Target="../media/image163.svg"/><Relationship Id="rId10" Type="http://schemas.openxmlformats.org/officeDocument/2006/relationships/image" Target="../media/image168.png"/><Relationship Id="rId4" Type="http://schemas.openxmlformats.org/officeDocument/2006/relationships/image" Target="../media/image162.png"/><Relationship Id="rId9" Type="http://schemas.openxmlformats.org/officeDocument/2006/relationships/image" Target="../media/image167.svg"/></Relationships>
</file>

<file path=ppt/slides/_rels/slide142.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notesSlide" Target="../notesSlides/notesSlide104.xml"/><Relationship Id="rId1" Type="http://schemas.openxmlformats.org/officeDocument/2006/relationships/slideLayout" Target="../slideLayouts/slideLayout2.xml"/></Relationships>
</file>

<file path=ppt/slides/_rels/slide14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4.xml.rels><?xml version="1.0" encoding="UTF-8" standalone="yes"?>
<Relationships xmlns="http://schemas.openxmlformats.org/package/2006/relationships"><Relationship Id="rId3" Type="http://schemas.openxmlformats.org/officeDocument/2006/relationships/image" Target="../media/image21.gif"/><Relationship Id="rId2" Type="http://schemas.openxmlformats.org/officeDocument/2006/relationships/notesSlide" Target="../notesSlides/notesSlide105.xml"/><Relationship Id="rId1" Type="http://schemas.openxmlformats.org/officeDocument/2006/relationships/slideLayout" Target="../slideLayouts/slideLayout2.xml"/><Relationship Id="rId4" Type="http://schemas.openxmlformats.org/officeDocument/2006/relationships/image" Target="../media/image77.gif"/></Relationships>
</file>

<file path=ppt/slides/_rels/slide14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06.xml"/><Relationship Id="rId1" Type="http://schemas.openxmlformats.org/officeDocument/2006/relationships/slideLayout" Target="../slideLayouts/slideLayout3.xml"/></Relationships>
</file>

<file path=ppt/slides/_rels/slide14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07.xml"/><Relationship Id="rId1" Type="http://schemas.openxmlformats.org/officeDocument/2006/relationships/slideLayout" Target="../slideLayouts/slideLayout3.xml"/><Relationship Id="rId4" Type="http://schemas.openxmlformats.org/officeDocument/2006/relationships/image" Target="../media/image78.png"/></Relationships>
</file>

<file path=ppt/slides/_rels/slide14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08.xml"/><Relationship Id="rId1" Type="http://schemas.openxmlformats.org/officeDocument/2006/relationships/slideLayout" Target="../slideLayouts/slideLayout3.xml"/><Relationship Id="rId4" Type="http://schemas.openxmlformats.org/officeDocument/2006/relationships/image" Target="../media/image79.png"/></Relationships>
</file>

<file path=ppt/slides/_rels/slide14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09.xml"/><Relationship Id="rId1" Type="http://schemas.openxmlformats.org/officeDocument/2006/relationships/slideLayout" Target="../slideLayouts/slideLayout3.xml"/><Relationship Id="rId4" Type="http://schemas.openxmlformats.org/officeDocument/2006/relationships/image" Target="../media/image80.png"/></Relationships>
</file>

<file path=ppt/slides/_rels/slide14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10.xml"/><Relationship Id="rId1" Type="http://schemas.openxmlformats.org/officeDocument/2006/relationships/slideLayout" Target="../slideLayouts/slideLayout3.xml"/><Relationship Id="rId4" Type="http://schemas.openxmlformats.org/officeDocument/2006/relationships/image" Target="../media/image81.png"/></Relationships>
</file>

<file path=ppt/slides/_rels/slide1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9.xml"/><Relationship Id="rId1" Type="http://schemas.openxmlformats.org/officeDocument/2006/relationships/slideLayout" Target="../slideLayouts/slideLayout24.xml"/><Relationship Id="rId4" Type="http://schemas.openxmlformats.org/officeDocument/2006/relationships/image" Target="../media/image20.png"/></Relationships>
</file>

<file path=ppt/slides/_rels/slide150.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111.xml"/><Relationship Id="rId1" Type="http://schemas.openxmlformats.org/officeDocument/2006/relationships/slideLayout" Target="../slideLayouts/slideLayout3.xml"/></Relationships>
</file>

<file path=ppt/slides/_rels/slide151.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112.xml"/><Relationship Id="rId1" Type="http://schemas.openxmlformats.org/officeDocument/2006/relationships/slideLayout" Target="../slideLayouts/slideLayout3.xml"/></Relationships>
</file>

<file path=ppt/slides/_rels/slide152.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113.xml"/><Relationship Id="rId1" Type="http://schemas.openxmlformats.org/officeDocument/2006/relationships/slideLayout" Target="../slideLayouts/slideLayout3.xml"/></Relationships>
</file>

<file path=ppt/slides/_rels/slide153.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114.xml"/><Relationship Id="rId1" Type="http://schemas.openxmlformats.org/officeDocument/2006/relationships/slideLayout" Target="../slideLayouts/slideLayout3.xml"/></Relationships>
</file>

<file path=ppt/slides/_rels/slide154.xml.rels><?xml version="1.0" encoding="UTF-8" standalone="yes"?>
<Relationships xmlns="http://schemas.openxmlformats.org/package/2006/relationships"><Relationship Id="rId2" Type="http://schemas.openxmlformats.org/officeDocument/2006/relationships/notesSlide" Target="../notesSlides/notesSlide1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3" Type="http://schemas.openxmlformats.org/officeDocument/2006/relationships/image" Target="../media/image31.svg"/><Relationship Id="rId18" Type="http://schemas.openxmlformats.org/officeDocument/2006/relationships/image" Target="../media/image36.png"/><Relationship Id="rId26" Type="http://schemas.openxmlformats.org/officeDocument/2006/relationships/image" Target="../media/image44.png"/><Relationship Id="rId39" Type="http://schemas.openxmlformats.org/officeDocument/2006/relationships/image" Target="../media/image57.svg"/><Relationship Id="rId21" Type="http://schemas.openxmlformats.org/officeDocument/2006/relationships/image" Target="../media/image39.svg"/><Relationship Id="rId34" Type="http://schemas.openxmlformats.org/officeDocument/2006/relationships/image" Target="../media/image52.png"/><Relationship Id="rId42" Type="http://schemas.openxmlformats.org/officeDocument/2006/relationships/image" Target="../media/image60.png"/><Relationship Id="rId7" Type="http://schemas.openxmlformats.org/officeDocument/2006/relationships/image" Target="../media/image25.svg"/><Relationship Id="rId2" Type="http://schemas.openxmlformats.org/officeDocument/2006/relationships/notesSlide" Target="../notesSlides/notesSlide10.xml"/><Relationship Id="rId16" Type="http://schemas.openxmlformats.org/officeDocument/2006/relationships/image" Target="../media/image34.png"/><Relationship Id="rId29" Type="http://schemas.openxmlformats.org/officeDocument/2006/relationships/image" Target="../media/image47.svg"/><Relationship Id="rId1" Type="http://schemas.openxmlformats.org/officeDocument/2006/relationships/slideLayout" Target="../slideLayouts/slideLayout25.xml"/><Relationship Id="rId6" Type="http://schemas.openxmlformats.org/officeDocument/2006/relationships/image" Target="../media/image24.png"/><Relationship Id="rId11" Type="http://schemas.openxmlformats.org/officeDocument/2006/relationships/image" Target="../media/image29.svg"/><Relationship Id="rId24" Type="http://schemas.openxmlformats.org/officeDocument/2006/relationships/image" Target="../media/image42.png"/><Relationship Id="rId32" Type="http://schemas.openxmlformats.org/officeDocument/2006/relationships/image" Target="../media/image50.png"/><Relationship Id="rId37" Type="http://schemas.openxmlformats.org/officeDocument/2006/relationships/image" Target="../media/image55.svg"/><Relationship Id="rId40" Type="http://schemas.openxmlformats.org/officeDocument/2006/relationships/image" Target="../media/image58.png"/><Relationship Id="rId45" Type="http://schemas.openxmlformats.org/officeDocument/2006/relationships/image" Target="../media/image63.svg"/><Relationship Id="rId5" Type="http://schemas.openxmlformats.org/officeDocument/2006/relationships/image" Target="../media/image23.svg"/><Relationship Id="rId15" Type="http://schemas.openxmlformats.org/officeDocument/2006/relationships/image" Target="../media/image33.svg"/><Relationship Id="rId23" Type="http://schemas.openxmlformats.org/officeDocument/2006/relationships/image" Target="../media/image41.svg"/><Relationship Id="rId28" Type="http://schemas.openxmlformats.org/officeDocument/2006/relationships/image" Target="../media/image46.png"/><Relationship Id="rId36" Type="http://schemas.openxmlformats.org/officeDocument/2006/relationships/image" Target="../media/image54.png"/><Relationship Id="rId10" Type="http://schemas.openxmlformats.org/officeDocument/2006/relationships/image" Target="../media/image28.png"/><Relationship Id="rId19" Type="http://schemas.openxmlformats.org/officeDocument/2006/relationships/image" Target="../media/image37.svg"/><Relationship Id="rId31" Type="http://schemas.openxmlformats.org/officeDocument/2006/relationships/image" Target="../media/image49.svg"/><Relationship Id="rId44" Type="http://schemas.openxmlformats.org/officeDocument/2006/relationships/image" Target="../media/image62.png"/><Relationship Id="rId4" Type="http://schemas.openxmlformats.org/officeDocument/2006/relationships/image" Target="../media/image22.png"/><Relationship Id="rId9" Type="http://schemas.openxmlformats.org/officeDocument/2006/relationships/image" Target="../media/image27.svg"/><Relationship Id="rId14" Type="http://schemas.openxmlformats.org/officeDocument/2006/relationships/image" Target="../media/image32.png"/><Relationship Id="rId22" Type="http://schemas.openxmlformats.org/officeDocument/2006/relationships/image" Target="../media/image40.png"/><Relationship Id="rId27" Type="http://schemas.openxmlformats.org/officeDocument/2006/relationships/image" Target="../media/image45.svg"/><Relationship Id="rId30" Type="http://schemas.openxmlformats.org/officeDocument/2006/relationships/image" Target="../media/image48.png"/><Relationship Id="rId35" Type="http://schemas.openxmlformats.org/officeDocument/2006/relationships/image" Target="../media/image53.svg"/><Relationship Id="rId43" Type="http://schemas.openxmlformats.org/officeDocument/2006/relationships/image" Target="../media/image61.svg"/><Relationship Id="rId8" Type="http://schemas.openxmlformats.org/officeDocument/2006/relationships/image" Target="../media/image26.png"/><Relationship Id="rId3" Type="http://schemas.openxmlformats.org/officeDocument/2006/relationships/image" Target="../media/image21.gif"/><Relationship Id="rId12" Type="http://schemas.openxmlformats.org/officeDocument/2006/relationships/image" Target="../media/image30.png"/><Relationship Id="rId17" Type="http://schemas.openxmlformats.org/officeDocument/2006/relationships/image" Target="../media/image35.svg"/><Relationship Id="rId25" Type="http://schemas.openxmlformats.org/officeDocument/2006/relationships/image" Target="../media/image43.svg"/><Relationship Id="rId33" Type="http://schemas.openxmlformats.org/officeDocument/2006/relationships/image" Target="../media/image51.svg"/><Relationship Id="rId38" Type="http://schemas.openxmlformats.org/officeDocument/2006/relationships/image" Target="../media/image56.png"/><Relationship Id="rId20" Type="http://schemas.openxmlformats.org/officeDocument/2006/relationships/image" Target="../media/image38.png"/><Relationship Id="rId41" Type="http://schemas.openxmlformats.org/officeDocument/2006/relationships/image" Target="../media/image59.svg"/></Relationships>
</file>

<file path=ppt/slides/_rels/slide17.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image" Target="../media/image21.gif"/><Relationship Id="rId7" Type="http://schemas.openxmlformats.org/officeDocument/2006/relationships/image" Target="../media/image25.svg"/><Relationship Id="rId2" Type="http://schemas.openxmlformats.org/officeDocument/2006/relationships/notesSlide" Target="../notesSlides/notesSlide11.xml"/><Relationship Id="rId1" Type="http://schemas.openxmlformats.org/officeDocument/2006/relationships/slideLayout" Target="../slideLayouts/slideLayout25.xml"/><Relationship Id="rId6" Type="http://schemas.openxmlformats.org/officeDocument/2006/relationships/image" Target="../media/image24.png"/><Relationship Id="rId11" Type="http://schemas.openxmlformats.org/officeDocument/2006/relationships/image" Target="../media/image65.png"/><Relationship Id="rId5" Type="http://schemas.openxmlformats.org/officeDocument/2006/relationships/image" Target="../media/image23.svg"/><Relationship Id="rId10" Type="http://schemas.openxmlformats.org/officeDocument/2006/relationships/image" Target="../media/image64.png"/><Relationship Id="rId4" Type="http://schemas.openxmlformats.org/officeDocument/2006/relationships/image" Target="../media/image22.png"/><Relationship Id="rId9" Type="http://schemas.openxmlformats.org/officeDocument/2006/relationships/image" Target="../media/image27.svg"/></Relationships>
</file>

<file path=ppt/slides/_rels/slide18.xml.rels><?xml version="1.0" encoding="UTF-8" standalone="yes"?>
<Relationships xmlns="http://schemas.openxmlformats.org/package/2006/relationships"><Relationship Id="rId8" Type="http://schemas.openxmlformats.org/officeDocument/2006/relationships/image" Target="../media/image31.svg"/><Relationship Id="rId3" Type="http://schemas.openxmlformats.org/officeDocument/2006/relationships/image" Target="../media/image21.gif"/><Relationship Id="rId7" Type="http://schemas.openxmlformats.org/officeDocument/2006/relationships/image" Target="../media/image30.png"/><Relationship Id="rId2" Type="http://schemas.openxmlformats.org/officeDocument/2006/relationships/notesSlide" Target="../notesSlides/notesSlide12.xml"/><Relationship Id="rId1" Type="http://schemas.openxmlformats.org/officeDocument/2006/relationships/slideLayout" Target="../slideLayouts/slideLayout25.xml"/><Relationship Id="rId6" Type="http://schemas.openxmlformats.org/officeDocument/2006/relationships/image" Target="../media/image29.svg"/><Relationship Id="rId11" Type="http://schemas.openxmlformats.org/officeDocument/2006/relationships/image" Target="../media/image66.png"/><Relationship Id="rId5" Type="http://schemas.openxmlformats.org/officeDocument/2006/relationships/image" Target="../media/image28.png"/><Relationship Id="rId10" Type="http://schemas.openxmlformats.org/officeDocument/2006/relationships/image" Target="../media/image33.svg"/><Relationship Id="rId4" Type="http://schemas.openxmlformats.org/officeDocument/2006/relationships/image" Target="../media/image65.png"/><Relationship Id="rId9" Type="http://schemas.openxmlformats.org/officeDocument/2006/relationships/image" Target="../media/image32.png"/></Relationships>
</file>

<file path=ppt/slides/_rels/slide19.xml.rels><?xml version="1.0" encoding="UTF-8" standalone="yes"?>
<Relationships xmlns="http://schemas.openxmlformats.org/package/2006/relationships"><Relationship Id="rId8" Type="http://schemas.openxmlformats.org/officeDocument/2006/relationships/image" Target="../media/image37.svg"/><Relationship Id="rId3" Type="http://schemas.openxmlformats.org/officeDocument/2006/relationships/image" Target="../media/image21.gif"/><Relationship Id="rId7" Type="http://schemas.openxmlformats.org/officeDocument/2006/relationships/image" Target="../media/image36.png"/><Relationship Id="rId2" Type="http://schemas.openxmlformats.org/officeDocument/2006/relationships/notesSlide" Target="../notesSlides/notesSlide13.xml"/><Relationship Id="rId1" Type="http://schemas.openxmlformats.org/officeDocument/2006/relationships/slideLayout" Target="../slideLayouts/slideLayout25.xml"/><Relationship Id="rId6" Type="http://schemas.openxmlformats.org/officeDocument/2006/relationships/image" Target="../media/image35.svg"/><Relationship Id="rId11" Type="http://schemas.openxmlformats.org/officeDocument/2006/relationships/image" Target="../media/image67.png"/><Relationship Id="rId5" Type="http://schemas.openxmlformats.org/officeDocument/2006/relationships/image" Target="../media/image34.png"/><Relationship Id="rId10" Type="http://schemas.openxmlformats.org/officeDocument/2006/relationships/image" Target="../media/image39.svg"/><Relationship Id="rId4" Type="http://schemas.openxmlformats.org/officeDocument/2006/relationships/image" Target="../media/image65.png"/><Relationship Id="rId9" Type="http://schemas.openxmlformats.org/officeDocument/2006/relationships/image" Target="../media/image38.png"/></Relationships>
</file>

<file path=ppt/slides/_rels/slide2.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8" Type="http://schemas.openxmlformats.org/officeDocument/2006/relationships/image" Target="../media/image43.svg"/><Relationship Id="rId3" Type="http://schemas.openxmlformats.org/officeDocument/2006/relationships/image" Target="../media/image21.gif"/><Relationship Id="rId7" Type="http://schemas.openxmlformats.org/officeDocument/2006/relationships/image" Target="../media/image42.png"/><Relationship Id="rId2" Type="http://schemas.openxmlformats.org/officeDocument/2006/relationships/notesSlide" Target="../notesSlides/notesSlide14.xml"/><Relationship Id="rId1" Type="http://schemas.openxmlformats.org/officeDocument/2006/relationships/slideLayout" Target="../slideLayouts/slideLayout25.xml"/><Relationship Id="rId6" Type="http://schemas.openxmlformats.org/officeDocument/2006/relationships/image" Target="../media/image41.svg"/><Relationship Id="rId11" Type="http://schemas.openxmlformats.org/officeDocument/2006/relationships/image" Target="../media/image68.png"/><Relationship Id="rId5" Type="http://schemas.openxmlformats.org/officeDocument/2006/relationships/image" Target="../media/image40.png"/><Relationship Id="rId10" Type="http://schemas.openxmlformats.org/officeDocument/2006/relationships/image" Target="../media/image45.svg"/><Relationship Id="rId4" Type="http://schemas.openxmlformats.org/officeDocument/2006/relationships/image" Target="../media/image65.png"/><Relationship Id="rId9" Type="http://schemas.openxmlformats.org/officeDocument/2006/relationships/image" Target="../media/image44.png"/></Relationships>
</file>

<file path=ppt/slides/_rels/slide21.xml.rels><?xml version="1.0" encoding="UTF-8" standalone="yes"?>
<Relationships xmlns="http://schemas.openxmlformats.org/package/2006/relationships"><Relationship Id="rId8" Type="http://schemas.openxmlformats.org/officeDocument/2006/relationships/image" Target="../media/image61.svg"/><Relationship Id="rId3" Type="http://schemas.openxmlformats.org/officeDocument/2006/relationships/image" Target="../media/image21.gif"/><Relationship Id="rId7" Type="http://schemas.openxmlformats.org/officeDocument/2006/relationships/image" Target="../media/image60.png"/><Relationship Id="rId2" Type="http://schemas.openxmlformats.org/officeDocument/2006/relationships/notesSlide" Target="../notesSlides/notesSlide15.xml"/><Relationship Id="rId1" Type="http://schemas.openxmlformats.org/officeDocument/2006/relationships/slideLayout" Target="../slideLayouts/slideLayout25.xml"/><Relationship Id="rId6" Type="http://schemas.openxmlformats.org/officeDocument/2006/relationships/image" Target="../media/image59.svg"/><Relationship Id="rId11" Type="http://schemas.openxmlformats.org/officeDocument/2006/relationships/image" Target="../media/image69.png"/><Relationship Id="rId5" Type="http://schemas.openxmlformats.org/officeDocument/2006/relationships/image" Target="../media/image58.png"/><Relationship Id="rId10" Type="http://schemas.openxmlformats.org/officeDocument/2006/relationships/image" Target="../media/image63.svg"/><Relationship Id="rId4" Type="http://schemas.openxmlformats.org/officeDocument/2006/relationships/image" Target="../media/image65.png"/><Relationship Id="rId9" Type="http://schemas.openxmlformats.org/officeDocument/2006/relationships/image" Target="../media/image62.png"/></Relationships>
</file>

<file path=ppt/slides/_rels/slide22.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16.xml"/><Relationship Id="rId1" Type="http://schemas.openxmlformats.org/officeDocument/2006/relationships/slideLayout" Target="../slideLayouts/slideLayout23.xml"/><Relationship Id="rId6" Type="http://schemas.openxmlformats.org/officeDocument/2006/relationships/image" Target="../media/image72.png"/><Relationship Id="rId5" Type="http://schemas.openxmlformats.org/officeDocument/2006/relationships/image" Target="../media/image65.png"/><Relationship Id="rId4" Type="http://schemas.openxmlformats.org/officeDocument/2006/relationships/image" Target="../media/image71.svg"/></Relationships>
</file>

<file path=ppt/slides/_rels/slide23.xml.rels><?xml version="1.0" encoding="UTF-8" standalone="yes"?>
<Relationships xmlns="http://schemas.openxmlformats.org/package/2006/relationships"><Relationship Id="rId3" Type="http://schemas.openxmlformats.org/officeDocument/2006/relationships/image" Target="../media/image71.svg"/><Relationship Id="rId2" Type="http://schemas.openxmlformats.org/officeDocument/2006/relationships/image" Target="../media/image70.png"/><Relationship Id="rId1" Type="http://schemas.openxmlformats.org/officeDocument/2006/relationships/slideLayout" Target="../slideLayouts/slideLayout23.xml"/><Relationship Id="rId5" Type="http://schemas.openxmlformats.org/officeDocument/2006/relationships/image" Target="../media/image73.png"/><Relationship Id="rId4" Type="http://schemas.openxmlformats.org/officeDocument/2006/relationships/image" Target="../media/image65.png"/></Relationships>
</file>

<file path=ppt/slides/_rels/slide24.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17.xml"/><Relationship Id="rId1" Type="http://schemas.openxmlformats.org/officeDocument/2006/relationships/slideLayout" Target="../slideLayouts/slideLayout23.xml"/><Relationship Id="rId6" Type="http://schemas.openxmlformats.org/officeDocument/2006/relationships/image" Target="../media/image74.png"/><Relationship Id="rId5" Type="http://schemas.openxmlformats.org/officeDocument/2006/relationships/image" Target="../media/image65.png"/><Relationship Id="rId4" Type="http://schemas.openxmlformats.org/officeDocument/2006/relationships/image" Target="../media/image71.svg"/></Relationships>
</file>

<file path=ppt/slides/_rels/slide25.xml.rels><?xml version="1.0" encoding="UTF-8" standalone="yes"?>
<Relationships xmlns="http://schemas.openxmlformats.org/package/2006/relationships"><Relationship Id="rId3" Type="http://schemas.openxmlformats.org/officeDocument/2006/relationships/image" Target="../media/image71.svg"/><Relationship Id="rId2" Type="http://schemas.openxmlformats.org/officeDocument/2006/relationships/image" Target="../media/image70.png"/><Relationship Id="rId1" Type="http://schemas.openxmlformats.org/officeDocument/2006/relationships/slideLayout" Target="../slideLayouts/slideLayout23.xml"/><Relationship Id="rId5" Type="http://schemas.openxmlformats.org/officeDocument/2006/relationships/image" Target="../media/image75.png"/><Relationship Id="rId4" Type="http://schemas.openxmlformats.org/officeDocument/2006/relationships/image" Target="../media/image65.png"/></Relationships>
</file>

<file path=ppt/slides/_rels/slide26.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18.xml"/><Relationship Id="rId1" Type="http://schemas.openxmlformats.org/officeDocument/2006/relationships/slideLayout" Target="../slideLayouts/slideLayout23.xml"/><Relationship Id="rId6" Type="http://schemas.openxmlformats.org/officeDocument/2006/relationships/image" Target="../media/image76.png"/><Relationship Id="rId5" Type="http://schemas.openxmlformats.org/officeDocument/2006/relationships/image" Target="../media/image65.png"/><Relationship Id="rId4" Type="http://schemas.openxmlformats.org/officeDocument/2006/relationships/image" Target="../media/image71.svg"/></Relationships>
</file>

<file path=ppt/slides/_rels/slide27.xml.rels><?xml version="1.0" encoding="UTF-8" standalone="yes"?>
<Relationships xmlns="http://schemas.openxmlformats.org/package/2006/relationships"><Relationship Id="rId3" Type="http://schemas.openxmlformats.org/officeDocument/2006/relationships/image" Target="../media/image21.gif"/><Relationship Id="rId2" Type="http://schemas.openxmlformats.org/officeDocument/2006/relationships/notesSlide" Target="../notesSlides/notesSlide19.xml"/><Relationship Id="rId1" Type="http://schemas.openxmlformats.org/officeDocument/2006/relationships/slideLayout" Target="../slideLayouts/slideLayout25.xml"/></Relationships>
</file>

<file path=ppt/slides/_rels/slide28.xml.rels><?xml version="1.0" encoding="UTF-8" standalone="yes"?>
<Relationships xmlns="http://schemas.openxmlformats.org/package/2006/relationships"><Relationship Id="rId3" Type="http://schemas.openxmlformats.org/officeDocument/2006/relationships/image" Target="../media/image21.gif"/><Relationship Id="rId2" Type="http://schemas.openxmlformats.org/officeDocument/2006/relationships/notesSlide" Target="../notesSlides/notesSlide20.xml"/><Relationship Id="rId1" Type="http://schemas.openxmlformats.org/officeDocument/2006/relationships/slideLayout" Target="../slideLayouts/slideLayout25.xml"/><Relationship Id="rId4" Type="http://schemas.openxmlformats.org/officeDocument/2006/relationships/image" Target="../media/image77.gif"/></Relationships>
</file>

<file path=ppt/slides/_rels/slide2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1.xml"/><Relationship Id="rId1" Type="http://schemas.openxmlformats.org/officeDocument/2006/relationships/slideLayout" Target="../slideLayouts/slideLayout24.xml"/></Relationships>
</file>

<file path=ppt/slides/_rels/slide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2.xml"/><Relationship Id="rId1" Type="http://schemas.openxmlformats.org/officeDocument/2006/relationships/slideLayout" Target="../slideLayouts/slideLayout24.xml"/><Relationship Id="rId4" Type="http://schemas.openxmlformats.org/officeDocument/2006/relationships/image" Target="../media/image78.png"/></Relationships>
</file>

<file path=ppt/slides/_rels/slide3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3.xml"/><Relationship Id="rId1" Type="http://schemas.openxmlformats.org/officeDocument/2006/relationships/slideLayout" Target="../slideLayouts/slideLayout24.xml"/><Relationship Id="rId4" Type="http://schemas.openxmlformats.org/officeDocument/2006/relationships/image" Target="../media/image79.png"/></Relationships>
</file>

<file path=ppt/slides/_rels/slide3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4.xml"/><Relationship Id="rId1" Type="http://schemas.openxmlformats.org/officeDocument/2006/relationships/slideLayout" Target="../slideLayouts/slideLayout24.xml"/><Relationship Id="rId4" Type="http://schemas.openxmlformats.org/officeDocument/2006/relationships/image" Target="../media/image80.png"/></Relationships>
</file>

<file path=ppt/slides/_rels/slide3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5.xml"/><Relationship Id="rId1" Type="http://schemas.openxmlformats.org/officeDocument/2006/relationships/slideLayout" Target="../slideLayouts/slideLayout24.xml"/><Relationship Id="rId4" Type="http://schemas.openxmlformats.org/officeDocument/2006/relationships/image" Target="../media/image81.png"/></Relationships>
</file>

<file path=ppt/slides/_rels/slide3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6.xml"/><Relationship Id="rId1" Type="http://schemas.openxmlformats.org/officeDocument/2006/relationships/slideLayout" Target="../slideLayouts/slideLayout24.xml"/><Relationship Id="rId4" Type="http://schemas.openxmlformats.org/officeDocument/2006/relationships/image" Target="../media/image81.png"/></Relationships>
</file>

<file path=ppt/slides/_rels/slide35.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27.xml"/><Relationship Id="rId1" Type="http://schemas.openxmlformats.org/officeDocument/2006/relationships/slideLayout" Target="../slideLayouts/slideLayout24.xml"/></Relationships>
</file>

<file path=ppt/slides/_rels/slide36.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28.xml"/><Relationship Id="rId1" Type="http://schemas.openxmlformats.org/officeDocument/2006/relationships/slideLayout" Target="../slideLayouts/slideLayout24.xml"/></Relationships>
</file>

<file path=ppt/slides/_rels/slide37.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29.xml"/><Relationship Id="rId1" Type="http://schemas.openxmlformats.org/officeDocument/2006/relationships/slideLayout" Target="../slideLayouts/slideLayout24.xml"/></Relationships>
</file>

<file path=ppt/slides/_rels/slide38.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30.xml"/><Relationship Id="rId1" Type="http://schemas.openxmlformats.org/officeDocument/2006/relationships/slideLayout" Target="../slideLayouts/slideLayout11.xml"/></Relationships>
</file>

<file path=ppt/slides/_rels/slide39.xml.rels><?xml version="1.0" encoding="UTF-8" standalone="yes"?>
<Relationships xmlns="http://schemas.openxmlformats.org/package/2006/relationships"><Relationship Id="rId2" Type="http://schemas.openxmlformats.org/officeDocument/2006/relationships/image" Target="../media/image84.png"/><Relationship Id="rId1" Type="http://schemas.openxmlformats.org/officeDocument/2006/relationships/slideLayout" Target="../slideLayouts/slideLayout23.xml"/></Relationships>
</file>

<file path=ppt/slides/_rels/slide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notesSlide" Target="../notesSlides/notesSlide31.xml"/><Relationship Id="rId1" Type="http://schemas.openxmlformats.org/officeDocument/2006/relationships/slideLayout" Target="../slideLayouts/slideLayout23.xml"/></Relationships>
</file>

<file path=ppt/slides/_rels/slide41.xml.rels><?xml version="1.0" encoding="UTF-8" standalone="yes"?>
<Relationships xmlns="http://schemas.openxmlformats.org/package/2006/relationships"><Relationship Id="rId2" Type="http://schemas.openxmlformats.org/officeDocument/2006/relationships/image" Target="../media/image85.png"/><Relationship Id="rId1" Type="http://schemas.openxmlformats.org/officeDocument/2006/relationships/slideLayout" Target="../slideLayouts/slideLayout23.xml"/></Relationships>
</file>

<file path=ppt/slides/_rels/slide42.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notesSlide" Target="../notesSlides/notesSlide32.xml"/><Relationship Id="rId1" Type="http://schemas.openxmlformats.org/officeDocument/2006/relationships/slideLayout" Target="../slideLayouts/slideLayout23.xml"/></Relationships>
</file>

<file path=ppt/slides/_rels/slide43.xml.rels><?xml version="1.0" encoding="UTF-8" standalone="yes"?>
<Relationships xmlns="http://schemas.openxmlformats.org/package/2006/relationships"><Relationship Id="rId8" Type="http://schemas.openxmlformats.org/officeDocument/2006/relationships/image" Target="../media/image90.png"/><Relationship Id="rId3" Type="http://schemas.openxmlformats.org/officeDocument/2006/relationships/image" Target="../media/image70.png"/><Relationship Id="rId7" Type="http://schemas.openxmlformats.org/officeDocument/2006/relationships/image" Target="../media/image89.png"/><Relationship Id="rId2" Type="http://schemas.openxmlformats.org/officeDocument/2006/relationships/image" Target="../media/image87.png"/><Relationship Id="rId1" Type="http://schemas.openxmlformats.org/officeDocument/2006/relationships/slideLayout" Target="../slideLayouts/slideLayout23.xml"/><Relationship Id="rId6" Type="http://schemas.openxmlformats.org/officeDocument/2006/relationships/image" Target="../media/image88.png"/><Relationship Id="rId5" Type="http://schemas.openxmlformats.org/officeDocument/2006/relationships/image" Target="../media/image65.png"/><Relationship Id="rId4" Type="http://schemas.openxmlformats.org/officeDocument/2006/relationships/image" Target="../media/image71.svg"/><Relationship Id="rId9" Type="http://schemas.openxmlformats.org/officeDocument/2006/relationships/image" Target="../media/image91.png"/></Relationships>
</file>

<file path=ppt/slides/_rels/slide44.xml.rels><?xml version="1.0" encoding="UTF-8" standalone="yes"?>
<Relationships xmlns="http://schemas.openxmlformats.org/package/2006/relationships"><Relationship Id="rId8" Type="http://schemas.openxmlformats.org/officeDocument/2006/relationships/image" Target="../media/image89.png"/><Relationship Id="rId3" Type="http://schemas.openxmlformats.org/officeDocument/2006/relationships/image" Target="../media/image87.png"/><Relationship Id="rId7" Type="http://schemas.openxmlformats.org/officeDocument/2006/relationships/image" Target="../media/image88.png"/><Relationship Id="rId2" Type="http://schemas.openxmlformats.org/officeDocument/2006/relationships/notesSlide" Target="../notesSlides/notesSlide33.xml"/><Relationship Id="rId1" Type="http://schemas.openxmlformats.org/officeDocument/2006/relationships/slideLayout" Target="../slideLayouts/slideLayout23.xml"/><Relationship Id="rId6" Type="http://schemas.openxmlformats.org/officeDocument/2006/relationships/image" Target="../media/image65.png"/><Relationship Id="rId5" Type="http://schemas.openxmlformats.org/officeDocument/2006/relationships/image" Target="../media/image71.svg"/><Relationship Id="rId10" Type="http://schemas.openxmlformats.org/officeDocument/2006/relationships/image" Target="../media/image91.png"/><Relationship Id="rId4" Type="http://schemas.openxmlformats.org/officeDocument/2006/relationships/image" Target="../media/image70.png"/><Relationship Id="rId9" Type="http://schemas.openxmlformats.org/officeDocument/2006/relationships/image" Target="../media/image90.png"/></Relationships>
</file>

<file path=ppt/slides/_rels/slide45.xml.rels><?xml version="1.0" encoding="UTF-8" standalone="yes"?>
<Relationships xmlns="http://schemas.openxmlformats.org/package/2006/relationships"><Relationship Id="rId8" Type="http://schemas.openxmlformats.org/officeDocument/2006/relationships/image" Target="../media/image90.png"/><Relationship Id="rId3" Type="http://schemas.openxmlformats.org/officeDocument/2006/relationships/image" Target="../media/image70.png"/><Relationship Id="rId7" Type="http://schemas.openxmlformats.org/officeDocument/2006/relationships/image" Target="../media/image89.png"/><Relationship Id="rId2" Type="http://schemas.openxmlformats.org/officeDocument/2006/relationships/image" Target="../media/image87.png"/><Relationship Id="rId1" Type="http://schemas.openxmlformats.org/officeDocument/2006/relationships/slideLayout" Target="../slideLayouts/slideLayout23.xml"/><Relationship Id="rId6" Type="http://schemas.openxmlformats.org/officeDocument/2006/relationships/image" Target="../media/image88.png"/><Relationship Id="rId5" Type="http://schemas.openxmlformats.org/officeDocument/2006/relationships/image" Target="../media/image65.png"/><Relationship Id="rId4" Type="http://schemas.openxmlformats.org/officeDocument/2006/relationships/image" Target="../media/image71.svg"/><Relationship Id="rId9" Type="http://schemas.openxmlformats.org/officeDocument/2006/relationships/image" Target="../media/image91.png"/></Relationships>
</file>

<file path=ppt/slides/_rels/slide46.xml.rels><?xml version="1.0" encoding="UTF-8" standalone="yes"?>
<Relationships xmlns="http://schemas.openxmlformats.org/package/2006/relationships"><Relationship Id="rId8" Type="http://schemas.openxmlformats.org/officeDocument/2006/relationships/image" Target="../media/image89.png"/><Relationship Id="rId3" Type="http://schemas.openxmlformats.org/officeDocument/2006/relationships/image" Target="../media/image87.png"/><Relationship Id="rId7" Type="http://schemas.openxmlformats.org/officeDocument/2006/relationships/image" Target="../media/image88.png"/><Relationship Id="rId2" Type="http://schemas.openxmlformats.org/officeDocument/2006/relationships/notesSlide" Target="../notesSlides/notesSlide34.xml"/><Relationship Id="rId1" Type="http://schemas.openxmlformats.org/officeDocument/2006/relationships/slideLayout" Target="../slideLayouts/slideLayout23.xml"/><Relationship Id="rId6" Type="http://schemas.openxmlformats.org/officeDocument/2006/relationships/image" Target="../media/image65.png"/><Relationship Id="rId5" Type="http://schemas.openxmlformats.org/officeDocument/2006/relationships/image" Target="../media/image71.svg"/><Relationship Id="rId10" Type="http://schemas.openxmlformats.org/officeDocument/2006/relationships/image" Target="../media/image91.png"/><Relationship Id="rId4" Type="http://schemas.openxmlformats.org/officeDocument/2006/relationships/image" Target="../media/image70.png"/><Relationship Id="rId9" Type="http://schemas.openxmlformats.org/officeDocument/2006/relationships/image" Target="../media/image90.png"/></Relationships>
</file>

<file path=ppt/slides/_rels/slide47.xml.rels><?xml version="1.0" encoding="UTF-8" standalone="yes"?>
<Relationships xmlns="http://schemas.openxmlformats.org/package/2006/relationships"><Relationship Id="rId8" Type="http://schemas.openxmlformats.org/officeDocument/2006/relationships/image" Target="../media/image90.png"/><Relationship Id="rId3" Type="http://schemas.openxmlformats.org/officeDocument/2006/relationships/image" Target="../media/image70.png"/><Relationship Id="rId7" Type="http://schemas.openxmlformats.org/officeDocument/2006/relationships/image" Target="../media/image89.png"/><Relationship Id="rId2" Type="http://schemas.openxmlformats.org/officeDocument/2006/relationships/image" Target="../media/image87.png"/><Relationship Id="rId1" Type="http://schemas.openxmlformats.org/officeDocument/2006/relationships/slideLayout" Target="../slideLayouts/slideLayout23.xml"/><Relationship Id="rId6" Type="http://schemas.openxmlformats.org/officeDocument/2006/relationships/image" Target="../media/image88.png"/><Relationship Id="rId5" Type="http://schemas.openxmlformats.org/officeDocument/2006/relationships/image" Target="../media/image65.png"/><Relationship Id="rId4" Type="http://schemas.openxmlformats.org/officeDocument/2006/relationships/image" Target="../media/image71.svg"/><Relationship Id="rId9" Type="http://schemas.openxmlformats.org/officeDocument/2006/relationships/image" Target="../media/image91.png"/></Relationships>
</file>

<file path=ppt/slides/_rels/slide48.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notesSlide" Target="../notesSlides/notesSlide35.xml"/><Relationship Id="rId1" Type="http://schemas.openxmlformats.org/officeDocument/2006/relationships/slideLayout" Target="../slideLayouts/slideLayout23.xml"/></Relationships>
</file>

<file path=ppt/slides/_rels/slide49.xml.rels><?xml version="1.0" encoding="UTF-8" standalone="yes"?>
<Relationships xmlns="http://schemas.openxmlformats.org/package/2006/relationships"><Relationship Id="rId8" Type="http://schemas.openxmlformats.org/officeDocument/2006/relationships/image" Target="../media/image96.png"/><Relationship Id="rId3" Type="http://schemas.openxmlformats.org/officeDocument/2006/relationships/image" Target="../media/image71.svg"/><Relationship Id="rId7" Type="http://schemas.openxmlformats.org/officeDocument/2006/relationships/image" Target="../media/image95.png"/><Relationship Id="rId2" Type="http://schemas.openxmlformats.org/officeDocument/2006/relationships/image" Target="../media/image70.png"/><Relationship Id="rId1" Type="http://schemas.openxmlformats.org/officeDocument/2006/relationships/slideLayout" Target="../slideLayouts/slideLayout23.xml"/><Relationship Id="rId6" Type="http://schemas.openxmlformats.org/officeDocument/2006/relationships/image" Target="../media/image94.png"/><Relationship Id="rId5" Type="http://schemas.openxmlformats.org/officeDocument/2006/relationships/image" Target="../media/image93.png"/><Relationship Id="rId10" Type="http://schemas.openxmlformats.org/officeDocument/2006/relationships/image" Target="../media/image98.png"/><Relationship Id="rId4" Type="http://schemas.openxmlformats.org/officeDocument/2006/relationships/image" Target="../media/image65.png"/><Relationship Id="rId9" Type="http://schemas.openxmlformats.org/officeDocument/2006/relationships/image" Target="../media/image97.png"/></Relationships>
</file>

<file path=ppt/slides/_rels/slide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8" Type="http://schemas.openxmlformats.org/officeDocument/2006/relationships/image" Target="../media/image95.png"/><Relationship Id="rId3" Type="http://schemas.openxmlformats.org/officeDocument/2006/relationships/image" Target="../media/image70.png"/><Relationship Id="rId7" Type="http://schemas.openxmlformats.org/officeDocument/2006/relationships/image" Target="../media/image94.png"/><Relationship Id="rId2" Type="http://schemas.openxmlformats.org/officeDocument/2006/relationships/notesSlide" Target="../notesSlides/notesSlide36.xml"/><Relationship Id="rId1" Type="http://schemas.openxmlformats.org/officeDocument/2006/relationships/slideLayout" Target="../slideLayouts/slideLayout23.xml"/><Relationship Id="rId6" Type="http://schemas.openxmlformats.org/officeDocument/2006/relationships/image" Target="../media/image93.png"/><Relationship Id="rId11" Type="http://schemas.openxmlformats.org/officeDocument/2006/relationships/image" Target="../media/image98.png"/><Relationship Id="rId5" Type="http://schemas.openxmlformats.org/officeDocument/2006/relationships/image" Target="../media/image65.png"/><Relationship Id="rId10" Type="http://schemas.openxmlformats.org/officeDocument/2006/relationships/image" Target="../media/image97.png"/><Relationship Id="rId4" Type="http://schemas.openxmlformats.org/officeDocument/2006/relationships/image" Target="../media/image71.svg"/><Relationship Id="rId9" Type="http://schemas.openxmlformats.org/officeDocument/2006/relationships/image" Target="../media/image96.png"/></Relationships>
</file>

<file path=ppt/slides/_rels/slide51.xml.rels><?xml version="1.0" encoding="UTF-8" standalone="yes"?>
<Relationships xmlns="http://schemas.openxmlformats.org/package/2006/relationships"><Relationship Id="rId8" Type="http://schemas.openxmlformats.org/officeDocument/2006/relationships/image" Target="../media/image96.png"/><Relationship Id="rId3" Type="http://schemas.openxmlformats.org/officeDocument/2006/relationships/image" Target="../media/image71.svg"/><Relationship Id="rId7" Type="http://schemas.openxmlformats.org/officeDocument/2006/relationships/image" Target="../media/image95.png"/><Relationship Id="rId2" Type="http://schemas.openxmlformats.org/officeDocument/2006/relationships/image" Target="../media/image70.png"/><Relationship Id="rId1" Type="http://schemas.openxmlformats.org/officeDocument/2006/relationships/slideLayout" Target="../slideLayouts/slideLayout23.xml"/><Relationship Id="rId6" Type="http://schemas.openxmlformats.org/officeDocument/2006/relationships/image" Target="../media/image94.png"/><Relationship Id="rId5" Type="http://schemas.openxmlformats.org/officeDocument/2006/relationships/image" Target="../media/image93.png"/><Relationship Id="rId10" Type="http://schemas.openxmlformats.org/officeDocument/2006/relationships/image" Target="../media/image98.png"/><Relationship Id="rId4" Type="http://schemas.openxmlformats.org/officeDocument/2006/relationships/image" Target="../media/image65.png"/><Relationship Id="rId9" Type="http://schemas.openxmlformats.org/officeDocument/2006/relationships/image" Target="../media/image97.png"/></Relationships>
</file>

<file path=ppt/slides/_rels/slide52.xml.rels><?xml version="1.0" encoding="UTF-8" standalone="yes"?>
<Relationships xmlns="http://schemas.openxmlformats.org/package/2006/relationships"><Relationship Id="rId8" Type="http://schemas.openxmlformats.org/officeDocument/2006/relationships/image" Target="../media/image95.png"/><Relationship Id="rId3" Type="http://schemas.openxmlformats.org/officeDocument/2006/relationships/image" Target="../media/image70.png"/><Relationship Id="rId7" Type="http://schemas.openxmlformats.org/officeDocument/2006/relationships/image" Target="../media/image94.png"/><Relationship Id="rId2" Type="http://schemas.openxmlformats.org/officeDocument/2006/relationships/notesSlide" Target="../notesSlides/notesSlide37.xml"/><Relationship Id="rId1" Type="http://schemas.openxmlformats.org/officeDocument/2006/relationships/slideLayout" Target="../slideLayouts/slideLayout23.xml"/><Relationship Id="rId6" Type="http://schemas.openxmlformats.org/officeDocument/2006/relationships/image" Target="../media/image93.png"/><Relationship Id="rId11" Type="http://schemas.openxmlformats.org/officeDocument/2006/relationships/image" Target="../media/image98.png"/><Relationship Id="rId5" Type="http://schemas.openxmlformats.org/officeDocument/2006/relationships/image" Target="../media/image65.png"/><Relationship Id="rId10" Type="http://schemas.openxmlformats.org/officeDocument/2006/relationships/image" Target="../media/image97.png"/><Relationship Id="rId4" Type="http://schemas.openxmlformats.org/officeDocument/2006/relationships/image" Target="../media/image71.svg"/><Relationship Id="rId9" Type="http://schemas.openxmlformats.org/officeDocument/2006/relationships/image" Target="../media/image96.png"/></Relationships>
</file>

<file path=ppt/slides/_rels/slide53.xml.rels><?xml version="1.0" encoding="UTF-8" standalone="yes"?>
<Relationships xmlns="http://schemas.openxmlformats.org/package/2006/relationships"><Relationship Id="rId8" Type="http://schemas.openxmlformats.org/officeDocument/2006/relationships/image" Target="../media/image96.png"/><Relationship Id="rId3" Type="http://schemas.openxmlformats.org/officeDocument/2006/relationships/image" Target="../media/image71.svg"/><Relationship Id="rId7" Type="http://schemas.openxmlformats.org/officeDocument/2006/relationships/image" Target="../media/image95.png"/><Relationship Id="rId2" Type="http://schemas.openxmlformats.org/officeDocument/2006/relationships/image" Target="../media/image70.png"/><Relationship Id="rId1" Type="http://schemas.openxmlformats.org/officeDocument/2006/relationships/slideLayout" Target="../slideLayouts/slideLayout23.xml"/><Relationship Id="rId6" Type="http://schemas.openxmlformats.org/officeDocument/2006/relationships/image" Target="../media/image94.png"/><Relationship Id="rId5" Type="http://schemas.openxmlformats.org/officeDocument/2006/relationships/image" Target="../media/image93.png"/><Relationship Id="rId10" Type="http://schemas.openxmlformats.org/officeDocument/2006/relationships/image" Target="../media/image98.png"/><Relationship Id="rId4" Type="http://schemas.openxmlformats.org/officeDocument/2006/relationships/image" Target="../media/image65.png"/><Relationship Id="rId9" Type="http://schemas.openxmlformats.org/officeDocument/2006/relationships/image" Target="../media/image97.png"/></Relationships>
</file>

<file path=ppt/slides/_rels/slide54.xml.rels><?xml version="1.0" encoding="UTF-8" standalone="yes"?>
<Relationships xmlns="http://schemas.openxmlformats.org/package/2006/relationships"><Relationship Id="rId8" Type="http://schemas.openxmlformats.org/officeDocument/2006/relationships/image" Target="../media/image95.png"/><Relationship Id="rId3" Type="http://schemas.openxmlformats.org/officeDocument/2006/relationships/image" Target="../media/image70.png"/><Relationship Id="rId7" Type="http://schemas.openxmlformats.org/officeDocument/2006/relationships/image" Target="../media/image94.png"/><Relationship Id="rId2" Type="http://schemas.openxmlformats.org/officeDocument/2006/relationships/notesSlide" Target="../notesSlides/notesSlide38.xml"/><Relationship Id="rId1" Type="http://schemas.openxmlformats.org/officeDocument/2006/relationships/slideLayout" Target="../slideLayouts/slideLayout23.xml"/><Relationship Id="rId6" Type="http://schemas.openxmlformats.org/officeDocument/2006/relationships/image" Target="../media/image93.png"/><Relationship Id="rId11" Type="http://schemas.openxmlformats.org/officeDocument/2006/relationships/image" Target="../media/image98.png"/><Relationship Id="rId5" Type="http://schemas.openxmlformats.org/officeDocument/2006/relationships/image" Target="../media/image65.png"/><Relationship Id="rId10" Type="http://schemas.openxmlformats.org/officeDocument/2006/relationships/image" Target="../media/image97.png"/><Relationship Id="rId4" Type="http://schemas.openxmlformats.org/officeDocument/2006/relationships/image" Target="../media/image71.svg"/><Relationship Id="rId9" Type="http://schemas.openxmlformats.org/officeDocument/2006/relationships/image" Target="../media/image96.png"/></Relationships>
</file>

<file path=ppt/slides/_rels/slide55.xml.rels><?xml version="1.0" encoding="UTF-8" standalone="yes"?>
<Relationships xmlns="http://schemas.openxmlformats.org/package/2006/relationships"><Relationship Id="rId3" Type="http://schemas.openxmlformats.org/officeDocument/2006/relationships/image" Target="../media/image21.gif"/><Relationship Id="rId2" Type="http://schemas.openxmlformats.org/officeDocument/2006/relationships/notesSlide" Target="../notesSlides/notesSlide39.xml"/><Relationship Id="rId1" Type="http://schemas.openxmlformats.org/officeDocument/2006/relationships/slideLayout" Target="../slideLayouts/slideLayout25.xml"/><Relationship Id="rId5" Type="http://schemas.openxmlformats.org/officeDocument/2006/relationships/image" Target="../media/image100.png"/><Relationship Id="rId4" Type="http://schemas.openxmlformats.org/officeDocument/2006/relationships/image" Target="../media/image99.png"/></Relationships>
</file>

<file path=ppt/slides/_rels/slide56.xml.rels><?xml version="1.0" encoding="UTF-8" standalone="yes"?>
<Relationships xmlns="http://schemas.openxmlformats.org/package/2006/relationships"><Relationship Id="rId3" Type="http://schemas.openxmlformats.org/officeDocument/2006/relationships/image" Target="../media/image21.gif"/><Relationship Id="rId2" Type="http://schemas.openxmlformats.org/officeDocument/2006/relationships/notesSlide" Target="../notesSlides/notesSlide40.xml"/><Relationship Id="rId1" Type="http://schemas.openxmlformats.org/officeDocument/2006/relationships/slideLayout" Target="../slideLayouts/slideLayout25.xml"/><Relationship Id="rId4" Type="http://schemas.openxmlformats.org/officeDocument/2006/relationships/image" Target="../media/image101.png"/></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58.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41.xml"/><Relationship Id="rId1" Type="http://schemas.openxmlformats.org/officeDocument/2006/relationships/slideLayout" Target="../slideLayouts/slideLayout23.xml"/><Relationship Id="rId6" Type="http://schemas.openxmlformats.org/officeDocument/2006/relationships/image" Target="../media/image102.png"/><Relationship Id="rId5" Type="http://schemas.openxmlformats.org/officeDocument/2006/relationships/image" Target="../media/image65.png"/><Relationship Id="rId4" Type="http://schemas.openxmlformats.org/officeDocument/2006/relationships/image" Target="../media/image71.svg"/></Relationships>
</file>

<file path=ppt/slides/_rels/slide59.xml.rels><?xml version="1.0" encoding="UTF-8" standalone="yes"?>
<Relationships xmlns="http://schemas.openxmlformats.org/package/2006/relationships"><Relationship Id="rId3" Type="http://schemas.openxmlformats.org/officeDocument/2006/relationships/image" Target="../media/image71.svg"/><Relationship Id="rId2" Type="http://schemas.openxmlformats.org/officeDocument/2006/relationships/image" Target="../media/image70.png"/><Relationship Id="rId1" Type="http://schemas.openxmlformats.org/officeDocument/2006/relationships/slideLayout" Target="../slideLayouts/slideLayout23.xml"/><Relationship Id="rId5" Type="http://schemas.openxmlformats.org/officeDocument/2006/relationships/image" Target="../media/image103.png"/><Relationship Id="rId4" Type="http://schemas.openxmlformats.org/officeDocument/2006/relationships/image" Target="../media/image65.png"/></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xml"/><Relationship Id="rId1" Type="http://schemas.openxmlformats.org/officeDocument/2006/relationships/slideLayout" Target="../slideLayouts/slideLayout4.xml"/><Relationship Id="rId4" Type="http://schemas.openxmlformats.org/officeDocument/2006/relationships/image" Target="../media/image14.png"/></Relationships>
</file>

<file path=ppt/slides/_rels/slide60.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42.xml"/><Relationship Id="rId1" Type="http://schemas.openxmlformats.org/officeDocument/2006/relationships/slideLayout" Target="../slideLayouts/slideLayout23.xml"/><Relationship Id="rId6" Type="http://schemas.openxmlformats.org/officeDocument/2006/relationships/image" Target="../media/image104.png"/><Relationship Id="rId5" Type="http://schemas.openxmlformats.org/officeDocument/2006/relationships/image" Target="../media/image65.png"/><Relationship Id="rId4" Type="http://schemas.openxmlformats.org/officeDocument/2006/relationships/image" Target="../media/image71.svg"/></Relationships>
</file>

<file path=ppt/slides/_rels/slide61.xml.rels><?xml version="1.0" encoding="UTF-8" standalone="yes"?>
<Relationships xmlns="http://schemas.openxmlformats.org/package/2006/relationships"><Relationship Id="rId2" Type="http://schemas.openxmlformats.org/officeDocument/2006/relationships/image" Target="../media/image105.png"/><Relationship Id="rId1" Type="http://schemas.openxmlformats.org/officeDocument/2006/relationships/slideLayout" Target="../slideLayouts/slideLayout23.xml"/></Relationships>
</file>

<file path=ppt/slides/_rels/slide62.xml.rels><?xml version="1.0" encoding="UTF-8" standalone="yes"?>
<Relationships xmlns="http://schemas.openxmlformats.org/package/2006/relationships"><Relationship Id="rId3" Type="http://schemas.openxmlformats.org/officeDocument/2006/relationships/image" Target="../media/image106.png"/><Relationship Id="rId2" Type="http://schemas.openxmlformats.org/officeDocument/2006/relationships/notesSlide" Target="../notesSlides/notesSlide43.xml"/><Relationship Id="rId1" Type="http://schemas.openxmlformats.org/officeDocument/2006/relationships/slideLayout" Target="../slideLayouts/slideLayout23.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64.xml.rels><?xml version="1.0" encoding="UTF-8" standalone="yes"?>
<Relationships xmlns="http://schemas.openxmlformats.org/package/2006/relationships"><Relationship Id="rId3" Type="http://schemas.openxmlformats.org/officeDocument/2006/relationships/image" Target="../media/image107.png"/><Relationship Id="rId2" Type="http://schemas.openxmlformats.org/officeDocument/2006/relationships/notesSlide" Target="../notesSlides/notesSlide44.xml"/><Relationship Id="rId1" Type="http://schemas.openxmlformats.org/officeDocument/2006/relationships/slideLayout" Target="../slideLayouts/slideLayout23.xml"/></Relationships>
</file>

<file path=ppt/slides/_rels/slide65.xml.rels><?xml version="1.0" encoding="UTF-8" standalone="yes"?>
<Relationships xmlns="http://schemas.openxmlformats.org/package/2006/relationships"><Relationship Id="rId2" Type="http://schemas.openxmlformats.org/officeDocument/2006/relationships/image" Target="../media/image108.png"/><Relationship Id="rId1" Type="http://schemas.openxmlformats.org/officeDocument/2006/relationships/slideLayout" Target="../slideLayouts/slideLayout23.xml"/></Relationships>
</file>

<file path=ppt/slides/_rels/slide66.xml.rels><?xml version="1.0" encoding="UTF-8" standalone="yes"?>
<Relationships xmlns="http://schemas.openxmlformats.org/package/2006/relationships"><Relationship Id="rId3" Type="http://schemas.openxmlformats.org/officeDocument/2006/relationships/image" Target="../media/image109.png"/><Relationship Id="rId2" Type="http://schemas.openxmlformats.org/officeDocument/2006/relationships/notesSlide" Target="../notesSlides/notesSlide45.xml"/><Relationship Id="rId1" Type="http://schemas.openxmlformats.org/officeDocument/2006/relationships/slideLayout" Target="../slideLayouts/slideLayout23.xml"/></Relationships>
</file>

<file path=ppt/slides/_rels/slide67.xml.rels><?xml version="1.0" encoding="UTF-8" standalone="yes"?>
<Relationships xmlns="http://schemas.openxmlformats.org/package/2006/relationships"><Relationship Id="rId2" Type="http://schemas.openxmlformats.org/officeDocument/2006/relationships/image" Target="../media/image110.png"/><Relationship Id="rId1" Type="http://schemas.openxmlformats.org/officeDocument/2006/relationships/slideLayout" Target="../slideLayouts/slideLayout23.xml"/></Relationships>
</file>

<file path=ppt/slides/_rels/slide68.xml.rels><?xml version="1.0" encoding="UTF-8" standalone="yes"?>
<Relationships xmlns="http://schemas.openxmlformats.org/package/2006/relationships"><Relationship Id="rId3" Type="http://schemas.openxmlformats.org/officeDocument/2006/relationships/image" Target="../media/image111.png"/><Relationship Id="rId2" Type="http://schemas.openxmlformats.org/officeDocument/2006/relationships/notesSlide" Target="../notesSlides/notesSlide46.xml"/><Relationship Id="rId1" Type="http://schemas.openxmlformats.org/officeDocument/2006/relationships/slideLayout" Target="../slideLayouts/slideLayout23.xml"/></Relationships>
</file>

<file path=ppt/slides/_rels/slide69.xml.rels><?xml version="1.0" encoding="UTF-8" standalone="yes"?>
<Relationships xmlns="http://schemas.openxmlformats.org/package/2006/relationships"><Relationship Id="rId8" Type="http://schemas.openxmlformats.org/officeDocument/2006/relationships/image" Target="../media/image115.svg"/><Relationship Id="rId13" Type="http://schemas.openxmlformats.org/officeDocument/2006/relationships/image" Target="../media/image120.png"/><Relationship Id="rId3" Type="http://schemas.openxmlformats.org/officeDocument/2006/relationships/image" Target="../media/image21.gif"/><Relationship Id="rId7" Type="http://schemas.openxmlformats.org/officeDocument/2006/relationships/image" Target="../media/image114.png"/><Relationship Id="rId12" Type="http://schemas.openxmlformats.org/officeDocument/2006/relationships/image" Target="../media/image119.svg"/><Relationship Id="rId2" Type="http://schemas.openxmlformats.org/officeDocument/2006/relationships/notesSlide" Target="../notesSlides/notesSlide47.xml"/><Relationship Id="rId1" Type="http://schemas.openxmlformats.org/officeDocument/2006/relationships/slideLayout" Target="../slideLayouts/slideLayout25.xml"/><Relationship Id="rId6" Type="http://schemas.openxmlformats.org/officeDocument/2006/relationships/image" Target="../media/image113.svg"/><Relationship Id="rId11" Type="http://schemas.openxmlformats.org/officeDocument/2006/relationships/image" Target="../media/image118.png"/><Relationship Id="rId5" Type="http://schemas.openxmlformats.org/officeDocument/2006/relationships/image" Target="../media/image112.png"/><Relationship Id="rId10" Type="http://schemas.openxmlformats.org/officeDocument/2006/relationships/image" Target="../media/image117.svg"/><Relationship Id="rId4" Type="http://schemas.openxmlformats.org/officeDocument/2006/relationships/image" Target="../media/image99.png"/><Relationship Id="rId9" Type="http://schemas.openxmlformats.org/officeDocument/2006/relationships/image" Target="../media/image116.png"/><Relationship Id="rId14" Type="http://schemas.openxmlformats.org/officeDocument/2006/relationships/image" Target="../media/image121.svg"/></Relationships>
</file>

<file path=ppt/slides/_rels/slide7.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15.png"/><Relationship Id="rId1" Type="http://schemas.openxmlformats.org/officeDocument/2006/relationships/slideLayout" Target="../slideLayouts/slideLayout11.xml"/></Relationships>
</file>

<file path=ppt/slides/_rels/slide70.xml.rels><?xml version="1.0" encoding="UTF-8" standalone="yes"?>
<Relationships xmlns="http://schemas.openxmlformats.org/package/2006/relationships"><Relationship Id="rId8" Type="http://schemas.openxmlformats.org/officeDocument/2006/relationships/image" Target="../media/image115.svg"/><Relationship Id="rId3" Type="http://schemas.openxmlformats.org/officeDocument/2006/relationships/image" Target="../media/image21.gif"/><Relationship Id="rId7" Type="http://schemas.openxmlformats.org/officeDocument/2006/relationships/image" Target="../media/image114.png"/><Relationship Id="rId2" Type="http://schemas.openxmlformats.org/officeDocument/2006/relationships/notesSlide" Target="../notesSlides/notesSlide48.xml"/><Relationship Id="rId1" Type="http://schemas.openxmlformats.org/officeDocument/2006/relationships/slideLayout" Target="../slideLayouts/slideLayout25.xml"/><Relationship Id="rId6" Type="http://schemas.openxmlformats.org/officeDocument/2006/relationships/image" Target="../media/image119.svg"/><Relationship Id="rId5" Type="http://schemas.openxmlformats.org/officeDocument/2006/relationships/image" Target="../media/image118.png"/><Relationship Id="rId4" Type="http://schemas.openxmlformats.org/officeDocument/2006/relationships/image" Target="../media/image99.png"/><Relationship Id="rId9" Type="http://schemas.openxmlformats.org/officeDocument/2006/relationships/image" Target="../media/image65.png"/></Relationships>
</file>

<file path=ppt/slides/_rels/slide71.xml.rels><?xml version="1.0" encoding="UTF-8" standalone="yes"?>
<Relationships xmlns="http://schemas.openxmlformats.org/package/2006/relationships"><Relationship Id="rId8" Type="http://schemas.openxmlformats.org/officeDocument/2006/relationships/image" Target="../media/image115.svg"/><Relationship Id="rId3" Type="http://schemas.openxmlformats.org/officeDocument/2006/relationships/image" Target="../media/image21.gif"/><Relationship Id="rId7" Type="http://schemas.openxmlformats.org/officeDocument/2006/relationships/image" Target="../media/image114.png"/><Relationship Id="rId2" Type="http://schemas.openxmlformats.org/officeDocument/2006/relationships/notesSlide" Target="../notesSlides/notesSlide49.xml"/><Relationship Id="rId1" Type="http://schemas.openxmlformats.org/officeDocument/2006/relationships/slideLayout" Target="../slideLayouts/slideLayout25.xml"/><Relationship Id="rId6" Type="http://schemas.openxmlformats.org/officeDocument/2006/relationships/image" Target="../media/image119.svg"/><Relationship Id="rId11" Type="http://schemas.openxmlformats.org/officeDocument/2006/relationships/image" Target="../media/image113.svg"/><Relationship Id="rId5" Type="http://schemas.openxmlformats.org/officeDocument/2006/relationships/image" Target="../media/image118.png"/><Relationship Id="rId10" Type="http://schemas.openxmlformats.org/officeDocument/2006/relationships/image" Target="../media/image112.png"/><Relationship Id="rId4" Type="http://schemas.openxmlformats.org/officeDocument/2006/relationships/image" Target="../media/image99.png"/><Relationship Id="rId9" Type="http://schemas.openxmlformats.org/officeDocument/2006/relationships/image" Target="../media/image65.png"/></Relationships>
</file>

<file path=ppt/slides/_rels/slide72.xml.rels><?xml version="1.0" encoding="UTF-8" standalone="yes"?>
<Relationships xmlns="http://schemas.openxmlformats.org/package/2006/relationships"><Relationship Id="rId8" Type="http://schemas.openxmlformats.org/officeDocument/2006/relationships/image" Target="../media/image115.svg"/><Relationship Id="rId13" Type="http://schemas.openxmlformats.org/officeDocument/2006/relationships/image" Target="../media/image117.svg"/><Relationship Id="rId3" Type="http://schemas.openxmlformats.org/officeDocument/2006/relationships/image" Target="../media/image21.gif"/><Relationship Id="rId7" Type="http://schemas.openxmlformats.org/officeDocument/2006/relationships/image" Target="../media/image114.png"/><Relationship Id="rId12" Type="http://schemas.openxmlformats.org/officeDocument/2006/relationships/image" Target="../media/image116.png"/><Relationship Id="rId2" Type="http://schemas.openxmlformats.org/officeDocument/2006/relationships/notesSlide" Target="../notesSlides/notesSlide50.xml"/><Relationship Id="rId1" Type="http://schemas.openxmlformats.org/officeDocument/2006/relationships/slideLayout" Target="../slideLayouts/slideLayout25.xml"/><Relationship Id="rId6" Type="http://schemas.openxmlformats.org/officeDocument/2006/relationships/image" Target="../media/image119.svg"/><Relationship Id="rId11" Type="http://schemas.openxmlformats.org/officeDocument/2006/relationships/image" Target="../media/image113.svg"/><Relationship Id="rId5" Type="http://schemas.openxmlformats.org/officeDocument/2006/relationships/image" Target="../media/image118.png"/><Relationship Id="rId10" Type="http://schemas.openxmlformats.org/officeDocument/2006/relationships/image" Target="../media/image112.png"/><Relationship Id="rId4" Type="http://schemas.openxmlformats.org/officeDocument/2006/relationships/image" Target="../media/image99.png"/><Relationship Id="rId9" Type="http://schemas.openxmlformats.org/officeDocument/2006/relationships/image" Target="../media/image65.png"/></Relationships>
</file>

<file path=ppt/slides/_rels/slide73.xml.rels><?xml version="1.0" encoding="UTF-8" standalone="yes"?>
<Relationships xmlns="http://schemas.openxmlformats.org/package/2006/relationships"><Relationship Id="rId8" Type="http://schemas.openxmlformats.org/officeDocument/2006/relationships/image" Target="../media/image115.svg"/><Relationship Id="rId13" Type="http://schemas.openxmlformats.org/officeDocument/2006/relationships/image" Target="../media/image117.svg"/><Relationship Id="rId3" Type="http://schemas.openxmlformats.org/officeDocument/2006/relationships/image" Target="../media/image21.gif"/><Relationship Id="rId7" Type="http://schemas.openxmlformats.org/officeDocument/2006/relationships/image" Target="../media/image114.png"/><Relationship Id="rId12" Type="http://schemas.openxmlformats.org/officeDocument/2006/relationships/image" Target="../media/image116.png"/><Relationship Id="rId2" Type="http://schemas.openxmlformats.org/officeDocument/2006/relationships/notesSlide" Target="../notesSlides/notesSlide51.xml"/><Relationship Id="rId1" Type="http://schemas.openxmlformats.org/officeDocument/2006/relationships/slideLayout" Target="../slideLayouts/slideLayout25.xml"/><Relationship Id="rId6" Type="http://schemas.openxmlformats.org/officeDocument/2006/relationships/image" Target="../media/image119.svg"/><Relationship Id="rId11" Type="http://schemas.openxmlformats.org/officeDocument/2006/relationships/image" Target="../media/image113.svg"/><Relationship Id="rId5" Type="http://schemas.openxmlformats.org/officeDocument/2006/relationships/image" Target="../media/image118.png"/><Relationship Id="rId15" Type="http://schemas.openxmlformats.org/officeDocument/2006/relationships/image" Target="../media/image121.svg"/><Relationship Id="rId10" Type="http://schemas.openxmlformats.org/officeDocument/2006/relationships/image" Target="../media/image112.png"/><Relationship Id="rId4" Type="http://schemas.openxmlformats.org/officeDocument/2006/relationships/image" Target="../media/image99.png"/><Relationship Id="rId9" Type="http://schemas.openxmlformats.org/officeDocument/2006/relationships/image" Target="../media/image65.png"/><Relationship Id="rId14" Type="http://schemas.openxmlformats.org/officeDocument/2006/relationships/image" Target="../media/image120.png"/></Relationships>
</file>

<file path=ppt/slides/_rels/slide74.xml.rels><?xml version="1.0" encoding="UTF-8" standalone="yes"?>
<Relationships xmlns="http://schemas.openxmlformats.org/package/2006/relationships"><Relationship Id="rId3" Type="http://schemas.openxmlformats.org/officeDocument/2006/relationships/image" Target="../media/image21.gif"/><Relationship Id="rId2" Type="http://schemas.openxmlformats.org/officeDocument/2006/relationships/notesSlide" Target="../notesSlides/notesSlide52.xml"/><Relationship Id="rId1" Type="http://schemas.openxmlformats.org/officeDocument/2006/relationships/slideLayout" Target="../slideLayouts/slideLayout25.xml"/><Relationship Id="rId4" Type="http://schemas.openxmlformats.org/officeDocument/2006/relationships/image" Target="../media/image99.png"/></Relationships>
</file>

<file path=ppt/slides/_rels/slide75.xml.rels><?xml version="1.0" encoding="UTF-8" standalone="yes"?>
<Relationships xmlns="http://schemas.openxmlformats.org/package/2006/relationships"><Relationship Id="rId2" Type="http://schemas.openxmlformats.org/officeDocument/2006/relationships/image" Target="../media/image122.png"/><Relationship Id="rId1" Type="http://schemas.openxmlformats.org/officeDocument/2006/relationships/slideLayout" Target="../slideLayouts/slideLayout23.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3.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78.xml.rels><?xml version="1.0" encoding="UTF-8" standalone="yes"?>
<Relationships xmlns="http://schemas.openxmlformats.org/package/2006/relationships"><Relationship Id="rId3" Type="http://schemas.openxmlformats.org/officeDocument/2006/relationships/image" Target="../media/image123.png"/><Relationship Id="rId2" Type="http://schemas.openxmlformats.org/officeDocument/2006/relationships/notesSlide" Target="../notesSlides/notesSlide54.xml"/><Relationship Id="rId1" Type="http://schemas.openxmlformats.org/officeDocument/2006/relationships/slideLayout" Target="../slideLayouts/slideLayout23.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5.xml"/><Relationship Id="rId1" Type="http://schemas.openxmlformats.org/officeDocument/2006/relationships/slideLayout" Target="../slideLayouts/slideLayout23.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3.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82.xml.rels><?xml version="1.0" encoding="UTF-8" standalone="yes"?>
<Relationships xmlns="http://schemas.openxmlformats.org/package/2006/relationships"><Relationship Id="rId3" Type="http://schemas.openxmlformats.org/officeDocument/2006/relationships/image" Target="../media/image124.png"/><Relationship Id="rId2" Type="http://schemas.openxmlformats.org/officeDocument/2006/relationships/notesSlide" Target="../notesSlides/notesSlide56.xml"/><Relationship Id="rId1" Type="http://schemas.openxmlformats.org/officeDocument/2006/relationships/slideLayout" Target="../slideLayouts/slideLayout4.xml"/></Relationships>
</file>

<file path=ppt/slides/_rels/slide83.xml.rels><?xml version="1.0" encoding="UTF-8" standalone="yes"?>
<Relationships xmlns="http://schemas.openxmlformats.org/package/2006/relationships"><Relationship Id="rId2" Type="http://schemas.openxmlformats.org/officeDocument/2006/relationships/image" Target="../media/image124.png"/><Relationship Id="rId1" Type="http://schemas.openxmlformats.org/officeDocument/2006/relationships/slideLayout" Target="../slideLayouts/slideLayout4.xml"/></Relationships>
</file>

<file path=ppt/slides/_rels/slide84.xml.rels><?xml version="1.0" encoding="UTF-8" standalone="yes"?>
<Relationships xmlns="http://schemas.openxmlformats.org/package/2006/relationships"><Relationship Id="rId3" Type="http://schemas.openxmlformats.org/officeDocument/2006/relationships/image" Target="../media/image124.png"/><Relationship Id="rId2" Type="http://schemas.openxmlformats.org/officeDocument/2006/relationships/notesSlide" Target="../notesSlides/notesSlide57.xml"/><Relationship Id="rId1" Type="http://schemas.openxmlformats.org/officeDocument/2006/relationships/slideLayout" Target="../slideLayouts/slideLayout4.xml"/></Relationships>
</file>

<file path=ppt/slides/_rels/slide85.xml.rels><?xml version="1.0" encoding="UTF-8" standalone="yes"?>
<Relationships xmlns="http://schemas.openxmlformats.org/package/2006/relationships"><Relationship Id="rId2" Type="http://schemas.openxmlformats.org/officeDocument/2006/relationships/image" Target="../media/image124.png"/><Relationship Id="rId1" Type="http://schemas.openxmlformats.org/officeDocument/2006/relationships/slideLayout" Target="../slideLayouts/slideLayout4.xml"/></Relationships>
</file>

<file path=ppt/slides/_rels/slide86.xml.rels><?xml version="1.0" encoding="UTF-8" standalone="yes"?>
<Relationships xmlns="http://schemas.openxmlformats.org/package/2006/relationships"><Relationship Id="rId3" Type="http://schemas.openxmlformats.org/officeDocument/2006/relationships/image" Target="../media/image124.png"/><Relationship Id="rId2" Type="http://schemas.openxmlformats.org/officeDocument/2006/relationships/notesSlide" Target="../notesSlides/notesSlide58.xml"/><Relationship Id="rId1" Type="http://schemas.openxmlformats.org/officeDocument/2006/relationships/slideLayout" Target="../slideLayouts/slideLayout4.xml"/></Relationships>
</file>

<file path=ppt/slides/_rels/slide87.xml.rels><?xml version="1.0" encoding="UTF-8" standalone="yes"?>
<Relationships xmlns="http://schemas.openxmlformats.org/package/2006/relationships"><Relationship Id="rId3" Type="http://schemas.openxmlformats.org/officeDocument/2006/relationships/image" Target="../media/image21.gif"/><Relationship Id="rId2" Type="http://schemas.openxmlformats.org/officeDocument/2006/relationships/notesSlide" Target="../notesSlides/notesSlide59.xml"/><Relationship Id="rId1" Type="http://schemas.openxmlformats.org/officeDocument/2006/relationships/slideLayout" Target="../slideLayouts/slideLayout2.xml"/><Relationship Id="rId4" Type="http://schemas.openxmlformats.org/officeDocument/2006/relationships/image" Target="../media/image77.gif"/></Relationships>
</file>

<file path=ppt/slides/_rels/slide8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60.xml"/><Relationship Id="rId1" Type="http://schemas.openxmlformats.org/officeDocument/2006/relationships/slideLayout" Target="../slideLayouts/slideLayout3.xml"/></Relationships>
</file>

<file path=ppt/slides/_rels/slide8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61.xml"/><Relationship Id="rId1" Type="http://schemas.openxmlformats.org/officeDocument/2006/relationships/slideLayout" Target="../slideLayouts/slideLayout3.xml"/><Relationship Id="rId4" Type="http://schemas.openxmlformats.org/officeDocument/2006/relationships/image" Target="../media/image78.png"/></Relationships>
</file>

<file path=ppt/slides/_rels/slide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3.xml"/></Relationships>
</file>

<file path=ppt/slides/_rels/slide9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62.xml"/><Relationship Id="rId1" Type="http://schemas.openxmlformats.org/officeDocument/2006/relationships/slideLayout" Target="../slideLayouts/slideLayout3.xml"/><Relationship Id="rId4" Type="http://schemas.openxmlformats.org/officeDocument/2006/relationships/image" Target="../media/image79.png"/></Relationships>
</file>

<file path=ppt/slides/_rels/slide9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63.xml"/><Relationship Id="rId1" Type="http://schemas.openxmlformats.org/officeDocument/2006/relationships/slideLayout" Target="../slideLayouts/slideLayout3.xml"/><Relationship Id="rId4" Type="http://schemas.openxmlformats.org/officeDocument/2006/relationships/image" Target="../media/image80.png"/></Relationships>
</file>

<file path=ppt/slides/_rels/slide9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64.xml"/><Relationship Id="rId1" Type="http://schemas.openxmlformats.org/officeDocument/2006/relationships/slideLayout" Target="../slideLayouts/slideLayout3.xml"/><Relationship Id="rId4" Type="http://schemas.openxmlformats.org/officeDocument/2006/relationships/image" Target="../media/image81.png"/></Relationships>
</file>

<file path=ppt/slides/_rels/slide93.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65.xml"/><Relationship Id="rId1" Type="http://schemas.openxmlformats.org/officeDocument/2006/relationships/slideLayout" Target="../slideLayouts/slideLayout3.xml"/></Relationships>
</file>

<file path=ppt/slides/_rels/slide94.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66.xml"/><Relationship Id="rId1" Type="http://schemas.openxmlformats.org/officeDocument/2006/relationships/slideLayout" Target="../slideLayouts/slideLayout3.xml"/></Relationships>
</file>

<file path=ppt/slides/_rels/slide95.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67.xml"/><Relationship Id="rId1" Type="http://schemas.openxmlformats.org/officeDocument/2006/relationships/slideLayout" Target="../slideLayouts/slideLayout3.xml"/></Relationships>
</file>

<file path=ppt/slides/_rels/slide96.xml.rels><?xml version="1.0" encoding="UTF-8" standalone="yes"?>
<Relationships xmlns="http://schemas.openxmlformats.org/package/2006/relationships"><Relationship Id="rId3" Type="http://schemas.openxmlformats.org/officeDocument/2006/relationships/image" Target="../media/image125.png"/><Relationship Id="rId2" Type="http://schemas.openxmlformats.org/officeDocument/2006/relationships/notesSlide" Target="../notesSlides/notesSlide68.xml"/><Relationship Id="rId1" Type="http://schemas.openxmlformats.org/officeDocument/2006/relationships/slideLayout" Target="../slideLayouts/slideLayout5.xml"/></Relationships>
</file>

<file path=ppt/slides/_rels/slide97.xml.rels><?xml version="1.0" encoding="UTF-8" standalone="yes"?>
<Relationships xmlns="http://schemas.openxmlformats.org/package/2006/relationships"><Relationship Id="rId2" Type="http://schemas.openxmlformats.org/officeDocument/2006/relationships/image" Target="../media/image84.png"/><Relationship Id="rId1" Type="http://schemas.openxmlformats.org/officeDocument/2006/relationships/slideLayout" Target="../slideLayouts/slideLayout4.xml"/></Relationships>
</file>

<file path=ppt/slides/_rels/slide98.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notesSlide" Target="../notesSlides/notesSlide69.xml"/><Relationship Id="rId1" Type="http://schemas.openxmlformats.org/officeDocument/2006/relationships/slideLayout" Target="../slideLayouts/slideLayout4.xml"/></Relationships>
</file>

<file path=ppt/slides/_rels/slide99.xml.rels><?xml version="1.0" encoding="UTF-8" standalone="yes"?>
<Relationships xmlns="http://schemas.openxmlformats.org/package/2006/relationships"><Relationship Id="rId8" Type="http://schemas.openxmlformats.org/officeDocument/2006/relationships/image" Target="../media/image129.png"/><Relationship Id="rId3" Type="http://schemas.openxmlformats.org/officeDocument/2006/relationships/image" Target="../media/image21.gif"/><Relationship Id="rId7" Type="http://schemas.openxmlformats.org/officeDocument/2006/relationships/image" Target="../media/image128.png"/><Relationship Id="rId2" Type="http://schemas.openxmlformats.org/officeDocument/2006/relationships/notesSlide" Target="../notesSlides/notesSlide70.xml"/><Relationship Id="rId1" Type="http://schemas.openxmlformats.org/officeDocument/2006/relationships/slideLayout" Target="../slideLayouts/slideLayout2.xml"/><Relationship Id="rId6" Type="http://schemas.openxmlformats.org/officeDocument/2006/relationships/image" Target="../media/image127.png"/><Relationship Id="rId5" Type="http://schemas.openxmlformats.org/officeDocument/2006/relationships/image" Target="../media/image126.png"/><Relationship Id="rId4" Type="http://schemas.openxmlformats.org/officeDocument/2006/relationships/image" Target="../media/image9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صورة 3">
            <a:extLst>
              <a:ext uri="{FF2B5EF4-FFF2-40B4-BE49-F238E27FC236}">
                <a16:creationId xmlns:a16="http://schemas.microsoft.com/office/drawing/2014/main" id="{897DA091-848A-8D14-4555-DCFE33F1FBD9}"/>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85389" y="0"/>
            <a:ext cx="12562778" cy="6858000"/>
          </a:xfrm>
          <a:prstGeom prst="rect">
            <a:avLst/>
          </a:prstGeom>
        </p:spPr>
      </p:pic>
    </p:spTree>
    <p:extLst>
      <p:ext uri="{BB962C8B-B14F-4D97-AF65-F5344CB8AC3E}">
        <p14:creationId xmlns:p14="http://schemas.microsoft.com/office/powerpoint/2010/main" val="234562980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58DC4C-FDD8-1F5B-6B58-06A1B50D86C5}"/>
            </a:ext>
          </a:extLst>
        </p:cNvPr>
        <p:cNvGrpSpPr/>
        <p:nvPr/>
      </p:nvGrpSpPr>
      <p:grpSpPr>
        <a:xfrm>
          <a:off x="0" y="0"/>
          <a:ext cx="0" cy="0"/>
          <a:chOff x="0" y="0"/>
          <a:chExt cx="0" cy="0"/>
        </a:xfrm>
      </p:grpSpPr>
      <p:sp>
        <p:nvSpPr>
          <p:cNvPr id="13" name="Rectangle 12">
            <a:extLst>
              <a:ext uri="{FF2B5EF4-FFF2-40B4-BE49-F238E27FC236}">
                <a16:creationId xmlns:a16="http://schemas.microsoft.com/office/drawing/2014/main" id="{FC874851-86B3-7A49-D7F3-7CB5C75CF91E}"/>
              </a:ext>
            </a:extLst>
          </p:cNvPr>
          <p:cNvSpPr/>
          <p:nvPr/>
        </p:nvSpPr>
        <p:spPr>
          <a:xfrm>
            <a:off x="0" y="1064526"/>
            <a:ext cx="12213132" cy="5196036"/>
          </a:xfrm>
          <a:prstGeom prst="rect">
            <a:avLst/>
          </a:prstGeom>
          <a:solidFill>
            <a:srgbClr val="008080"/>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Tajawal ExtraBold" panose="00000800000000000000" pitchFamily="2" charset="-78"/>
              <a:cs typeface="Tajawal ExtraBold" panose="00000800000000000000" pitchFamily="2" charset="-78"/>
            </a:endParaRPr>
          </a:p>
        </p:txBody>
      </p:sp>
      <p:sp>
        <p:nvSpPr>
          <p:cNvPr id="10" name="TextBox 9">
            <a:extLst>
              <a:ext uri="{FF2B5EF4-FFF2-40B4-BE49-F238E27FC236}">
                <a16:creationId xmlns:a16="http://schemas.microsoft.com/office/drawing/2014/main" id="{219E96AC-4F3A-8147-43BD-77C8E8DD7737}"/>
              </a:ext>
            </a:extLst>
          </p:cNvPr>
          <p:cNvSpPr txBox="1"/>
          <p:nvPr/>
        </p:nvSpPr>
        <p:spPr>
          <a:xfrm>
            <a:off x="841663" y="274272"/>
            <a:ext cx="10053186" cy="646331"/>
          </a:xfrm>
          <a:prstGeom prst="rect">
            <a:avLst/>
          </a:prstGeom>
          <a:noFill/>
        </p:spPr>
        <p:txBody>
          <a:bodyPr wrap="square">
            <a:spAutoFit/>
          </a:bodyPr>
          <a:lstStyle/>
          <a:p>
            <a:pPr algn="ctr" rtl="1"/>
            <a:r>
              <a:rPr lang="ar-EG" sz="3600" b="1" dirty="0">
                <a:solidFill>
                  <a:srgbClr val="4A431E"/>
                </a:solidFill>
                <a:latin typeface="Adobe Arabic" panose="02040503050201020203" pitchFamily="18" charset="-78"/>
                <a:cs typeface="Adobe Arabic" panose="02040503050201020203" pitchFamily="18" charset="-78"/>
              </a:rPr>
              <a:t>مفهوم القيادة والإشراف والفرق بينهما</a:t>
            </a:r>
            <a:endParaRPr lang="en-US" sz="3600" b="1" dirty="0">
              <a:solidFill>
                <a:srgbClr val="4A431E"/>
              </a:solidFill>
              <a:latin typeface="Adobe Arabic" panose="02040503050201020203" pitchFamily="18" charset="-78"/>
              <a:cs typeface="Adobe Arabic" panose="02040503050201020203" pitchFamily="18" charset="-78"/>
            </a:endParaRPr>
          </a:p>
        </p:txBody>
      </p:sp>
      <p:sp>
        <p:nvSpPr>
          <p:cNvPr id="58" name="TextBox 57">
            <a:extLst>
              <a:ext uri="{FF2B5EF4-FFF2-40B4-BE49-F238E27FC236}">
                <a16:creationId xmlns:a16="http://schemas.microsoft.com/office/drawing/2014/main" id="{CEB3439B-65DB-1571-A65B-2C25AB235133}"/>
              </a:ext>
            </a:extLst>
          </p:cNvPr>
          <p:cNvSpPr txBox="1"/>
          <p:nvPr/>
        </p:nvSpPr>
        <p:spPr>
          <a:xfrm>
            <a:off x="841663" y="1157282"/>
            <a:ext cx="9793421" cy="1815882"/>
          </a:xfrm>
          <a:prstGeom prst="rect">
            <a:avLst/>
          </a:prstGeom>
          <a:noFill/>
        </p:spPr>
        <p:txBody>
          <a:bodyPr wrap="square">
            <a:spAutoFit/>
          </a:bodyPr>
          <a:lstStyle/>
          <a:p>
            <a:pPr algn="r" rtl="1"/>
            <a:r>
              <a:rPr lang="ar-EG" sz="2800" b="1" dirty="0">
                <a:solidFill>
                  <a:schemeClr val="bg1"/>
                </a:solidFill>
                <a:latin typeface="Adobe Arabic" panose="02040503050201020203" pitchFamily="18" charset="-78"/>
                <a:cs typeface="Adobe Arabic" panose="02040503050201020203" pitchFamily="18" charset="-78"/>
              </a:rPr>
              <a:t>مفهوم القيادة</a:t>
            </a:r>
          </a:p>
          <a:p>
            <a:pPr algn="r" rtl="1"/>
            <a:r>
              <a:rPr lang="ar-EG" sz="2800" dirty="0">
                <a:solidFill>
                  <a:schemeClr val="bg1"/>
                </a:solidFill>
                <a:latin typeface="Adobe Arabic" panose="02040503050201020203" pitchFamily="18" charset="-78"/>
                <a:cs typeface="Adobe Arabic" panose="02040503050201020203" pitchFamily="18" charset="-78"/>
              </a:rPr>
              <a:t>القيادة هي عملية التأثير في الآخرين وتوجيههم نحو تحقيق أهداف مشتركة. وكما يقول جون ماكسويل، الخبير في القيادة: "القيادة هي التأثير، لا أكثر ولا أقل." القيادة تتجاوز السلطة الرسمية، وتعتمد على القدرة على الإلهام والتحفيز وبناء الرؤية المشتركة.</a:t>
            </a:r>
          </a:p>
        </p:txBody>
      </p:sp>
      <p:pic>
        <p:nvPicPr>
          <p:cNvPr id="2" name="صورة 1">
            <a:extLst>
              <a:ext uri="{FF2B5EF4-FFF2-40B4-BE49-F238E27FC236}">
                <a16:creationId xmlns:a16="http://schemas.microsoft.com/office/drawing/2014/main" id="{57119A5F-AB7B-123F-273D-F03555EFB0FD}"/>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2540812" y="3065920"/>
            <a:ext cx="7131508" cy="3517808"/>
          </a:xfrm>
          <a:prstGeom prst="rect">
            <a:avLst/>
          </a:prstGeom>
        </p:spPr>
      </p:pic>
    </p:spTree>
    <p:extLst>
      <p:ext uri="{BB962C8B-B14F-4D97-AF65-F5344CB8AC3E}">
        <p14:creationId xmlns:p14="http://schemas.microsoft.com/office/powerpoint/2010/main" val="281952739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250">
        <p159:morph option="byObject"/>
      </p:transition>
    </mc:Choice>
    <mc:Fallback xmlns="">
      <p:transition spd="slow">
        <p:fade/>
      </p:transition>
    </mc:Fallback>
  </mc:AlternateContent>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1D192F-8F8B-73DB-23EF-A7EC0613CBF4}"/>
            </a:ext>
          </a:extLst>
        </p:cNvPr>
        <p:cNvGrpSpPr/>
        <p:nvPr/>
      </p:nvGrpSpPr>
      <p:grpSpPr>
        <a:xfrm>
          <a:off x="0" y="0"/>
          <a:ext cx="0" cy="0"/>
          <a:chOff x="0" y="0"/>
          <a:chExt cx="0" cy="0"/>
        </a:xfrm>
      </p:grpSpPr>
      <p:pic>
        <p:nvPicPr>
          <p:cNvPr id="9" name="Picture 8">
            <a:extLst>
              <a:ext uri="{FF2B5EF4-FFF2-40B4-BE49-F238E27FC236}">
                <a16:creationId xmlns:a16="http://schemas.microsoft.com/office/drawing/2014/main" id="{FCC064CA-4745-E23D-AB1F-B0474DF4F2E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2" name="TextBox 7">
            <a:extLst>
              <a:ext uri="{FF2B5EF4-FFF2-40B4-BE49-F238E27FC236}">
                <a16:creationId xmlns:a16="http://schemas.microsoft.com/office/drawing/2014/main" id="{38F76AF0-263D-9916-B2D4-AE446B287255}"/>
              </a:ext>
            </a:extLst>
          </p:cNvPr>
          <p:cNvSpPr txBox="1"/>
          <p:nvPr/>
        </p:nvSpPr>
        <p:spPr>
          <a:xfrm>
            <a:off x="1378870" y="-140860"/>
            <a:ext cx="9020620" cy="729430"/>
          </a:xfrm>
          <a:prstGeom prst="rect">
            <a:avLst/>
          </a:prstGeom>
          <a:noFill/>
        </p:spPr>
        <p:txBody>
          <a:bodyPr wrap="square">
            <a:spAutoFit/>
          </a:bodyPr>
          <a:lstStyle/>
          <a:p>
            <a:pPr algn="ctr" rtl="1">
              <a:lnSpc>
                <a:spcPct val="115000"/>
              </a:lnSpc>
            </a:pPr>
            <a:r>
              <a:rPr lang="ar-SA" sz="3600" b="1" dirty="0">
                <a:solidFill>
                  <a:schemeClr val="bg1"/>
                </a:solidFill>
                <a:latin typeface="Adobe Arabic" panose="02040503050201020203" pitchFamily="18" charset="-78"/>
                <a:cs typeface="Adobe Arabic" panose="02040503050201020203" pitchFamily="18" charset="-78"/>
              </a:rPr>
              <a:t>بناء وتحفيز فرق العمل</a:t>
            </a:r>
          </a:p>
        </p:txBody>
      </p:sp>
      <p:grpSp>
        <p:nvGrpSpPr>
          <p:cNvPr id="3" name="Group 36">
            <a:extLst>
              <a:ext uri="{FF2B5EF4-FFF2-40B4-BE49-F238E27FC236}">
                <a16:creationId xmlns:a16="http://schemas.microsoft.com/office/drawing/2014/main" id="{013B19E5-B445-BEEE-C841-3A689EF72E15}"/>
              </a:ext>
            </a:extLst>
          </p:cNvPr>
          <p:cNvGrpSpPr/>
          <p:nvPr/>
        </p:nvGrpSpPr>
        <p:grpSpPr>
          <a:xfrm>
            <a:off x="1473201" y="701754"/>
            <a:ext cx="10585835" cy="895350"/>
            <a:chOff x="1451453" y="997952"/>
            <a:chExt cx="10585835" cy="895350"/>
          </a:xfrm>
        </p:grpSpPr>
        <p:sp>
          <p:nvSpPr>
            <p:cNvPr id="5" name="TextBox 3">
              <a:extLst>
                <a:ext uri="{FF2B5EF4-FFF2-40B4-BE49-F238E27FC236}">
                  <a16:creationId xmlns:a16="http://schemas.microsoft.com/office/drawing/2014/main" id="{C1DBEDD2-614E-4C58-EB45-1165187D45E6}"/>
                </a:ext>
              </a:extLst>
            </p:cNvPr>
            <p:cNvSpPr txBox="1"/>
            <p:nvPr/>
          </p:nvSpPr>
          <p:spPr>
            <a:xfrm>
              <a:off x="1451453" y="1119604"/>
              <a:ext cx="9538086" cy="707886"/>
            </a:xfrm>
            <a:prstGeom prst="rect">
              <a:avLst/>
            </a:prstGeom>
            <a:noFill/>
          </p:spPr>
          <p:txBody>
            <a:bodyPr wrap="square">
              <a:spAutoFit/>
            </a:bodyPr>
            <a:lstStyle/>
            <a:p>
              <a:pPr algn="r" rtl="1"/>
              <a:r>
                <a:rPr lang="ar-SA" sz="4000" b="1" dirty="0">
                  <a:solidFill>
                    <a:srgbClr val="168489"/>
                  </a:solidFill>
                  <a:latin typeface="Adobe Arabic" panose="02040503050201020203" pitchFamily="18" charset="-78"/>
                  <a:cs typeface="Adobe Arabic" panose="02040503050201020203" pitchFamily="18" charset="-78"/>
                </a:rPr>
                <a:t>مراحل تطوّر الفريق</a:t>
              </a:r>
              <a:endParaRPr lang="fr-FR" sz="4000" dirty="0">
                <a:solidFill>
                  <a:srgbClr val="168489"/>
                </a:solidFill>
                <a:latin typeface="Adobe Arabic" panose="02040503050201020203" pitchFamily="18" charset="-78"/>
                <a:cs typeface="Adobe Arabic" panose="02040503050201020203" pitchFamily="18" charset="-78"/>
              </a:endParaRPr>
            </a:p>
          </p:txBody>
        </p:sp>
        <p:pic>
          <p:nvPicPr>
            <p:cNvPr id="6" name="Picture 2" descr="Idea ">
              <a:extLst>
                <a:ext uri="{FF2B5EF4-FFF2-40B4-BE49-F238E27FC236}">
                  <a16:creationId xmlns:a16="http://schemas.microsoft.com/office/drawing/2014/main" id="{EDB98CE5-8034-708D-3127-13B2D42282E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141938" y="997952"/>
              <a:ext cx="895350" cy="89535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8" name="مجموعة 27">
            <a:extLst>
              <a:ext uri="{FF2B5EF4-FFF2-40B4-BE49-F238E27FC236}">
                <a16:creationId xmlns:a16="http://schemas.microsoft.com/office/drawing/2014/main" id="{5AF8F8B3-57A1-0DA7-E077-22A3F0854552}"/>
              </a:ext>
            </a:extLst>
          </p:cNvPr>
          <p:cNvGrpSpPr/>
          <p:nvPr/>
        </p:nvGrpSpPr>
        <p:grpSpPr>
          <a:xfrm>
            <a:off x="-326710" y="2577886"/>
            <a:ext cx="12431780" cy="2486027"/>
            <a:chOff x="2225998" y="2187892"/>
            <a:chExt cx="5464486" cy="1092752"/>
          </a:xfrm>
        </p:grpSpPr>
        <p:grpSp>
          <p:nvGrpSpPr>
            <p:cNvPr id="12" name="مجموعة 11">
              <a:extLst>
                <a:ext uri="{FF2B5EF4-FFF2-40B4-BE49-F238E27FC236}">
                  <a16:creationId xmlns:a16="http://schemas.microsoft.com/office/drawing/2014/main" id="{BF081F50-14E6-7EC3-C755-FFAD8C56EC4C}"/>
                </a:ext>
              </a:extLst>
            </p:cNvPr>
            <p:cNvGrpSpPr/>
            <p:nvPr/>
          </p:nvGrpSpPr>
          <p:grpSpPr>
            <a:xfrm>
              <a:off x="6719090" y="2194281"/>
              <a:ext cx="971394" cy="1086363"/>
              <a:chOff x="2217712" y="6390"/>
              <a:chExt cx="971454" cy="1086491"/>
            </a:xfrm>
          </p:grpSpPr>
          <p:pic>
            <p:nvPicPr>
              <p:cNvPr id="26" name="صورة 25">
                <a:extLst>
                  <a:ext uri="{FF2B5EF4-FFF2-40B4-BE49-F238E27FC236}">
                    <a16:creationId xmlns:a16="http://schemas.microsoft.com/office/drawing/2014/main" id="{7D726052-B0DD-864C-742B-C1658935660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217848" y="6390"/>
                <a:ext cx="971318" cy="805172"/>
              </a:xfrm>
              <a:prstGeom prst="rect">
                <a:avLst/>
              </a:prstGeom>
            </p:spPr>
          </p:pic>
          <p:sp>
            <p:nvSpPr>
              <p:cNvPr id="27" name="مربع نص 23">
                <a:extLst>
                  <a:ext uri="{FF2B5EF4-FFF2-40B4-BE49-F238E27FC236}">
                    <a16:creationId xmlns:a16="http://schemas.microsoft.com/office/drawing/2014/main" id="{6BD8C670-8731-6E79-EC83-08E698B17B86}"/>
                  </a:ext>
                </a:extLst>
              </p:cNvPr>
              <p:cNvSpPr txBox="1"/>
              <p:nvPr/>
            </p:nvSpPr>
            <p:spPr>
              <a:xfrm>
                <a:off x="2217712" y="811454"/>
                <a:ext cx="942340" cy="281427"/>
              </a:xfrm>
              <a:prstGeom prst="rect">
                <a:avLst/>
              </a:prstGeom>
              <a:noFill/>
            </p:spPr>
            <p:txBody>
              <a:bodyPr wrap="square">
                <a:spAutoFit/>
              </a:bodyPr>
              <a:lstStyle/>
              <a:p>
                <a:pPr algn="ctr">
                  <a:lnSpc>
                    <a:spcPct val="115000"/>
                  </a:lnSpc>
                  <a:buNone/>
                </a:pPr>
                <a:r>
                  <a:rPr lang="ar-SA"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رؤية مشتركة</a:t>
                </a:r>
                <a:endParaRPr lang="fr-FR" sz="24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13" name="مجموعة 12">
              <a:extLst>
                <a:ext uri="{FF2B5EF4-FFF2-40B4-BE49-F238E27FC236}">
                  <a16:creationId xmlns:a16="http://schemas.microsoft.com/office/drawing/2014/main" id="{66FBE442-AFAB-F4F2-D7F9-5BB6F4338C91}"/>
                </a:ext>
              </a:extLst>
            </p:cNvPr>
            <p:cNvGrpSpPr/>
            <p:nvPr/>
          </p:nvGrpSpPr>
          <p:grpSpPr>
            <a:xfrm>
              <a:off x="5599929" y="2187892"/>
              <a:ext cx="1089593" cy="1092562"/>
              <a:chOff x="1098482" y="0"/>
              <a:chExt cx="1089660" cy="1092691"/>
            </a:xfrm>
          </p:grpSpPr>
          <p:pic>
            <p:nvPicPr>
              <p:cNvPr id="24" name="صورة 23">
                <a:extLst>
                  <a:ext uri="{FF2B5EF4-FFF2-40B4-BE49-F238E27FC236}">
                    <a16:creationId xmlns:a16="http://schemas.microsoft.com/office/drawing/2014/main" id="{5C9523DE-82B3-0C49-BD57-E2486649079A}"/>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236039" y="0"/>
                <a:ext cx="798782" cy="811562"/>
              </a:xfrm>
              <a:prstGeom prst="rect">
                <a:avLst/>
              </a:prstGeom>
            </p:spPr>
          </p:pic>
          <p:sp>
            <p:nvSpPr>
              <p:cNvPr id="25" name="مربع نص 25">
                <a:extLst>
                  <a:ext uri="{FF2B5EF4-FFF2-40B4-BE49-F238E27FC236}">
                    <a16:creationId xmlns:a16="http://schemas.microsoft.com/office/drawing/2014/main" id="{00033FE0-34B7-C272-EE7D-16E48F81EAE1}"/>
                  </a:ext>
                </a:extLst>
              </p:cNvPr>
              <p:cNvSpPr txBox="1"/>
              <p:nvPr/>
            </p:nvSpPr>
            <p:spPr>
              <a:xfrm>
                <a:off x="1098482" y="811264"/>
                <a:ext cx="1089660" cy="281427"/>
              </a:xfrm>
              <a:prstGeom prst="rect">
                <a:avLst/>
              </a:prstGeom>
              <a:noFill/>
            </p:spPr>
            <p:txBody>
              <a:bodyPr wrap="square">
                <a:spAutoFit/>
              </a:bodyPr>
              <a:lstStyle/>
              <a:p>
                <a:pPr algn="ctr">
                  <a:lnSpc>
                    <a:spcPct val="115000"/>
                  </a:lnSpc>
                  <a:buNone/>
                </a:pPr>
                <a:r>
                  <a:rPr lang="ar-SA"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تكامل المهارات</a:t>
                </a:r>
                <a:endParaRPr lang="fr-FR" sz="24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14" name="مجموعة 13">
              <a:extLst>
                <a:ext uri="{FF2B5EF4-FFF2-40B4-BE49-F238E27FC236}">
                  <a16:creationId xmlns:a16="http://schemas.microsoft.com/office/drawing/2014/main" id="{739EB7E4-3C3E-48F0-FAD5-0A17CC4721D1}"/>
                </a:ext>
              </a:extLst>
            </p:cNvPr>
            <p:cNvGrpSpPr/>
            <p:nvPr/>
          </p:nvGrpSpPr>
          <p:grpSpPr>
            <a:xfrm>
              <a:off x="4501515" y="2187892"/>
              <a:ext cx="1137850" cy="1073585"/>
              <a:chOff x="0" y="0"/>
              <a:chExt cx="1137920" cy="1073712"/>
            </a:xfrm>
          </p:grpSpPr>
          <p:pic>
            <p:nvPicPr>
              <p:cNvPr id="22" name="صورة 21">
                <a:extLst>
                  <a:ext uri="{FF2B5EF4-FFF2-40B4-BE49-F238E27FC236}">
                    <a16:creationId xmlns:a16="http://schemas.microsoft.com/office/drawing/2014/main" id="{15116685-D413-8CAD-A440-F30B29814F44}"/>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52321" y="0"/>
                <a:ext cx="734878" cy="792390"/>
              </a:xfrm>
              <a:prstGeom prst="rect">
                <a:avLst/>
              </a:prstGeom>
            </p:spPr>
          </p:pic>
          <p:sp>
            <p:nvSpPr>
              <p:cNvPr id="23" name="مربع نص 27">
                <a:extLst>
                  <a:ext uri="{FF2B5EF4-FFF2-40B4-BE49-F238E27FC236}">
                    <a16:creationId xmlns:a16="http://schemas.microsoft.com/office/drawing/2014/main" id="{C7BE810E-15F5-990C-9D84-A8B6A829F725}"/>
                  </a:ext>
                </a:extLst>
              </p:cNvPr>
              <p:cNvSpPr txBox="1"/>
              <p:nvPr/>
            </p:nvSpPr>
            <p:spPr>
              <a:xfrm>
                <a:off x="0" y="792285"/>
                <a:ext cx="1137920" cy="281427"/>
              </a:xfrm>
              <a:prstGeom prst="rect">
                <a:avLst/>
              </a:prstGeom>
              <a:noFill/>
            </p:spPr>
            <p:txBody>
              <a:bodyPr wrap="square">
                <a:spAutoFit/>
              </a:bodyPr>
              <a:lstStyle/>
              <a:p>
                <a:pPr algn="ctr">
                  <a:lnSpc>
                    <a:spcPct val="115000"/>
                  </a:lnSpc>
                  <a:buNone/>
                </a:pPr>
                <a:r>
                  <a:rPr lang="ar-SA"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التواصل المفتوح</a:t>
                </a:r>
                <a:endParaRPr lang="fr-FR" sz="24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16" name="مجموعة 15">
              <a:extLst>
                <a:ext uri="{FF2B5EF4-FFF2-40B4-BE49-F238E27FC236}">
                  <a16:creationId xmlns:a16="http://schemas.microsoft.com/office/drawing/2014/main" id="{3FE286FF-1D06-80BB-F39D-2DE94A7C3668}"/>
                </a:ext>
              </a:extLst>
            </p:cNvPr>
            <p:cNvGrpSpPr/>
            <p:nvPr/>
          </p:nvGrpSpPr>
          <p:grpSpPr>
            <a:xfrm>
              <a:off x="3462659" y="2194284"/>
              <a:ext cx="1137850" cy="1079805"/>
              <a:chOff x="1648763" y="1306174"/>
              <a:chExt cx="1137920" cy="1079929"/>
            </a:xfrm>
          </p:grpSpPr>
          <p:pic>
            <p:nvPicPr>
              <p:cNvPr id="20" name="صورة 19">
                <a:extLst>
                  <a:ext uri="{FF2B5EF4-FFF2-40B4-BE49-F238E27FC236}">
                    <a16:creationId xmlns:a16="http://schemas.microsoft.com/office/drawing/2014/main" id="{EB44A834-88E0-EED9-40E2-BD99ED3C8BD3}"/>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824847" y="1306174"/>
                <a:ext cx="786002" cy="798782"/>
              </a:xfrm>
              <a:prstGeom prst="rect">
                <a:avLst/>
              </a:prstGeom>
            </p:spPr>
          </p:pic>
          <p:sp>
            <p:nvSpPr>
              <p:cNvPr id="21" name="مربع نص 29">
                <a:extLst>
                  <a:ext uri="{FF2B5EF4-FFF2-40B4-BE49-F238E27FC236}">
                    <a16:creationId xmlns:a16="http://schemas.microsoft.com/office/drawing/2014/main" id="{5D351214-07DF-AE4F-E494-635289B31994}"/>
                  </a:ext>
                </a:extLst>
              </p:cNvPr>
              <p:cNvSpPr txBox="1"/>
              <p:nvPr/>
            </p:nvSpPr>
            <p:spPr>
              <a:xfrm>
                <a:off x="1648763" y="2104677"/>
                <a:ext cx="1137920" cy="281426"/>
              </a:xfrm>
              <a:prstGeom prst="rect">
                <a:avLst/>
              </a:prstGeom>
              <a:noFill/>
            </p:spPr>
            <p:txBody>
              <a:bodyPr wrap="square">
                <a:spAutoFit/>
              </a:bodyPr>
              <a:lstStyle/>
              <a:p>
                <a:pPr algn="ctr">
                  <a:lnSpc>
                    <a:spcPct val="115000"/>
                  </a:lnSpc>
                  <a:buNone/>
                </a:pPr>
                <a:r>
                  <a:rPr lang="ar-SA"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الثقة المتبادلة</a:t>
                </a:r>
                <a:endParaRPr lang="fr-FR" sz="24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17" name="مجموعة 16">
              <a:extLst>
                <a:ext uri="{FF2B5EF4-FFF2-40B4-BE49-F238E27FC236}">
                  <a16:creationId xmlns:a16="http://schemas.microsoft.com/office/drawing/2014/main" id="{78082703-8B34-F74C-9370-30AFAAD910F4}"/>
                </a:ext>
              </a:extLst>
            </p:cNvPr>
            <p:cNvGrpSpPr/>
            <p:nvPr/>
          </p:nvGrpSpPr>
          <p:grpSpPr>
            <a:xfrm>
              <a:off x="2225998" y="2194284"/>
              <a:ext cx="1236269" cy="1079536"/>
              <a:chOff x="412025" y="1306174"/>
              <a:chExt cx="1236345" cy="1079660"/>
            </a:xfrm>
          </p:grpSpPr>
          <p:pic>
            <p:nvPicPr>
              <p:cNvPr id="18" name="صورة 17">
                <a:extLst>
                  <a:ext uri="{FF2B5EF4-FFF2-40B4-BE49-F238E27FC236}">
                    <a16:creationId xmlns:a16="http://schemas.microsoft.com/office/drawing/2014/main" id="{1504C2F7-461E-CD5E-EB93-895D5FECBDFA}"/>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669901" y="1306174"/>
                <a:ext cx="781372" cy="852576"/>
              </a:xfrm>
              <a:prstGeom prst="rect">
                <a:avLst/>
              </a:prstGeom>
            </p:spPr>
          </p:pic>
          <p:sp>
            <p:nvSpPr>
              <p:cNvPr id="19" name="مربع نص 31">
                <a:extLst>
                  <a:ext uri="{FF2B5EF4-FFF2-40B4-BE49-F238E27FC236}">
                    <a16:creationId xmlns:a16="http://schemas.microsoft.com/office/drawing/2014/main" id="{9FCD0FD7-E411-C02F-8AA3-DB9E3C320F7F}"/>
                  </a:ext>
                </a:extLst>
              </p:cNvPr>
              <p:cNvSpPr txBox="1"/>
              <p:nvPr/>
            </p:nvSpPr>
            <p:spPr>
              <a:xfrm>
                <a:off x="412025" y="2104408"/>
                <a:ext cx="1236345" cy="281426"/>
              </a:xfrm>
              <a:prstGeom prst="rect">
                <a:avLst/>
              </a:prstGeom>
              <a:noFill/>
            </p:spPr>
            <p:txBody>
              <a:bodyPr wrap="square">
                <a:spAutoFit/>
              </a:bodyPr>
              <a:lstStyle/>
              <a:p>
                <a:pPr algn="ctr">
                  <a:lnSpc>
                    <a:spcPct val="115000"/>
                  </a:lnSpc>
                  <a:buNone/>
                </a:pPr>
                <a:r>
                  <a:rPr lang="ar-SA"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المساءلة المشتركة</a:t>
                </a:r>
                <a:endParaRPr lang="fr-FR" sz="24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spTree>
    <p:extLst>
      <p:ext uri="{BB962C8B-B14F-4D97-AF65-F5344CB8AC3E}">
        <p14:creationId xmlns:p14="http://schemas.microsoft.com/office/powerpoint/2010/main" val="260432230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9AF036-BE70-D66D-755B-3A9C0BBF12F9}"/>
            </a:ext>
          </a:extLst>
        </p:cNvPr>
        <p:cNvGrpSpPr/>
        <p:nvPr/>
      </p:nvGrpSpPr>
      <p:grpSpPr>
        <a:xfrm>
          <a:off x="0" y="0"/>
          <a:ext cx="0" cy="0"/>
          <a:chOff x="0" y="0"/>
          <a:chExt cx="0" cy="0"/>
        </a:xfrm>
      </p:grpSpPr>
      <p:pic>
        <p:nvPicPr>
          <p:cNvPr id="9" name="Picture 8">
            <a:extLst>
              <a:ext uri="{FF2B5EF4-FFF2-40B4-BE49-F238E27FC236}">
                <a16:creationId xmlns:a16="http://schemas.microsoft.com/office/drawing/2014/main" id="{2E8B5CEC-ACDC-4D1A-476C-067B21955D4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2" name="TextBox 7">
            <a:extLst>
              <a:ext uri="{FF2B5EF4-FFF2-40B4-BE49-F238E27FC236}">
                <a16:creationId xmlns:a16="http://schemas.microsoft.com/office/drawing/2014/main" id="{FD39F602-6A21-519B-5BF1-7332B60BE158}"/>
              </a:ext>
            </a:extLst>
          </p:cNvPr>
          <p:cNvSpPr txBox="1"/>
          <p:nvPr/>
        </p:nvSpPr>
        <p:spPr>
          <a:xfrm>
            <a:off x="1378870" y="-140860"/>
            <a:ext cx="9020620" cy="729430"/>
          </a:xfrm>
          <a:prstGeom prst="rect">
            <a:avLst/>
          </a:prstGeom>
          <a:noFill/>
        </p:spPr>
        <p:txBody>
          <a:bodyPr wrap="square">
            <a:spAutoFit/>
          </a:bodyPr>
          <a:lstStyle/>
          <a:p>
            <a:pPr algn="ctr" rtl="1">
              <a:lnSpc>
                <a:spcPct val="115000"/>
              </a:lnSpc>
            </a:pPr>
            <a:r>
              <a:rPr lang="ar-SA" sz="3600" b="1" dirty="0">
                <a:solidFill>
                  <a:schemeClr val="bg1"/>
                </a:solidFill>
                <a:latin typeface="Adobe Arabic" panose="02040503050201020203" pitchFamily="18" charset="-78"/>
                <a:cs typeface="Adobe Arabic" panose="02040503050201020203" pitchFamily="18" charset="-78"/>
              </a:rPr>
              <a:t>بناء وتحفيز فرق العمل</a:t>
            </a:r>
          </a:p>
        </p:txBody>
      </p:sp>
      <p:grpSp>
        <p:nvGrpSpPr>
          <p:cNvPr id="3" name="Group 36">
            <a:extLst>
              <a:ext uri="{FF2B5EF4-FFF2-40B4-BE49-F238E27FC236}">
                <a16:creationId xmlns:a16="http://schemas.microsoft.com/office/drawing/2014/main" id="{4E71F688-F382-1BF4-A505-5761CF724CB3}"/>
              </a:ext>
            </a:extLst>
          </p:cNvPr>
          <p:cNvGrpSpPr/>
          <p:nvPr/>
        </p:nvGrpSpPr>
        <p:grpSpPr>
          <a:xfrm>
            <a:off x="1473201" y="701754"/>
            <a:ext cx="10585835" cy="895350"/>
            <a:chOff x="1451453" y="997952"/>
            <a:chExt cx="10585835" cy="895350"/>
          </a:xfrm>
        </p:grpSpPr>
        <p:sp>
          <p:nvSpPr>
            <p:cNvPr id="5" name="TextBox 3">
              <a:extLst>
                <a:ext uri="{FF2B5EF4-FFF2-40B4-BE49-F238E27FC236}">
                  <a16:creationId xmlns:a16="http://schemas.microsoft.com/office/drawing/2014/main" id="{14A1E110-1EA8-8F94-A782-2AD4AD2F1C12}"/>
                </a:ext>
              </a:extLst>
            </p:cNvPr>
            <p:cNvSpPr txBox="1"/>
            <p:nvPr/>
          </p:nvSpPr>
          <p:spPr>
            <a:xfrm>
              <a:off x="1451453" y="1119604"/>
              <a:ext cx="9538086" cy="707886"/>
            </a:xfrm>
            <a:prstGeom prst="rect">
              <a:avLst/>
            </a:prstGeom>
            <a:noFill/>
          </p:spPr>
          <p:txBody>
            <a:bodyPr wrap="square">
              <a:spAutoFit/>
            </a:bodyPr>
            <a:lstStyle/>
            <a:p>
              <a:pPr algn="r" rtl="1"/>
              <a:r>
                <a:rPr lang="ar-SA" sz="4000" b="1" dirty="0">
                  <a:solidFill>
                    <a:srgbClr val="168489"/>
                  </a:solidFill>
                  <a:latin typeface="Adobe Arabic" panose="02040503050201020203" pitchFamily="18" charset="-78"/>
                  <a:cs typeface="Adobe Arabic" panose="02040503050201020203" pitchFamily="18" charset="-78"/>
                </a:rPr>
                <a:t>دور القائد في بناء الفريق</a:t>
              </a:r>
              <a:endParaRPr lang="fr-FR" sz="4000" dirty="0">
                <a:solidFill>
                  <a:srgbClr val="168489"/>
                </a:solidFill>
                <a:latin typeface="Adobe Arabic" panose="02040503050201020203" pitchFamily="18" charset="-78"/>
                <a:cs typeface="Adobe Arabic" panose="02040503050201020203" pitchFamily="18" charset="-78"/>
              </a:endParaRPr>
            </a:p>
          </p:txBody>
        </p:sp>
        <p:pic>
          <p:nvPicPr>
            <p:cNvPr id="6" name="Picture 2" descr="Idea ">
              <a:extLst>
                <a:ext uri="{FF2B5EF4-FFF2-40B4-BE49-F238E27FC236}">
                  <a16:creationId xmlns:a16="http://schemas.microsoft.com/office/drawing/2014/main" id="{542A0568-A13B-1507-BB45-6B9E9F8473B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141938" y="997952"/>
              <a:ext cx="895350" cy="89535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4" name="Group 46">
            <a:extLst>
              <a:ext uri="{FF2B5EF4-FFF2-40B4-BE49-F238E27FC236}">
                <a16:creationId xmlns:a16="http://schemas.microsoft.com/office/drawing/2014/main" id="{316E47CA-23FE-8BE4-FBEC-20C189A1A6BF}"/>
              </a:ext>
            </a:extLst>
          </p:cNvPr>
          <p:cNvGrpSpPr/>
          <p:nvPr/>
        </p:nvGrpSpPr>
        <p:grpSpPr>
          <a:xfrm>
            <a:off x="278193" y="2331157"/>
            <a:ext cx="5530613" cy="523220"/>
            <a:chOff x="2255165" y="2632971"/>
            <a:chExt cx="5921647" cy="523220"/>
          </a:xfrm>
        </p:grpSpPr>
        <p:sp>
          <p:nvSpPr>
            <p:cNvPr id="7" name="TextBox 47">
              <a:extLst>
                <a:ext uri="{FF2B5EF4-FFF2-40B4-BE49-F238E27FC236}">
                  <a16:creationId xmlns:a16="http://schemas.microsoft.com/office/drawing/2014/main" id="{4AAFAE39-CCAE-B02C-65E6-DB129BC4FAF1}"/>
                </a:ext>
              </a:extLst>
            </p:cNvPr>
            <p:cNvSpPr txBox="1"/>
            <p:nvPr/>
          </p:nvSpPr>
          <p:spPr>
            <a:xfrm>
              <a:off x="2255165" y="2632971"/>
              <a:ext cx="5472705" cy="523220"/>
            </a:xfrm>
            <a:prstGeom prst="rect">
              <a:avLst/>
            </a:prstGeom>
            <a:noFill/>
          </p:spPr>
          <p:txBody>
            <a:bodyPr wrap="square">
              <a:spAutoFit/>
            </a:bodyPr>
            <a:lstStyle/>
            <a:p>
              <a:pPr algn="r" rtl="1"/>
              <a:r>
                <a:rPr lang="ar-EG" sz="2800" b="1" dirty="0">
                  <a:latin typeface="Adobe Arabic" panose="02040503050201020203" pitchFamily="18" charset="-78"/>
                  <a:cs typeface="Adobe Arabic" panose="02040503050201020203" pitchFamily="18" charset="-78"/>
                </a:rPr>
                <a:t>تحديد أدوار ومسؤوليات واضحة لكل عضو.</a:t>
              </a:r>
            </a:p>
          </p:txBody>
        </p:sp>
        <p:pic>
          <p:nvPicPr>
            <p:cNvPr id="8" name="Picture 48">
              <a:extLst>
                <a:ext uri="{FF2B5EF4-FFF2-40B4-BE49-F238E27FC236}">
                  <a16:creationId xmlns:a16="http://schemas.microsoft.com/office/drawing/2014/main" id="{DEB8E7D3-FBB4-21E7-7FBE-4723FBCC54BC}"/>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7798530" y="2746564"/>
              <a:ext cx="378282" cy="353302"/>
            </a:xfrm>
            <a:prstGeom prst="rect">
              <a:avLst/>
            </a:prstGeom>
          </p:spPr>
        </p:pic>
      </p:grpSp>
      <p:grpSp>
        <p:nvGrpSpPr>
          <p:cNvPr id="10" name="Group 46">
            <a:extLst>
              <a:ext uri="{FF2B5EF4-FFF2-40B4-BE49-F238E27FC236}">
                <a16:creationId xmlns:a16="http://schemas.microsoft.com/office/drawing/2014/main" id="{CFB56A76-421A-7466-7B35-E8AAF3D4F38E}"/>
              </a:ext>
            </a:extLst>
          </p:cNvPr>
          <p:cNvGrpSpPr/>
          <p:nvPr/>
        </p:nvGrpSpPr>
        <p:grpSpPr>
          <a:xfrm>
            <a:off x="278193" y="3218170"/>
            <a:ext cx="5530613" cy="954107"/>
            <a:chOff x="2255165" y="2632971"/>
            <a:chExt cx="5921647" cy="954107"/>
          </a:xfrm>
        </p:grpSpPr>
        <p:sp>
          <p:nvSpPr>
            <p:cNvPr id="11" name="TextBox 47">
              <a:extLst>
                <a:ext uri="{FF2B5EF4-FFF2-40B4-BE49-F238E27FC236}">
                  <a16:creationId xmlns:a16="http://schemas.microsoft.com/office/drawing/2014/main" id="{6C79ECCA-07AB-0A5E-84D7-07601652AC14}"/>
                </a:ext>
              </a:extLst>
            </p:cNvPr>
            <p:cNvSpPr txBox="1"/>
            <p:nvPr/>
          </p:nvSpPr>
          <p:spPr>
            <a:xfrm>
              <a:off x="2255165" y="2632971"/>
              <a:ext cx="5472705" cy="954107"/>
            </a:xfrm>
            <a:prstGeom prst="rect">
              <a:avLst/>
            </a:prstGeom>
            <a:noFill/>
          </p:spPr>
          <p:txBody>
            <a:bodyPr wrap="square">
              <a:spAutoFit/>
            </a:bodyPr>
            <a:lstStyle/>
            <a:p>
              <a:pPr algn="r" rtl="1"/>
              <a:r>
                <a:rPr lang="ar-EG" sz="2800" b="1" dirty="0">
                  <a:latin typeface="Adobe Arabic" panose="02040503050201020203" pitchFamily="18" charset="-78"/>
                  <a:cs typeface="Adobe Arabic" panose="02040503050201020203" pitchFamily="18" charset="-78"/>
                </a:rPr>
                <a:t>تنظيم أنشطة لبناء روح الفريق (</a:t>
              </a:r>
              <a:r>
                <a:rPr lang="fr-FR" sz="2800" b="1" dirty="0">
                  <a:latin typeface="Adobe Arabic" panose="02040503050201020203" pitchFamily="18" charset="-78"/>
                  <a:cs typeface="Adobe Arabic" panose="02040503050201020203" pitchFamily="18" charset="-78"/>
                </a:rPr>
                <a:t>Team Building</a:t>
              </a:r>
              <a:r>
                <a:rPr lang="ar-AE" sz="2800" b="1" dirty="0">
                  <a:latin typeface="Adobe Arabic" panose="02040503050201020203" pitchFamily="18" charset="-78"/>
                  <a:cs typeface="Adobe Arabic" panose="02040503050201020203" pitchFamily="18" charset="-78"/>
                </a:rPr>
                <a:t>)</a:t>
              </a:r>
              <a:r>
                <a:rPr lang="fr-FR" sz="2800" b="1" dirty="0">
                  <a:latin typeface="Adobe Arabic" panose="02040503050201020203" pitchFamily="18" charset="-78"/>
                  <a:cs typeface="Adobe Arabic" panose="02040503050201020203" pitchFamily="18" charset="-78"/>
                </a:rPr>
                <a:t> </a:t>
              </a:r>
              <a:r>
                <a:rPr lang="ar-EG" sz="2800" b="1" dirty="0">
                  <a:latin typeface="Adobe Arabic" panose="02040503050201020203" pitchFamily="18" charset="-78"/>
                  <a:cs typeface="Adobe Arabic" panose="02040503050201020203" pitchFamily="18" charset="-78"/>
                </a:rPr>
                <a:t>بشكل دوري.</a:t>
              </a:r>
            </a:p>
          </p:txBody>
        </p:sp>
        <p:pic>
          <p:nvPicPr>
            <p:cNvPr id="15" name="Picture 48">
              <a:extLst>
                <a:ext uri="{FF2B5EF4-FFF2-40B4-BE49-F238E27FC236}">
                  <a16:creationId xmlns:a16="http://schemas.microsoft.com/office/drawing/2014/main" id="{EB771C3D-9494-57E6-A34B-879A5BC2F538}"/>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7798530" y="2746564"/>
              <a:ext cx="378282" cy="353302"/>
            </a:xfrm>
            <a:prstGeom prst="rect">
              <a:avLst/>
            </a:prstGeom>
          </p:spPr>
        </p:pic>
      </p:grpSp>
      <p:grpSp>
        <p:nvGrpSpPr>
          <p:cNvPr id="29" name="Group 46">
            <a:extLst>
              <a:ext uri="{FF2B5EF4-FFF2-40B4-BE49-F238E27FC236}">
                <a16:creationId xmlns:a16="http://schemas.microsoft.com/office/drawing/2014/main" id="{6AD3C998-AF1F-B724-25DF-9E3DF7B5B2DB}"/>
              </a:ext>
            </a:extLst>
          </p:cNvPr>
          <p:cNvGrpSpPr/>
          <p:nvPr/>
        </p:nvGrpSpPr>
        <p:grpSpPr>
          <a:xfrm>
            <a:off x="741680" y="4105183"/>
            <a:ext cx="5067125" cy="523220"/>
            <a:chOff x="2751423" y="2632971"/>
            <a:chExt cx="5425389" cy="523220"/>
          </a:xfrm>
        </p:grpSpPr>
        <p:sp>
          <p:nvSpPr>
            <p:cNvPr id="30" name="TextBox 47">
              <a:extLst>
                <a:ext uri="{FF2B5EF4-FFF2-40B4-BE49-F238E27FC236}">
                  <a16:creationId xmlns:a16="http://schemas.microsoft.com/office/drawing/2014/main" id="{AFA415AA-F9BD-004A-E91E-2B8971AB5C41}"/>
                </a:ext>
              </a:extLst>
            </p:cNvPr>
            <p:cNvSpPr txBox="1"/>
            <p:nvPr/>
          </p:nvSpPr>
          <p:spPr>
            <a:xfrm>
              <a:off x="2751423" y="2632971"/>
              <a:ext cx="4976448" cy="523220"/>
            </a:xfrm>
            <a:prstGeom prst="rect">
              <a:avLst/>
            </a:prstGeom>
            <a:noFill/>
          </p:spPr>
          <p:txBody>
            <a:bodyPr wrap="square">
              <a:spAutoFit/>
            </a:bodyPr>
            <a:lstStyle/>
            <a:p>
              <a:pPr algn="r" rtl="1"/>
              <a:r>
                <a:rPr lang="ar-EG" sz="2800" b="1" dirty="0">
                  <a:latin typeface="Adobe Arabic" panose="02040503050201020203" pitchFamily="18" charset="-78"/>
                  <a:cs typeface="Adobe Arabic" panose="02040503050201020203" pitchFamily="18" charset="-78"/>
                </a:rPr>
                <a:t>خلق ثقافة تقدير الإنجازات الفردية والجماعية.</a:t>
              </a:r>
            </a:p>
          </p:txBody>
        </p:sp>
        <p:pic>
          <p:nvPicPr>
            <p:cNvPr id="31" name="Picture 48">
              <a:extLst>
                <a:ext uri="{FF2B5EF4-FFF2-40B4-BE49-F238E27FC236}">
                  <a16:creationId xmlns:a16="http://schemas.microsoft.com/office/drawing/2014/main" id="{DC2486DA-225B-000D-3CAA-F1DDFB678503}"/>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7798530" y="2746564"/>
              <a:ext cx="378282" cy="353302"/>
            </a:xfrm>
            <a:prstGeom prst="rect">
              <a:avLst/>
            </a:prstGeom>
          </p:spPr>
        </p:pic>
      </p:grpSp>
      <p:pic>
        <p:nvPicPr>
          <p:cNvPr id="32" name="صورة 31">
            <a:extLst>
              <a:ext uri="{FF2B5EF4-FFF2-40B4-BE49-F238E27FC236}">
                <a16:creationId xmlns:a16="http://schemas.microsoft.com/office/drawing/2014/main" id="{E047B992-FEC0-4B70-28A5-AF4D29B5D5DF}"/>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007050" y="2406486"/>
            <a:ext cx="6395820" cy="2956562"/>
          </a:xfrm>
          <a:prstGeom prst="rect">
            <a:avLst/>
          </a:prstGeom>
        </p:spPr>
      </p:pic>
      <p:grpSp>
        <p:nvGrpSpPr>
          <p:cNvPr id="33" name="Group 46">
            <a:extLst>
              <a:ext uri="{FF2B5EF4-FFF2-40B4-BE49-F238E27FC236}">
                <a16:creationId xmlns:a16="http://schemas.microsoft.com/office/drawing/2014/main" id="{83177626-45D8-7B6B-4E33-18AF82E24E8B}"/>
              </a:ext>
            </a:extLst>
          </p:cNvPr>
          <p:cNvGrpSpPr/>
          <p:nvPr/>
        </p:nvGrpSpPr>
        <p:grpSpPr>
          <a:xfrm>
            <a:off x="741680" y="4900504"/>
            <a:ext cx="5067125" cy="523220"/>
            <a:chOff x="2751423" y="2632971"/>
            <a:chExt cx="5425389" cy="523220"/>
          </a:xfrm>
        </p:grpSpPr>
        <p:sp>
          <p:nvSpPr>
            <p:cNvPr id="34" name="TextBox 47">
              <a:extLst>
                <a:ext uri="{FF2B5EF4-FFF2-40B4-BE49-F238E27FC236}">
                  <a16:creationId xmlns:a16="http://schemas.microsoft.com/office/drawing/2014/main" id="{F8073FC9-9A5F-51D9-886E-843F97D371E4}"/>
                </a:ext>
              </a:extLst>
            </p:cNvPr>
            <p:cNvSpPr txBox="1"/>
            <p:nvPr/>
          </p:nvSpPr>
          <p:spPr>
            <a:xfrm>
              <a:off x="2751423" y="2632971"/>
              <a:ext cx="4976448" cy="523220"/>
            </a:xfrm>
            <a:prstGeom prst="rect">
              <a:avLst/>
            </a:prstGeom>
            <a:noFill/>
          </p:spPr>
          <p:txBody>
            <a:bodyPr wrap="square">
              <a:spAutoFit/>
            </a:bodyPr>
            <a:lstStyle/>
            <a:p>
              <a:pPr algn="r" rtl="1"/>
              <a:r>
                <a:rPr lang="ar-EG" sz="2800" b="1" dirty="0">
                  <a:latin typeface="Adobe Arabic" panose="02040503050201020203" pitchFamily="18" charset="-78"/>
                  <a:cs typeface="Adobe Arabic" panose="02040503050201020203" pitchFamily="18" charset="-78"/>
                </a:rPr>
                <a:t>تشجيع الابتكار وتقبّل الأفكار الجديدة.</a:t>
              </a:r>
            </a:p>
          </p:txBody>
        </p:sp>
        <p:pic>
          <p:nvPicPr>
            <p:cNvPr id="35" name="Picture 48">
              <a:extLst>
                <a:ext uri="{FF2B5EF4-FFF2-40B4-BE49-F238E27FC236}">
                  <a16:creationId xmlns:a16="http://schemas.microsoft.com/office/drawing/2014/main" id="{96A3A525-49BF-D9D7-9626-FEB25A8E605D}"/>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7798530" y="2746564"/>
              <a:ext cx="378282" cy="353302"/>
            </a:xfrm>
            <a:prstGeom prst="rect">
              <a:avLst/>
            </a:prstGeom>
          </p:spPr>
        </p:pic>
      </p:grpSp>
      <p:grpSp>
        <p:nvGrpSpPr>
          <p:cNvPr id="36" name="Group 46">
            <a:extLst>
              <a:ext uri="{FF2B5EF4-FFF2-40B4-BE49-F238E27FC236}">
                <a16:creationId xmlns:a16="http://schemas.microsoft.com/office/drawing/2014/main" id="{3093D975-8B9A-1A31-37C9-A1F95D669AE9}"/>
              </a:ext>
            </a:extLst>
          </p:cNvPr>
          <p:cNvGrpSpPr/>
          <p:nvPr/>
        </p:nvGrpSpPr>
        <p:grpSpPr>
          <a:xfrm>
            <a:off x="741680" y="5809418"/>
            <a:ext cx="5067125" cy="523220"/>
            <a:chOff x="2751423" y="2632971"/>
            <a:chExt cx="5425389" cy="523220"/>
          </a:xfrm>
        </p:grpSpPr>
        <p:sp>
          <p:nvSpPr>
            <p:cNvPr id="37" name="TextBox 47">
              <a:extLst>
                <a:ext uri="{FF2B5EF4-FFF2-40B4-BE49-F238E27FC236}">
                  <a16:creationId xmlns:a16="http://schemas.microsoft.com/office/drawing/2014/main" id="{36363735-EC86-38F3-3CAE-3F12641A1C0C}"/>
                </a:ext>
              </a:extLst>
            </p:cNvPr>
            <p:cNvSpPr txBox="1"/>
            <p:nvPr/>
          </p:nvSpPr>
          <p:spPr>
            <a:xfrm>
              <a:off x="2751423" y="2632971"/>
              <a:ext cx="4976448" cy="523220"/>
            </a:xfrm>
            <a:prstGeom prst="rect">
              <a:avLst/>
            </a:prstGeom>
            <a:noFill/>
          </p:spPr>
          <p:txBody>
            <a:bodyPr wrap="square">
              <a:spAutoFit/>
            </a:bodyPr>
            <a:lstStyle/>
            <a:p>
              <a:pPr algn="r" rtl="1"/>
              <a:r>
                <a:rPr lang="ar-EG" sz="2800" b="1" dirty="0">
                  <a:latin typeface="Adobe Arabic" panose="02040503050201020203" pitchFamily="18" charset="-78"/>
                  <a:cs typeface="Adobe Arabic" panose="02040503050201020203" pitchFamily="18" charset="-78"/>
                </a:rPr>
                <a:t>الاهتمام بالجوانب الإنسانية والاجتماعية للفريق.</a:t>
              </a:r>
            </a:p>
          </p:txBody>
        </p:sp>
        <p:pic>
          <p:nvPicPr>
            <p:cNvPr id="38" name="Picture 48">
              <a:extLst>
                <a:ext uri="{FF2B5EF4-FFF2-40B4-BE49-F238E27FC236}">
                  <a16:creationId xmlns:a16="http://schemas.microsoft.com/office/drawing/2014/main" id="{BE5422D0-EDE6-9E27-07BC-1E1363F2B0DA}"/>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7798530" y="2746564"/>
              <a:ext cx="378282" cy="353302"/>
            </a:xfrm>
            <a:prstGeom prst="rect">
              <a:avLst/>
            </a:prstGeom>
          </p:spPr>
        </p:pic>
      </p:grpSp>
    </p:spTree>
    <p:extLst>
      <p:ext uri="{BB962C8B-B14F-4D97-AF65-F5344CB8AC3E}">
        <p14:creationId xmlns:p14="http://schemas.microsoft.com/office/powerpoint/2010/main" val="259618667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1+#ppt_w/2"/>
                                          </p:val>
                                        </p:tav>
                                        <p:tav tm="100000">
                                          <p:val>
                                            <p:strVal val="#ppt_x"/>
                                          </p:val>
                                        </p:tav>
                                      </p:tavLst>
                                    </p:anim>
                                    <p:anim calcmode="lin" valueType="num">
                                      <p:cBhvr additive="base">
                                        <p:cTn id="12" dur="500" fill="hold"/>
                                        <p:tgtEl>
                                          <p:spTgt spid="10"/>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500" fill="hold"/>
                                        <p:tgtEl>
                                          <p:spTgt spid="29"/>
                                        </p:tgtEl>
                                        <p:attrNameLst>
                                          <p:attrName>ppt_x</p:attrName>
                                        </p:attrNameLst>
                                      </p:cBhvr>
                                      <p:tavLst>
                                        <p:tav tm="0">
                                          <p:val>
                                            <p:strVal val="1+#ppt_w/2"/>
                                          </p:val>
                                        </p:tav>
                                        <p:tav tm="100000">
                                          <p:val>
                                            <p:strVal val="#ppt_x"/>
                                          </p:val>
                                        </p:tav>
                                      </p:tavLst>
                                    </p:anim>
                                    <p:anim calcmode="lin" valueType="num">
                                      <p:cBhvr additive="base">
                                        <p:cTn id="16" dur="500" fill="hold"/>
                                        <p:tgtEl>
                                          <p:spTgt spid="29"/>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0"/>
                                  </p:stCondLst>
                                  <p:childTnLst>
                                    <p:set>
                                      <p:cBhvr>
                                        <p:cTn id="18" dur="1" fill="hold">
                                          <p:stCondLst>
                                            <p:cond delay="0"/>
                                          </p:stCondLst>
                                        </p:cTn>
                                        <p:tgtEl>
                                          <p:spTgt spid="33"/>
                                        </p:tgtEl>
                                        <p:attrNameLst>
                                          <p:attrName>style.visibility</p:attrName>
                                        </p:attrNameLst>
                                      </p:cBhvr>
                                      <p:to>
                                        <p:strVal val="visible"/>
                                      </p:to>
                                    </p:set>
                                    <p:anim calcmode="lin" valueType="num">
                                      <p:cBhvr additive="base">
                                        <p:cTn id="19" dur="500" fill="hold"/>
                                        <p:tgtEl>
                                          <p:spTgt spid="33"/>
                                        </p:tgtEl>
                                        <p:attrNameLst>
                                          <p:attrName>ppt_x</p:attrName>
                                        </p:attrNameLst>
                                      </p:cBhvr>
                                      <p:tavLst>
                                        <p:tav tm="0">
                                          <p:val>
                                            <p:strVal val="1+#ppt_w/2"/>
                                          </p:val>
                                        </p:tav>
                                        <p:tav tm="100000">
                                          <p:val>
                                            <p:strVal val="#ppt_x"/>
                                          </p:val>
                                        </p:tav>
                                      </p:tavLst>
                                    </p:anim>
                                    <p:anim calcmode="lin" valueType="num">
                                      <p:cBhvr additive="base">
                                        <p:cTn id="20" dur="500" fill="hold"/>
                                        <p:tgtEl>
                                          <p:spTgt spid="33"/>
                                        </p:tgtEl>
                                        <p:attrNameLst>
                                          <p:attrName>ppt_y</p:attrName>
                                        </p:attrNameLst>
                                      </p:cBhvr>
                                      <p:tavLst>
                                        <p:tav tm="0">
                                          <p:val>
                                            <p:strVal val="#ppt_y"/>
                                          </p:val>
                                        </p:tav>
                                        <p:tav tm="100000">
                                          <p:val>
                                            <p:strVal val="#ppt_y"/>
                                          </p:val>
                                        </p:tav>
                                      </p:tavLst>
                                    </p:anim>
                                  </p:childTnLst>
                                </p:cTn>
                              </p:par>
                              <p:par>
                                <p:cTn id="21" presetID="2" presetClass="entr" presetSubtype="2" fill="hold" nodeType="withEffect">
                                  <p:stCondLst>
                                    <p:cond delay="0"/>
                                  </p:stCondLst>
                                  <p:childTnLst>
                                    <p:set>
                                      <p:cBhvr>
                                        <p:cTn id="22" dur="1" fill="hold">
                                          <p:stCondLst>
                                            <p:cond delay="0"/>
                                          </p:stCondLst>
                                        </p:cTn>
                                        <p:tgtEl>
                                          <p:spTgt spid="36"/>
                                        </p:tgtEl>
                                        <p:attrNameLst>
                                          <p:attrName>style.visibility</p:attrName>
                                        </p:attrNameLst>
                                      </p:cBhvr>
                                      <p:to>
                                        <p:strVal val="visible"/>
                                      </p:to>
                                    </p:set>
                                    <p:anim calcmode="lin" valueType="num">
                                      <p:cBhvr additive="base">
                                        <p:cTn id="23" dur="500" fill="hold"/>
                                        <p:tgtEl>
                                          <p:spTgt spid="36"/>
                                        </p:tgtEl>
                                        <p:attrNameLst>
                                          <p:attrName>ppt_x</p:attrName>
                                        </p:attrNameLst>
                                      </p:cBhvr>
                                      <p:tavLst>
                                        <p:tav tm="0">
                                          <p:val>
                                            <p:strVal val="1+#ppt_w/2"/>
                                          </p:val>
                                        </p:tav>
                                        <p:tav tm="100000">
                                          <p:val>
                                            <p:strVal val="#ppt_x"/>
                                          </p:val>
                                        </p:tav>
                                      </p:tavLst>
                                    </p:anim>
                                    <p:anim calcmode="lin" valueType="num">
                                      <p:cBhvr additive="base">
                                        <p:cTn id="24" dur="500" fill="hold"/>
                                        <p:tgtEl>
                                          <p:spTgt spid="3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65067A-F883-DFBB-35D2-6D862DE7E778}"/>
            </a:ext>
          </a:extLst>
        </p:cNvPr>
        <p:cNvGrpSpPr/>
        <p:nvPr/>
      </p:nvGrpSpPr>
      <p:grpSpPr>
        <a:xfrm>
          <a:off x="0" y="0"/>
          <a:ext cx="0" cy="0"/>
          <a:chOff x="0" y="0"/>
          <a:chExt cx="0" cy="0"/>
        </a:xfrm>
      </p:grpSpPr>
      <p:sp>
        <p:nvSpPr>
          <p:cNvPr id="13" name="Rectangle 12">
            <a:extLst>
              <a:ext uri="{FF2B5EF4-FFF2-40B4-BE49-F238E27FC236}">
                <a16:creationId xmlns:a16="http://schemas.microsoft.com/office/drawing/2014/main" id="{A7CF0741-B01F-99CA-4EE9-463E7F06F927}"/>
              </a:ext>
            </a:extLst>
          </p:cNvPr>
          <p:cNvSpPr/>
          <p:nvPr/>
        </p:nvSpPr>
        <p:spPr>
          <a:xfrm>
            <a:off x="0" y="0"/>
            <a:ext cx="12192000" cy="6858000"/>
          </a:xfrm>
          <a:prstGeom prst="rect">
            <a:avLst/>
          </a:prstGeom>
          <a:solidFill>
            <a:srgbClr val="008080"/>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Tajawal ExtraBold" panose="00000800000000000000" pitchFamily="2" charset="-78"/>
              <a:ea typeface="+mn-ea"/>
              <a:cs typeface="Tajawal ExtraBold" panose="00000800000000000000" pitchFamily="2" charset="-78"/>
            </a:endParaRPr>
          </a:p>
        </p:txBody>
      </p:sp>
      <p:sp>
        <p:nvSpPr>
          <p:cNvPr id="10" name="TextBox 9">
            <a:extLst>
              <a:ext uri="{FF2B5EF4-FFF2-40B4-BE49-F238E27FC236}">
                <a16:creationId xmlns:a16="http://schemas.microsoft.com/office/drawing/2014/main" id="{CBBC0297-1E2F-29A2-2AA0-95DADE7C5769}"/>
              </a:ext>
            </a:extLst>
          </p:cNvPr>
          <p:cNvSpPr txBox="1"/>
          <p:nvPr/>
        </p:nvSpPr>
        <p:spPr>
          <a:xfrm>
            <a:off x="1827618" y="139258"/>
            <a:ext cx="7975384" cy="646331"/>
          </a:xfrm>
          <a:prstGeom prst="rect">
            <a:avLst/>
          </a:prstGeom>
          <a:noFill/>
        </p:spPr>
        <p:txBody>
          <a:bodyPr wrap="squar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3600" b="1" i="0" u="none" strike="noStrike" kern="1200" cap="none" spc="0" normalizeH="0" baseline="0" noProof="0" dirty="0">
                <a:ln>
                  <a:noFill/>
                </a:ln>
                <a:solidFill>
                  <a:prstClr val="white"/>
                </a:solidFill>
                <a:effectLst/>
                <a:uLnTx/>
                <a:uFillTx/>
                <a:latin typeface="Adobe Arabic" panose="02040503050201020203" pitchFamily="18" charset="-78"/>
                <a:ea typeface="+mn-ea"/>
                <a:cs typeface="Adobe Arabic" panose="02040503050201020203" pitchFamily="18" charset="-78"/>
              </a:rPr>
              <a:t>استراتيجيات التحفيز المادي والمعنوي</a:t>
            </a:r>
            <a:endParaRPr kumimoji="0" lang="en-US" sz="3600" b="1" i="0" u="none" strike="noStrike" kern="1200" cap="none" spc="0" normalizeH="0" baseline="0" noProof="0" dirty="0">
              <a:ln>
                <a:noFill/>
              </a:ln>
              <a:solidFill>
                <a:prstClr val="black"/>
              </a:solidFill>
              <a:effectLst/>
              <a:uLnTx/>
              <a:uFillTx/>
              <a:latin typeface="Adobe Arabic" panose="02040503050201020203" pitchFamily="18" charset="-78"/>
              <a:ea typeface="+mn-ea"/>
              <a:cs typeface="Adobe Arabic" panose="02040503050201020203" pitchFamily="18" charset="-78"/>
            </a:endParaRPr>
          </a:p>
        </p:txBody>
      </p:sp>
      <p:graphicFrame>
        <p:nvGraphicFramePr>
          <p:cNvPr id="2" name="جدول 1">
            <a:extLst>
              <a:ext uri="{FF2B5EF4-FFF2-40B4-BE49-F238E27FC236}">
                <a16:creationId xmlns:a16="http://schemas.microsoft.com/office/drawing/2014/main" id="{44506DB0-66AD-E96C-5B05-D15367E0AAC1}"/>
              </a:ext>
            </a:extLst>
          </p:cNvPr>
          <p:cNvGraphicFramePr>
            <a:graphicFrameLocks noGrp="1"/>
          </p:cNvGraphicFramePr>
          <p:nvPr>
            <p:extLst>
              <p:ext uri="{D42A27DB-BD31-4B8C-83A1-F6EECF244321}">
                <p14:modId xmlns:p14="http://schemas.microsoft.com/office/powerpoint/2010/main" val="2710948508"/>
              </p:ext>
            </p:extLst>
          </p:nvPr>
        </p:nvGraphicFramePr>
        <p:xfrm>
          <a:off x="132080" y="924847"/>
          <a:ext cx="11927840" cy="5681847"/>
        </p:xfrm>
        <a:graphic>
          <a:graphicData uri="http://schemas.openxmlformats.org/drawingml/2006/table">
            <a:tbl>
              <a:tblPr rtl="1" firstRow="1" firstCol="1" bandRow="1"/>
              <a:tblGrid>
                <a:gridCol w="5963920">
                  <a:extLst>
                    <a:ext uri="{9D8B030D-6E8A-4147-A177-3AD203B41FA5}">
                      <a16:colId xmlns:a16="http://schemas.microsoft.com/office/drawing/2014/main" val="3574640841"/>
                    </a:ext>
                  </a:extLst>
                </a:gridCol>
                <a:gridCol w="5963920">
                  <a:extLst>
                    <a:ext uri="{9D8B030D-6E8A-4147-A177-3AD203B41FA5}">
                      <a16:colId xmlns:a16="http://schemas.microsoft.com/office/drawing/2014/main" val="2254627690"/>
                    </a:ext>
                  </a:extLst>
                </a:gridCol>
              </a:tblGrid>
              <a:tr h="526417">
                <a:tc>
                  <a:txBody>
                    <a:bodyPr/>
                    <a:lstStyle/>
                    <a:p>
                      <a:pPr algn="ctr" rtl="1">
                        <a:lnSpc>
                          <a:spcPct val="115000"/>
                        </a:lnSpc>
                        <a:buNone/>
                      </a:pPr>
                      <a:r>
                        <a:rPr lang="ar-SA" sz="3200" b="1">
                          <a:solidFill>
                            <a:srgbClr val="008080"/>
                          </a:solidFill>
                          <a:effectLst/>
                          <a:latin typeface="Times New Roman" panose="02020603050405020304" pitchFamily="18" charset="0"/>
                          <a:ea typeface="Calibri" panose="020F0502020204030204" pitchFamily="34" charset="0"/>
                          <a:cs typeface="Adobe Arabic" panose="02040503050201020203" pitchFamily="18" charset="-78"/>
                        </a:rPr>
                        <a:t>استراتيجيات التحفيز المادي</a:t>
                      </a:r>
                      <a:endParaRPr lang="fr-FR" sz="24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lgn="ctr" rtl="1">
                        <a:lnSpc>
                          <a:spcPct val="115000"/>
                        </a:lnSpc>
                        <a:buNone/>
                      </a:pPr>
                      <a:r>
                        <a:rPr lang="ar-SA" sz="3200" b="1">
                          <a:solidFill>
                            <a:srgbClr val="008080"/>
                          </a:solidFill>
                          <a:effectLst/>
                          <a:latin typeface="Times New Roman" panose="02020603050405020304" pitchFamily="18" charset="0"/>
                          <a:ea typeface="Calibri" panose="020F0502020204030204" pitchFamily="34" charset="0"/>
                          <a:cs typeface="Adobe Arabic" panose="02040503050201020203" pitchFamily="18" charset="-78"/>
                        </a:rPr>
                        <a:t>استراتيجيات التحفيز المعنوي</a:t>
                      </a:r>
                      <a:endParaRPr lang="fr-FR" sz="24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extLst>
                  <a:ext uri="{0D108BD9-81ED-4DB2-BD59-A6C34878D82A}">
                    <a16:rowId xmlns:a16="http://schemas.microsoft.com/office/drawing/2014/main" val="1566915650"/>
                  </a:ext>
                </a:extLst>
              </a:tr>
              <a:tr h="5139303">
                <a:tc>
                  <a:txBody>
                    <a:bodyPr/>
                    <a:lstStyle/>
                    <a:p>
                      <a:pPr algn="just" rtl="1">
                        <a:lnSpc>
                          <a:spcPct val="115000"/>
                        </a:lnSpc>
                        <a:buNone/>
                      </a:pPr>
                      <a:r>
                        <a:rPr lang="ar-SA" sz="2800" dirty="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rPr>
                        <a:t>1. الأجور والمرتبات التنافسية: ضمان رواتب عادلة مقارنة بسوق العمل.</a:t>
                      </a:r>
                      <a:endParaRPr lang="fr-FR" sz="2400" dirty="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endParaRPr>
                    </a:p>
                    <a:p>
                      <a:pPr algn="just" rtl="1">
                        <a:lnSpc>
                          <a:spcPct val="115000"/>
                        </a:lnSpc>
                        <a:buNone/>
                      </a:pPr>
                      <a:r>
                        <a:rPr lang="ar-SA" sz="2800" dirty="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rPr>
                        <a:t>2. المكافآت المرتبطة بالأداء: ربط الحوافز المالية بتحقيق الأهداف.</a:t>
                      </a:r>
                      <a:endParaRPr lang="fr-FR" sz="2400" dirty="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endParaRPr>
                    </a:p>
                    <a:p>
                      <a:pPr algn="just" rtl="1">
                        <a:lnSpc>
                          <a:spcPct val="115000"/>
                        </a:lnSpc>
                        <a:buNone/>
                      </a:pPr>
                      <a:r>
                        <a:rPr lang="ar-SA" sz="2800" dirty="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rPr>
                        <a:t>3. خطط المشاركة في الأرباح: منح الموظّفين نصيباً من أرباح المؤسّسة.</a:t>
                      </a:r>
                      <a:endParaRPr lang="fr-FR" sz="2400" dirty="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endParaRPr>
                    </a:p>
                    <a:p>
                      <a:pPr algn="just" rtl="1">
                        <a:lnSpc>
                          <a:spcPct val="115000"/>
                        </a:lnSpc>
                        <a:buNone/>
                      </a:pPr>
                      <a:r>
                        <a:rPr lang="ar-SA" sz="2800" dirty="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rPr>
                        <a:t>4. المزايا الإضافية: التأمين الصحي، وصناديق الادّخار، وبرامج التقاعد.</a:t>
                      </a:r>
                      <a:endParaRPr lang="fr-FR" sz="2400" dirty="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endParaRPr>
                    </a:p>
                    <a:p>
                      <a:pPr algn="just" rtl="1">
                        <a:lnSpc>
                          <a:spcPct val="115000"/>
                        </a:lnSpc>
                        <a:buNone/>
                      </a:pPr>
                      <a:r>
                        <a:rPr lang="ar-SA" sz="2800" dirty="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rPr>
                        <a:t>5. الهدايا العينية والقسائم: تقديم هدايا في المناسبات الخاصّة أو عند تحقيق إنجازات.</a:t>
                      </a:r>
                      <a:endParaRPr lang="fr-FR" sz="2400" dirty="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rtl="1">
                        <a:lnSpc>
                          <a:spcPct val="115000"/>
                        </a:lnSpc>
                        <a:buNone/>
                      </a:pPr>
                      <a:r>
                        <a:rPr lang="ar-SA" sz="2800" dirty="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rPr>
                        <a:t>1. التقدير والاعتراف: الإشادة العلنية بالإنجازات والجهود المميّزة.</a:t>
                      </a:r>
                      <a:endParaRPr lang="fr-FR" sz="2400" dirty="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endParaRPr>
                    </a:p>
                    <a:p>
                      <a:pPr algn="just" rtl="1">
                        <a:lnSpc>
                          <a:spcPct val="115000"/>
                        </a:lnSpc>
                        <a:buNone/>
                      </a:pPr>
                      <a:r>
                        <a:rPr lang="ar-SA" sz="2800" dirty="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rPr>
                        <a:t>2. فرص التطوّر المهني: توفير تدريب مستمرّ وبرامج تطوير مهارات.</a:t>
                      </a:r>
                      <a:endParaRPr lang="fr-FR" sz="2400" dirty="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endParaRPr>
                    </a:p>
                    <a:p>
                      <a:pPr algn="just" rtl="1">
                        <a:lnSpc>
                          <a:spcPct val="115000"/>
                        </a:lnSpc>
                        <a:buNone/>
                      </a:pPr>
                      <a:r>
                        <a:rPr lang="ar-SA" sz="2800" dirty="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rPr>
                        <a:t>3. التوازن بين العمل والحياة: ساعات عمل مرنة وإجازات مدفوعة.</a:t>
                      </a:r>
                      <a:endParaRPr lang="fr-FR" sz="2400" dirty="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endParaRPr>
                    </a:p>
                    <a:p>
                      <a:pPr algn="just" rtl="1">
                        <a:lnSpc>
                          <a:spcPct val="115000"/>
                        </a:lnSpc>
                        <a:buNone/>
                      </a:pPr>
                      <a:r>
                        <a:rPr lang="ar-SA" sz="2800" dirty="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rPr>
                        <a:t>4. بيئة عمل محفّزة: مساحات عمل مريحة ومجهّزة بأحدث التقنيات.</a:t>
                      </a:r>
                      <a:endParaRPr lang="fr-FR" sz="2400" dirty="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endParaRPr>
                    </a:p>
                    <a:p>
                      <a:pPr algn="just" rtl="1">
                        <a:lnSpc>
                          <a:spcPct val="115000"/>
                        </a:lnSpc>
                        <a:buNone/>
                      </a:pPr>
                      <a:r>
                        <a:rPr lang="ar-SA" sz="2800" dirty="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rPr>
                        <a:t>5. المشاركة في صناعة القرار: إشراك الموظّفين في القرارات المؤثّرة.</a:t>
                      </a:r>
                      <a:endParaRPr lang="fr-FR" sz="2400" dirty="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4257825522"/>
                  </a:ext>
                </a:extLst>
              </a:tr>
            </a:tbl>
          </a:graphicData>
        </a:graphic>
      </p:graphicFrame>
    </p:spTree>
    <p:extLst>
      <p:ext uri="{BB962C8B-B14F-4D97-AF65-F5344CB8AC3E}">
        <p14:creationId xmlns:p14="http://schemas.microsoft.com/office/powerpoint/2010/main" val="419398417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A44993-CFCC-942E-8294-D90471FAEF1F}"/>
            </a:ext>
          </a:extLst>
        </p:cNvPr>
        <p:cNvGrpSpPr/>
        <p:nvPr/>
      </p:nvGrpSpPr>
      <p:grpSpPr>
        <a:xfrm>
          <a:off x="0" y="0"/>
          <a:ext cx="0" cy="0"/>
          <a:chOff x="0" y="0"/>
          <a:chExt cx="0" cy="0"/>
        </a:xfrm>
      </p:grpSpPr>
      <p:sp>
        <p:nvSpPr>
          <p:cNvPr id="13" name="Rectangle 12">
            <a:extLst>
              <a:ext uri="{FF2B5EF4-FFF2-40B4-BE49-F238E27FC236}">
                <a16:creationId xmlns:a16="http://schemas.microsoft.com/office/drawing/2014/main" id="{64F4C52B-3777-25A5-1857-FF8A77C3024F}"/>
              </a:ext>
            </a:extLst>
          </p:cNvPr>
          <p:cNvSpPr/>
          <p:nvPr/>
        </p:nvSpPr>
        <p:spPr>
          <a:xfrm>
            <a:off x="0" y="1064526"/>
            <a:ext cx="12213132" cy="5196036"/>
          </a:xfrm>
          <a:prstGeom prst="rect">
            <a:avLst/>
          </a:prstGeom>
          <a:solidFill>
            <a:srgbClr val="A0C9CA"/>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Tajawal ExtraBold" panose="00000800000000000000" pitchFamily="2" charset="-78"/>
              <a:cs typeface="Tajawal ExtraBold" panose="00000800000000000000" pitchFamily="2" charset="-78"/>
            </a:endParaRPr>
          </a:p>
        </p:txBody>
      </p:sp>
      <p:sp>
        <p:nvSpPr>
          <p:cNvPr id="10" name="TextBox 9">
            <a:extLst>
              <a:ext uri="{FF2B5EF4-FFF2-40B4-BE49-F238E27FC236}">
                <a16:creationId xmlns:a16="http://schemas.microsoft.com/office/drawing/2014/main" id="{348EA4F3-CB02-3C3F-56D9-A9E58C7F996F}"/>
              </a:ext>
            </a:extLst>
          </p:cNvPr>
          <p:cNvSpPr txBox="1"/>
          <p:nvPr/>
        </p:nvSpPr>
        <p:spPr>
          <a:xfrm>
            <a:off x="2026227" y="283085"/>
            <a:ext cx="7517804" cy="646331"/>
          </a:xfrm>
          <a:prstGeom prst="rect">
            <a:avLst/>
          </a:prstGeom>
          <a:noFill/>
        </p:spPr>
        <p:txBody>
          <a:bodyPr wrap="square">
            <a:spAutoFit/>
          </a:bodyPr>
          <a:lstStyle/>
          <a:p>
            <a:pPr algn="ctr" rtl="1"/>
            <a:r>
              <a:rPr lang="ar-EG" sz="3600" dirty="0">
                <a:solidFill>
                  <a:srgbClr val="4A431E"/>
                </a:solidFill>
                <a:latin typeface="Tajawal ExtraBold" panose="00000800000000000000" pitchFamily="2" charset="-78"/>
                <a:cs typeface="Tajawal ExtraBold" panose="00000800000000000000" pitchFamily="2" charset="-78"/>
              </a:rPr>
              <a:t>دراسة حالة</a:t>
            </a:r>
            <a:endParaRPr lang="en-US" sz="3600" dirty="0">
              <a:solidFill>
                <a:srgbClr val="4A431E"/>
              </a:solidFill>
              <a:latin typeface="Tajawal ExtraBold" panose="00000800000000000000" pitchFamily="2" charset="-78"/>
              <a:cs typeface="Tajawal ExtraBold" panose="00000800000000000000" pitchFamily="2" charset="-78"/>
            </a:endParaRPr>
          </a:p>
        </p:txBody>
      </p:sp>
      <p:sp>
        <p:nvSpPr>
          <p:cNvPr id="6" name="TextBox 57">
            <a:extLst>
              <a:ext uri="{FF2B5EF4-FFF2-40B4-BE49-F238E27FC236}">
                <a16:creationId xmlns:a16="http://schemas.microsoft.com/office/drawing/2014/main" id="{50B0749D-87B7-9FDC-5FE3-1CE1FC34A527}"/>
              </a:ext>
            </a:extLst>
          </p:cNvPr>
          <p:cNvSpPr txBox="1"/>
          <p:nvPr/>
        </p:nvSpPr>
        <p:spPr>
          <a:xfrm>
            <a:off x="1149923" y="1671561"/>
            <a:ext cx="9892154" cy="1569660"/>
          </a:xfrm>
          <a:prstGeom prst="rect">
            <a:avLst/>
          </a:prstGeom>
          <a:noFill/>
        </p:spPr>
        <p:txBody>
          <a:bodyPr wrap="square">
            <a:spAutoFit/>
          </a:bodyPr>
          <a:lstStyle/>
          <a:p>
            <a:pPr algn="r" rtl="1"/>
            <a:r>
              <a:rPr lang="ar-EG" sz="3200" b="1" dirty="0">
                <a:latin typeface="Adobe Arabic" panose="02040503050201020203" pitchFamily="18" charset="-78"/>
                <a:cs typeface="Adobe Arabic" panose="02040503050201020203" pitchFamily="18" charset="-78"/>
              </a:rPr>
              <a:t>شركة "</a:t>
            </a:r>
            <a:r>
              <a:rPr lang="ar-EG" sz="3200" b="1" dirty="0" err="1">
                <a:latin typeface="Adobe Arabic" panose="02040503050201020203" pitchFamily="18" charset="-78"/>
                <a:cs typeface="Adobe Arabic" panose="02040503050201020203" pitchFamily="18" charset="-78"/>
              </a:rPr>
              <a:t>نيتفليكس</a:t>
            </a:r>
            <a:r>
              <a:rPr lang="ar-EG" sz="3200" b="1" dirty="0">
                <a:latin typeface="Adobe Arabic" panose="02040503050201020203" pitchFamily="18" charset="-78"/>
                <a:cs typeface="Adobe Arabic" panose="02040503050201020203" pitchFamily="18" charset="-78"/>
              </a:rPr>
              <a:t>" تبنّت استراتيجية تحفيزية فريدة تقوم على منح موظّفيها إجازات غير محدودة وحرّية اتّخاذ القرارات. هذا النهج عزّز ثقافة المسؤولية وزاد من إنتاجية الموظّفين بنسبة 40% وفقاً لتقارير الشركة لعام 2023.</a:t>
            </a:r>
          </a:p>
        </p:txBody>
      </p:sp>
      <p:pic>
        <p:nvPicPr>
          <p:cNvPr id="4" name="صورة 3">
            <a:extLst>
              <a:ext uri="{FF2B5EF4-FFF2-40B4-BE49-F238E27FC236}">
                <a16:creationId xmlns:a16="http://schemas.microsoft.com/office/drawing/2014/main" id="{0549A75D-D261-CC02-C525-C0E535780D4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39440" y="3429000"/>
            <a:ext cx="5648960" cy="3081250"/>
          </a:xfrm>
          <a:prstGeom prst="rect">
            <a:avLst/>
          </a:prstGeom>
        </p:spPr>
      </p:pic>
    </p:spTree>
    <p:extLst>
      <p:ext uri="{BB962C8B-B14F-4D97-AF65-F5344CB8AC3E}">
        <p14:creationId xmlns:p14="http://schemas.microsoft.com/office/powerpoint/2010/main" val="135794017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250">
        <p159:morph option="byObject"/>
      </p:transition>
    </mc:Choice>
    <mc:Fallback xmlns="">
      <p:transition spd="slow">
        <p:fade/>
      </p:transition>
    </mc:Fallback>
  </mc:AlternateContent>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F3385E-D1F4-1001-E889-F8E2346438EB}"/>
            </a:ext>
          </a:extLst>
        </p:cNvPr>
        <p:cNvGrpSpPr/>
        <p:nvPr/>
      </p:nvGrpSpPr>
      <p:grpSpPr>
        <a:xfrm>
          <a:off x="0" y="0"/>
          <a:ext cx="0" cy="0"/>
          <a:chOff x="0" y="0"/>
          <a:chExt cx="0" cy="0"/>
        </a:xfrm>
      </p:grpSpPr>
      <p:pic>
        <p:nvPicPr>
          <p:cNvPr id="9" name="Picture 8">
            <a:extLst>
              <a:ext uri="{FF2B5EF4-FFF2-40B4-BE49-F238E27FC236}">
                <a16:creationId xmlns:a16="http://schemas.microsoft.com/office/drawing/2014/main" id="{18BB4301-DE72-E721-2EB5-98AB2F02BC5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2" name="TextBox 7">
            <a:extLst>
              <a:ext uri="{FF2B5EF4-FFF2-40B4-BE49-F238E27FC236}">
                <a16:creationId xmlns:a16="http://schemas.microsoft.com/office/drawing/2014/main" id="{A0F7E304-9CCC-43C1-2AE3-3E387649272A}"/>
              </a:ext>
            </a:extLst>
          </p:cNvPr>
          <p:cNvSpPr txBox="1"/>
          <p:nvPr/>
        </p:nvSpPr>
        <p:spPr>
          <a:xfrm>
            <a:off x="1378870" y="-140860"/>
            <a:ext cx="9020620" cy="729430"/>
          </a:xfrm>
          <a:prstGeom prst="rect">
            <a:avLst/>
          </a:prstGeom>
          <a:noFill/>
        </p:spPr>
        <p:txBody>
          <a:bodyPr wrap="square">
            <a:spAutoFit/>
          </a:bodyPr>
          <a:lstStyle/>
          <a:p>
            <a:pPr algn="ctr" rtl="1">
              <a:lnSpc>
                <a:spcPct val="115000"/>
              </a:lnSpc>
            </a:pPr>
            <a:r>
              <a:rPr lang="ar-SA" sz="3600" b="1" dirty="0">
                <a:solidFill>
                  <a:schemeClr val="bg1"/>
                </a:solidFill>
                <a:latin typeface="Adobe Arabic" panose="02040503050201020203" pitchFamily="18" charset="-78"/>
                <a:cs typeface="Adobe Arabic" panose="02040503050201020203" pitchFamily="18" charset="-78"/>
              </a:rPr>
              <a:t>تفويض الصلاحيات وتمكين الموظفين</a:t>
            </a:r>
          </a:p>
        </p:txBody>
      </p:sp>
      <p:grpSp>
        <p:nvGrpSpPr>
          <p:cNvPr id="3" name="Group 36">
            <a:extLst>
              <a:ext uri="{FF2B5EF4-FFF2-40B4-BE49-F238E27FC236}">
                <a16:creationId xmlns:a16="http://schemas.microsoft.com/office/drawing/2014/main" id="{00444A29-6AAF-201E-6A1C-A596B0AE4E74}"/>
              </a:ext>
            </a:extLst>
          </p:cNvPr>
          <p:cNvGrpSpPr/>
          <p:nvPr/>
        </p:nvGrpSpPr>
        <p:grpSpPr>
          <a:xfrm>
            <a:off x="1473201" y="701754"/>
            <a:ext cx="10585835" cy="895350"/>
            <a:chOff x="1451453" y="997952"/>
            <a:chExt cx="10585835" cy="895350"/>
          </a:xfrm>
        </p:grpSpPr>
        <p:sp>
          <p:nvSpPr>
            <p:cNvPr id="5" name="TextBox 3">
              <a:extLst>
                <a:ext uri="{FF2B5EF4-FFF2-40B4-BE49-F238E27FC236}">
                  <a16:creationId xmlns:a16="http://schemas.microsoft.com/office/drawing/2014/main" id="{59607EA3-00A3-93A9-CADD-1860ED9A1A86}"/>
                </a:ext>
              </a:extLst>
            </p:cNvPr>
            <p:cNvSpPr txBox="1"/>
            <p:nvPr/>
          </p:nvSpPr>
          <p:spPr>
            <a:xfrm>
              <a:off x="1451453" y="1119604"/>
              <a:ext cx="9538086" cy="707886"/>
            </a:xfrm>
            <a:prstGeom prst="rect">
              <a:avLst/>
            </a:prstGeom>
            <a:noFill/>
          </p:spPr>
          <p:txBody>
            <a:bodyPr wrap="square">
              <a:spAutoFit/>
            </a:bodyPr>
            <a:lstStyle/>
            <a:p>
              <a:pPr algn="r" rtl="1"/>
              <a:r>
                <a:rPr lang="ar-SA" sz="4000" b="1" dirty="0">
                  <a:solidFill>
                    <a:srgbClr val="168489"/>
                  </a:solidFill>
                  <a:latin typeface="Adobe Arabic" panose="02040503050201020203" pitchFamily="18" charset="-78"/>
                  <a:cs typeface="Adobe Arabic" panose="02040503050201020203" pitchFamily="18" charset="-78"/>
                </a:rPr>
                <a:t>مبادئ التفويض الفعّال</a:t>
              </a:r>
              <a:endParaRPr lang="fr-FR" sz="4000" dirty="0">
                <a:solidFill>
                  <a:srgbClr val="168489"/>
                </a:solidFill>
                <a:latin typeface="Adobe Arabic" panose="02040503050201020203" pitchFamily="18" charset="-78"/>
                <a:cs typeface="Adobe Arabic" panose="02040503050201020203" pitchFamily="18" charset="-78"/>
              </a:endParaRPr>
            </a:p>
          </p:txBody>
        </p:sp>
        <p:pic>
          <p:nvPicPr>
            <p:cNvPr id="6" name="Picture 2" descr="Idea ">
              <a:extLst>
                <a:ext uri="{FF2B5EF4-FFF2-40B4-BE49-F238E27FC236}">
                  <a16:creationId xmlns:a16="http://schemas.microsoft.com/office/drawing/2014/main" id="{ACFE3D31-84E3-320B-DD4E-5FDEACF6063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141938" y="997952"/>
              <a:ext cx="895350" cy="89535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2" name="مجموعة 11">
            <a:extLst>
              <a:ext uri="{FF2B5EF4-FFF2-40B4-BE49-F238E27FC236}">
                <a16:creationId xmlns:a16="http://schemas.microsoft.com/office/drawing/2014/main" id="{4F536321-56BF-3CBA-2994-D51F5244309A}"/>
              </a:ext>
            </a:extLst>
          </p:cNvPr>
          <p:cNvGrpSpPr/>
          <p:nvPr/>
        </p:nvGrpSpPr>
        <p:grpSpPr>
          <a:xfrm>
            <a:off x="1131891" y="2143312"/>
            <a:ext cx="9928218" cy="3891282"/>
            <a:chOff x="0" y="0"/>
            <a:chExt cx="5973892" cy="2341502"/>
          </a:xfrm>
        </p:grpSpPr>
        <p:pic>
          <p:nvPicPr>
            <p:cNvPr id="13" name="صورة 12">
              <a:extLst>
                <a:ext uri="{FF2B5EF4-FFF2-40B4-BE49-F238E27FC236}">
                  <a16:creationId xmlns:a16="http://schemas.microsoft.com/office/drawing/2014/main" id="{587F61E0-38C2-4FB6-B781-C15C1270E8EA}"/>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0" y="0"/>
              <a:ext cx="5973892" cy="2341502"/>
            </a:xfrm>
            <a:prstGeom prst="rect">
              <a:avLst/>
            </a:prstGeom>
          </p:spPr>
        </p:pic>
        <p:sp>
          <p:nvSpPr>
            <p:cNvPr id="14" name="مربع نص 3">
              <a:extLst>
                <a:ext uri="{FF2B5EF4-FFF2-40B4-BE49-F238E27FC236}">
                  <a16:creationId xmlns:a16="http://schemas.microsoft.com/office/drawing/2014/main" id="{8D8473B6-142A-6764-9DAB-83C0061138E2}"/>
                </a:ext>
              </a:extLst>
            </p:cNvPr>
            <p:cNvSpPr txBox="1"/>
            <p:nvPr/>
          </p:nvSpPr>
          <p:spPr>
            <a:xfrm>
              <a:off x="4649658" y="690152"/>
              <a:ext cx="1324233" cy="642176"/>
            </a:xfrm>
            <a:prstGeom prst="rect">
              <a:avLst/>
            </a:prstGeom>
            <a:noFill/>
          </p:spPr>
          <p:txBody>
            <a:bodyPr wrap="square">
              <a:spAutoFit/>
            </a:bodyPr>
            <a:lstStyle/>
            <a:p>
              <a:pPr algn="ctr" rtl="0">
                <a:lnSpc>
                  <a:spcPct val="115000"/>
                </a:lnSpc>
                <a:buNone/>
              </a:pPr>
              <a:r>
                <a:rPr lang="ar-SA" sz="28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اختيار الشخص المناسب</a:t>
              </a:r>
              <a:endParaRPr lang="fr-FR" sz="20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16" name="مربع نص 5">
              <a:extLst>
                <a:ext uri="{FF2B5EF4-FFF2-40B4-BE49-F238E27FC236}">
                  <a16:creationId xmlns:a16="http://schemas.microsoft.com/office/drawing/2014/main" id="{42FEE552-6AC5-02CD-7C63-08129A3C113A}"/>
                </a:ext>
              </a:extLst>
            </p:cNvPr>
            <p:cNvSpPr txBox="1"/>
            <p:nvPr/>
          </p:nvSpPr>
          <p:spPr>
            <a:xfrm>
              <a:off x="3602433" y="1571853"/>
              <a:ext cx="1229914" cy="642176"/>
            </a:xfrm>
            <a:prstGeom prst="rect">
              <a:avLst/>
            </a:prstGeom>
            <a:noFill/>
          </p:spPr>
          <p:txBody>
            <a:bodyPr wrap="square">
              <a:spAutoFit/>
            </a:bodyPr>
            <a:lstStyle/>
            <a:p>
              <a:pPr algn="ctr" rtl="0">
                <a:lnSpc>
                  <a:spcPct val="115000"/>
                </a:lnSpc>
                <a:buNone/>
              </a:pPr>
              <a:r>
                <a:rPr lang="ar-SA" sz="28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تحديد النتائج المتوقّعة</a:t>
              </a:r>
              <a:endParaRPr lang="fr-FR" sz="20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17" name="مربع نص 7">
              <a:extLst>
                <a:ext uri="{FF2B5EF4-FFF2-40B4-BE49-F238E27FC236}">
                  <a16:creationId xmlns:a16="http://schemas.microsoft.com/office/drawing/2014/main" id="{DCA96A34-0558-E6CB-26BD-C789115FC50F}"/>
                </a:ext>
              </a:extLst>
            </p:cNvPr>
            <p:cNvSpPr txBox="1"/>
            <p:nvPr/>
          </p:nvSpPr>
          <p:spPr>
            <a:xfrm>
              <a:off x="2417781" y="636407"/>
              <a:ext cx="1137859" cy="642176"/>
            </a:xfrm>
            <a:prstGeom prst="rect">
              <a:avLst/>
            </a:prstGeom>
            <a:noFill/>
          </p:spPr>
          <p:txBody>
            <a:bodyPr wrap="square">
              <a:spAutoFit/>
            </a:bodyPr>
            <a:lstStyle/>
            <a:p>
              <a:pPr algn="ctr" rtl="0">
                <a:lnSpc>
                  <a:spcPct val="115000"/>
                </a:lnSpc>
                <a:buNone/>
              </a:pPr>
              <a:r>
                <a:rPr lang="ar-SA" sz="28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منح السلطة الكافية</a:t>
              </a:r>
              <a:endParaRPr lang="fr-FR" sz="20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18" name="مربع نص 9">
              <a:extLst>
                <a:ext uri="{FF2B5EF4-FFF2-40B4-BE49-F238E27FC236}">
                  <a16:creationId xmlns:a16="http://schemas.microsoft.com/office/drawing/2014/main" id="{87237F9F-E775-6218-463A-DB8A87DD71DA}"/>
                </a:ext>
              </a:extLst>
            </p:cNvPr>
            <p:cNvSpPr txBox="1"/>
            <p:nvPr/>
          </p:nvSpPr>
          <p:spPr>
            <a:xfrm>
              <a:off x="1279924" y="1571798"/>
              <a:ext cx="1137859" cy="642176"/>
            </a:xfrm>
            <a:prstGeom prst="rect">
              <a:avLst/>
            </a:prstGeom>
            <a:noFill/>
          </p:spPr>
          <p:txBody>
            <a:bodyPr wrap="square">
              <a:spAutoFit/>
            </a:bodyPr>
            <a:lstStyle/>
            <a:p>
              <a:pPr algn="ctr" rtl="0">
                <a:lnSpc>
                  <a:spcPct val="115000"/>
                </a:lnSpc>
                <a:buNone/>
              </a:pPr>
              <a:r>
                <a:rPr lang="ar-SA" sz="28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توفير الموارد الضرورية</a:t>
              </a:r>
              <a:endParaRPr lang="fr-FR" sz="20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19" name="مربع نص 12">
              <a:extLst>
                <a:ext uri="{FF2B5EF4-FFF2-40B4-BE49-F238E27FC236}">
                  <a16:creationId xmlns:a16="http://schemas.microsoft.com/office/drawing/2014/main" id="{399C6238-5FFA-18EB-76F7-E1AA0E751141}"/>
                </a:ext>
              </a:extLst>
            </p:cNvPr>
            <p:cNvSpPr txBox="1"/>
            <p:nvPr/>
          </p:nvSpPr>
          <p:spPr>
            <a:xfrm>
              <a:off x="56709" y="1404270"/>
              <a:ext cx="1137859" cy="344006"/>
            </a:xfrm>
            <a:prstGeom prst="rect">
              <a:avLst/>
            </a:prstGeom>
            <a:noFill/>
          </p:spPr>
          <p:txBody>
            <a:bodyPr wrap="square">
              <a:spAutoFit/>
            </a:bodyPr>
            <a:lstStyle/>
            <a:p>
              <a:pPr algn="ctr" rtl="0">
                <a:lnSpc>
                  <a:spcPct val="115000"/>
                </a:lnSpc>
                <a:buNone/>
              </a:pPr>
              <a:r>
                <a:rPr lang="ar-SA" sz="28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المتابعة دون تدخّل</a:t>
              </a:r>
              <a:endParaRPr lang="fr-FR" sz="20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Tree>
    <p:extLst>
      <p:ext uri="{BB962C8B-B14F-4D97-AF65-F5344CB8AC3E}">
        <p14:creationId xmlns:p14="http://schemas.microsoft.com/office/powerpoint/2010/main" val="51510062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EA0CB5A-CCF9-0C80-0993-715D25DD1141}"/>
            </a:ext>
          </a:extLst>
        </p:cNvPr>
        <p:cNvGrpSpPr/>
        <p:nvPr/>
      </p:nvGrpSpPr>
      <p:grpSpPr>
        <a:xfrm>
          <a:off x="0" y="0"/>
          <a:ext cx="0" cy="0"/>
          <a:chOff x="0" y="0"/>
          <a:chExt cx="0" cy="0"/>
        </a:xfrm>
      </p:grpSpPr>
      <p:pic>
        <p:nvPicPr>
          <p:cNvPr id="9" name="Picture 8">
            <a:extLst>
              <a:ext uri="{FF2B5EF4-FFF2-40B4-BE49-F238E27FC236}">
                <a16:creationId xmlns:a16="http://schemas.microsoft.com/office/drawing/2014/main" id="{64B75257-804A-63A9-7F1F-AF1F68375B2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2" name="TextBox 7">
            <a:extLst>
              <a:ext uri="{FF2B5EF4-FFF2-40B4-BE49-F238E27FC236}">
                <a16:creationId xmlns:a16="http://schemas.microsoft.com/office/drawing/2014/main" id="{8B77D8CA-664A-304B-BD6B-38F14D636E12}"/>
              </a:ext>
            </a:extLst>
          </p:cNvPr>
          <p:cNvSpPr txBox="1"/>
          <p:nvPr/>
        </p:nvSpPr>
        <p:spPr>
          <a:xfrm>
            <a:off x="1378870" y="-140860"/>
            <a:ext cx="9020620" cy="729430"/>
          </a:xfrm>
          <a:prstGeom prst="rect">
            <a:avLst/>
          </a:prstGeom>
          <a:noFill/>
        </p:spPr>
        <p:txBody>
          <a:bodyPr wrap="square">
            <a:spAutoFit/>
          </a:bodyPr>
          <a:lstStyle/>
          <a:p>
            <a:pPr algn="ctr" rtl="1">
              <a:lnSpc>
                <a:spcPct val="115000"/>
              </a:lnSpc>
            </a:pPr>
            <a:r>
              <a:rPr lang="ar-SA" sz="3600" b="1" dirty="0">
                <a:solidFill>
                  <a:schemeClr val="bg1"/>
                </a:solidFill>
                <a:latin typeface="Adobe Arabic" panose="02040503050201020203" pitchFamily="18" charset="-78"/>
                <a:cs typeface="Adobe Arabic" panose="02040503050201020203" pitchFamily="18" charset="-78"/>
              </a:rPr>
              <a:t>تفويض الصلاحيات وتمكين الموظفين</a:t>
            </a:r>
          </a:p>
        </p:txBody>
      </p:sp>
      <p:grpSp>
        <p:nvGrpSpPr>
          <p:cNvPr id="3" name="Group 36">
            <a:extLst>
              <a:ext uri="{FF2B5EF4-FFF2-40B4-BE49-F238E27FC236}">
                <a16:creationId xmlns:a16="http://schemas.microsoft.com/office/drawing/2014/main" id="{97618802-DFA2-E753-C5F7-4EAB4C89F277}"/>
              </a:ext>
            </a:extLst>
          </p:cNvPr>
          <p:cNvGrpSpPr/>
          <p:nvPr/>
        </p:nvGrpSpPr>
        <p:grpSpPr>
          <a:xfrm>
            <a:off x="1473201" y="701754"/>
            <a:ext cx="10585835" cy="895350"/>
            <a:chOff x="1451453" y="997952"/>
            <a:chExt cx="10585835" cy="895350"/>
          </a:xfrm>
        </p:grpSpPr>
        <p:sp>
          <p:nvSpPr>
            <p:cNvPr id="5" name="TextBox 3">
              <a:extLst>
                <a:ext uri="{FF2B5EF4-FFF2-40B4-BE49-F238E27FC236}">
                  <a16:creationId xmlns:a16="http://schemas.microsoft.com/office/drawing/2014/main" id="{8B58DC4D-D3FC-5415-FEB9-E32BE971136C}"/>
                </a:ext>
              </a:extLst>
            </p:cNvPr>
            <p:cNvSpPr txBox="1"/>
            <p:nvPr/>
          </p:nvSpPr>
          <p:spPr>
            <a:xfrm>
              <a:off x="1451453" y="1119604"/>
              <a:ext cx="9538086" cy="707886"/>
            </a:xfrm>
            <a:prstGeom prst="rect">
              <a:avLst/>
            </a:prstGeom>
            <a:noFill/>
          </p:spPr>
          <p:txBody>
            <a:bodyPr wrap="square">
              <a:spAutoFit/>
            </a:bodyPr>
            <a:lstStyle/>
            <a:p>
              <a:pPr algn="r" rtl="1"/>
              <a:r>
                <a:rPr lang="ar-SA" sz="4000" b="1" dirty="0">
                  <a:solidFill>
                    <a:srgbClr val="168489"/>
                  </a:solidFill>
                  <a:latin typeface="Adobe Arabic" panose="02040503050201020203" pitchFamily="18" charset="-78"/>
                  <a:cs typeface="Adobe Arabic" panose="02040503050201020203" pitchFamily="18" charset="-78"/>
                </a:rPr>
                <a:t>استراتيجيات تمكين الموظّفين</a:t>
              </a:r>
              <a:endParaRPr lang="fr-FR" sz="4000" dirty="0">
                <a:solidFill>
                  <a:srgbClr val="168489"/>
                </a:solidFill>
                <a:latin typeface="Adobe Arabic" panose="02040503050201020203" pitchFamily="18" charset="-78"/>
                <a:cs typeface="Adobe Arabic" panose="02040503050201020203" pitchFamily="18" charset="-78"/>
              </a:endParaRPr>
            </a:p>
          </p:txBody>
        </p:sp>
        <p:pic>
          <p:nvPicPr>
            <p:cNvPr id="6" name="Picture 2" descr="Idea ">
              <a:extLst>
                <a:ext uri="{FF2B5EF4-FFF2-40B4-BE49-F238E27FC236}">
                  <a16:creationId xmlns:a16="http://schemas.microsoft.com/office/drawing/2014/main" id="{013B5400-0EA3-B500-7D63-4763A6E460F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141938" y="997952"/>
              <a:ext cx="895350" cy="89535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4" name="Group 46">
            <a:extLst>
              <a:ext uri="{FF2B5EF4-FFF2-40B4-BE49-F238E27FC236}">
                <a16:creationId xmlns:a16="http://schemas.microsoft.com/office/drawing/2014/main" id="{44996452-506D-F203-AB4F-08BCBA758D8C}"/>
              </a:ext>
            </a:extLst>
          </p:cNvPr>
          <p:cNvGrpSpPr/>
          <p:nvPr/>
        </p:nvGrpSpPr>
        <p:grpSpPr>
          <a:xfrm>
            <a:off x="300288" y="1395539"/>
            <a:ext cx="5530613" cy="954107"/>
            <a:chOff x="2255165" y="2632971"/>
            <a:chExt cx="5921647" cy="954107"/>
          </a:xfrm>
        </p:grpSpPr>
        <p:sp>
          <p:nvSpPr>
            <p:cNvPr id="7" name="TextBox 47">
              <a:extLst>
                <a:ext uri="{FF2B5EF4-FFF2-40B4-BE49-F238E27FC236}">
                  <a16:creationId xmlns:a16="http://schemas.microsoft.com/office/drawing/2014/main" id="{11A78A22-4A4C-081B-0C80-C1534F9C6F36}"/>
                </a:ext>
              </a:extLst>
            </p:cNvPr>
            <p:cNvSpPr txBox="1"/>
            <p:nvPr/>
          </p:nvSpPr>
          <p:spPr>
            <a:xfrm>
              <a:off x="2255165" y="2632971"/>
              <a:ext cx="5472705" cy="954107"/>
            </a:xfrm>
            <a:prstGeom prst="rect">
              <a:avLst/>
            </a:prstGeom>
            <a:noFill/>
          </p:spPr>
          <p:txBody>
            <a:bodyPr wrap="square">
              <a:spAutoFit/>
            </a:bodyPr>
            <a:lstStyle/>
            <a:p>
              <a:pPr algn="r" rtl="1"/>
              <a:r>
                <a:rPr lang="ar-EG" sz="2800" b="1" dirty="0">
                  <a:latin typeface="Adobe Arabic" panose="02040503050201020203" pitchFamily="18" charset="-78"/>
                  <a:cs typeface="Adobe Arabic" panose="02040503050201020203" pitchFamily="18" charset="-78"/>
                </a:rPr>
                <a:t>مشاركة المعلومات: تزويد الموظّفين بالمعلومات الكافية عن أداء المؤسّسة وخططها.</a:t>
              </a:r>
            </a:p>
          </p:txBody>
        </p:sp>
        <p:pic>
          <p:nvPicPr>
            <p:cNvPr id="8" name="Picture 48">
              <a:extLst>
                <a:ext uri="{FF2B5EF4-FFF2-40B4-BE49-F238E27FC236}">
                  <a16:creationId xmlns:a16="http://schemas.microsoft.com/office/drawing/2014/main" id="{C32EB89A-A0B1-7963-D7D6-C941F2BA8A11}"/>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7798530" y="2746564"/>
              <a:ext cx="378282" cy="353302"/>
            </a:xfrm>
            <a:prstGeom prst="rect">
              <a:avLst/>
            </a:prstGeom>
          </p:spPr>
        </p:pic>
      </p:grpSp>
      <p:grpSp>
        <p:nvGrpSpPr>
          <p:cNvPr id="10" name="Group 46">
            <a:extLst>
              <a:ext uri="{FF2B5EF4-FFF2-40B4-BE49-F238E27FC236}">
                <a16:creationId xmlns:a16="http://schemas.microsoft.com/office/drawing/2014/main" id="{FF4A7908-5E06-7437-645E-AB78F25D0224}"/>
              </a:ext>
            </a:extLst>
          </p:cNvPr>
          <p:cNvGrpSpPr/>
          <p:nvPr/>
        </p:nvGrpSpPr>
        <p:grpSpPr>
          <a:xfrm>
            <a:off x="278192" y="2499009"/>
            <a:ext cx="5530613" cy="954107"/>
            <a:chOff x="2255165" y="2632971"/>
            <a:chExt cx="5921647" cy="954107"/>
          </a:xfrm>
        </p:grpSpPr>
        <p:sp>
          <p:nvSpPr>
            <p:cNvPr id="11" name="TextBox 47">
              <a:extLst>
                <a:ext uri="{FF2B5EF4-FFF2-40B4-BE49-F238E27FC236}">
                  <a16:creationId xmlns:a16="http://schemas.microsoft.com/office/drawing/2014/main" id="{34BABA33-6FFB-2CCE-9772-DCBA60211C27}"/>
                </a:ext>
              </a:extLst>
            </p:cNvPr>
            <p:cNvSpPr txBox="1"/>
            <p:nvPr/>
          </p:nvSpPr>
          <p:spPr>
            <a:xfrm>
              <a:off x="2255165" y="2632971"/>
              <a:ext cx="5472705" cy="954107"/>
            </a:xfrm>
            <a:prstGeom prst="rect">
              <a:avLst/>
            </a:prstGeom>
            <a:noFill/>
          </p:spPr>
          <p:txBody>
            <a:bodyPr wrap="square">
              <a:spAutoFit/>
            </a:bodyPr>
            <a:lstStyle/>
            <a:p>
              <a:pPr algn="r" rtl="1"/>
              <a:r>
                <a:rPr lang="ar-EG" sz="2800" b="1" dirty="0">
                  <a:latin typeface="Adobe Arabic" panose="02040503050201020203" pitchFamily="18" charset="-78"/>
                  <a:cs typeface="Adobe Arabic" panose="02040503050201020203" pitchFamily="18" charset="-78"/>
                </a:rPr>
                <a:t>تطوير المهارات: الاستثمار في التدريب المستمرّ وتنمية قدرات الفريق.</a:t>
              </a:r>
            </a:p>
          </p:txBody>
        </p:sp>
        <p:pic>
          <p:nvPicPr>
            <p:cNvPr id="15" name="Picture 48">
              <a:extLst>
                <a:ext uri="{FF2B5EF4-FFF2-40B4-BE49-F238E27FC236}">
                  <a16:creationId xmlns:a16="http://schemas.microsoft.com/office/drawing/2014/main" id="{DAAA5F5B-F15F-D207-2CDE-CF459E446C86}"/>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7798530" y="2746564"/>
              <a:ext cx="378282" cy="353302"/>
            </a:xfrm>
            <a:prstGeom prst="rect">
              <a:avLst/>
            </a:prstGeom>
          </p:spPr>
        </p:pic>
      </p:grpSp>
      <p:grpSp>
        <p:nvGrpSpPr>
          <p:cNvPr id="20" name="Group 46">
            <a:extLst>
              <a:ext uri="{FF2B5EF4-FFF2-40B4-BE49-F238E27FC236}">
                <a16:creationId xmlns:a16="http://schemas.microsoft.com/office/drawing/2014/main" id="{E1E07609-4476-6451-92FA-65BC7EE8CB76}"/>
              </a:ext>
            </a:extLst>
          </p:cNvPr>
          <p:cNvGrpSpPr/>
          <p:nvPr/>
        </p:nvGrpSpPr>
        <p:grpSpPr>
          <a:xfrm>
            <a:off x="741680" y="3602479"/>
            <a:ext cx="5067125" cy="954107"/>
            <a:chOff x="2751423" y="2632971"/>
            <a:chExt cx="5425389" cy="954107"/>
          </a:xfrm>
        </p:grpSpPr>
        <p:sp>
          <p:nvSpPr>
            <p:cNvPr id="21" name="TextBox 47">
              <a:extLst>
                <a:ext uri="{FF2B5EF4-FFF2-40B4-BE49-F238E27FC236}">
                  <a16:creationId xmlns:a16="http://schemas.microsoft.com/office/drawing/2014/main" id="{C05F9B01-8988-2ACF-820E-44885EF4C1F1}"/>
                </a:ext>
              </a:extLst>
            </p:cNvPr>
            <p:cNvSpPr txBox="1"/>
            <p:nvPr/>
          </p:nvSpPr>
          <p:spPr>
            <a:xfrm>
              <a:off x="2751423" y="2632971"/>
              <a:ext cx="4976448" cy="954107"/>
            </a:xfrm>
            <a:prstGeom prst="rect">
              <a:avLst/>
            </a:prstGeom>
            <a:noFill/>
          </p:spPr>
          <p:txBody>
            <a:bodyPr wrap="square">
              <a:spAutoFit/>
            </a:bodyPr>
            <a:lstStyle/>
            <a:p>
              <a:pPr algn="r" rtl="1"/>
              <a:r>
                <a:rPr lang="ar-EG" sz="2800" b="1" dirty="0">
                  <a:latin typeface="Adobe Arabic" panose="02040503050201020203" pitchFamily="18" charset="-78"/>
                  <a:cs typeface="Adobe Arabic" panose="02040503050201020203" pitchFamily="18" charset="-78"/>
                </a:rPr>
                <a:t>منح الاستقلالية: السماح للموظّفين باتّخاذ القرارات ضمن نطاق مسؤولياتهم.</a:t>
              </a:r>
            </a:p>
          </p:txBody>
        </p:sp>
        <p:pic>
          <p:nvPicPr>
            <p:cNvPr id="22" name="Picture 48">
              <a:extLst>
                <a:ext uri="{FF2B5EF4-FFF2-40B4-BE49-F238E27FC236}">
                  <a16:creationId xmlns:a16="http://schemas.microsoft.com/office/drawing/2014/main" id="{147BAFD3-DDA4-D537-8324-6176D0E9EACB}"/>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7798530" y="2746564"/>
              <a:ext cx="378282" cy="353302"/>
            </a:xfrm>
            <a:prstGeom prst="rect">
              <a:avLst/>
            </a:prstGeom>
          </p:spPr>
        </p:pic>
      </p:grpSp>
      <p:grpSp>
        <p:nvGrpSpPr>
          <p:cNvPr id="23" name="Group 46">
            <a:extLst>
              <a:ext uri="{FF2B5EF4-FFF2-40B4-BE49-F238E27FC236}">
                <a16:creationId xmlns:a16="http://schemas.microsoft.com/office/drawing/2014/main" id="{FAAD9F1F-C5EB-9677-411B-6F43E10D6B1F}"/>
              </a:ext>
            </a:extLst>
          </p:cNvPr>
          <p:cNvGrpSpPr/>
          <p:nvPr/>
        </p:nvGrpSpPr>
        <p:grpSpPr>
          <a:xfrm>
            <a:off x="741680" y="4705949"/>
            <a:ext cx="5067125" cy="954107"/>
            <a:chOff x="2751423" y="2632971"/>
            <a:chExt cx="5425389" cy="954107"/>
          </a:xfrm>
        </p:grpSpPr>
        <p:sp>
          <p:nvSpPr>
            <p:cNvPr id="24" name="TextBox 47">
              <a:extLst>
                <a:ext uri="{FF2B5EF4-FFF2-40B4-BE49-F238E27FC236}">
                  <a16:creationId xmlns:a16="http://schemas.microsoft.com/office/drawing/2014/main" id="{206E9C0B-85B9-669E-3657-4889511461FC}"/>
                </a:ext>
              </a:extLst>
            </p:cNvPr>
            <p:cNvSpPr txBox="1"/>
            <p:nvPr/>
          </p:nvSpPr>
          <p:spPr>
            <a:xfrm>
              <a:off x="2751423" y="2632971"/>
              <a:ext cx="4976448" cy="954107"/>
            </a:xfrm>
            <a:prstGeom prst="rect">
              <a:avLst/>
            </a:prstGeom>
            <a:noFill/>
          </p:spPr>
          <p:txBody>
            <a:bodyPr wrap="square">
              <a:spAutoFit/>
            </a:bodyPr>
            <a:lstStyle/>
            <a:p>
              <a:pPr algn="r" rtl="1"/>
              <a:r>
                <a:rPr lang="ar-EG" sz="2800" b="1" dirty="0">
                  <a:latin typeface="Adobe Arabic" panose="02040503050201020203" pitchFamily="18" charset="-78"/>
                  <a:cs typeface="Adobe Arabic" panose="02040503050201020203" pitchFamily="18" charset="-78"/>
                </a:rPr>
                <a:t>تشجيع المبادرات: دعم مقترحات التطوير والأفكار الجديدة.</a:t>
              </a:r>
            </a:p>
          </p:txBody>
        </p:sp>
        <p:pic>
          <p:nvPicPr>
            <p:cNvPr id="25" name="Picture 48">
              <a:extLst>
                <a:ext uri="{FF2B5EF4-FFF2-40B4-BE49-F238E27FC236}">
                  <a16:creationId xmlns:a16="http://schemas.microsoft.com/office/drawing/2014/main" id="{CE563131-373E-9FA6-37F3-62CE30CA63CE}"/>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7798530" y="2746564"/>
              <a:ext cx="378282" cy="353302"/>
            </a:xfrm>
            <a:prstGeom prst="rect">
              <a:avLst/>
            </a:prstGeom>
          </p:spPr>
        </p:pic>
      </p:grpSp>
      <p:grpSp>
        <p:nvGrpSpPr>
          <p:cNvPr id="26" name="Group 46">
            <a:extLst>
              <a:ext uri="{FF2B5EF4-FFF2-40B4-BE49-F238E27FC236}">
                <a16:creationId xmlns:a16="http://schemas.microsoft.com/office/drawing/2014/main" id="{FFB786C8-8A2D-624F-993E-E77C36B158FA}"/>
              </a:ext>
            </a:extLst>
          </p:cNvPr>
          <p:cNvGrpSpPr/>
          <p:nvPr/>
        </p:nvGrpSpPr>
        <p:grpSpPr>
          <a:xfrm>
            <a:off x="741680" y="5809418"/>
            <a:ext cx="5067125" cy="954107"/>
            <a:chOff x="2751423" y="2632971"/>
            <a:chExt cx="5425389" cy="954107"/>
          </a:xfrm>
        </p:grpSpPr>
        <p:sp>
          <p:nvSpPr>
            <p:cNvPr id="27" name="TextBox 47">
              <a:extLst>
                <a:ext uri="{FF2B5EF4-FFF2-40B4-BE49-F238E27FC236}">
                  <a16:creationId xmlns:a16="http://schemas.microsoft.com/office/drawing/2014/main" id="{17270A94-7D16-219D-00E2-F2730D13D3E3}"/>
                </a:ext>
              </a:extLst>
            </p:cNvPr>
            <p:cNvSpPr txBox="1"/>
            <p:nvPr/>
          </p:nvSpPr>
          <p:spPr>
            <a:xfrm>
              <a:off x="2751423" y="2632971"/>
              <a:ext cx="4976448" cy="954107"/>
            </a:xfrm>
            <a:prstGeom prst="rect">
              <a:avLst/>
            </a:prstGeom>
            <a:noFill/>
          </p:spPr>
          <p:txBody>
            <a:bodyPr wrap="square">
              <a:spAutoFit/>
            </a:bodyPr>
            <a:lstStyle/>
            <a:p>
              <a:pPr algn="r" rtl="1"/>
              <a:r>
                <a:rPr lang="ar-EG" sz="2800" b="1" dirty="0">
                  <a:latin typeface="Adobe Arabic" panose="02040503050201020203" pitchFamily="18" charset="-78"/>
                  <a:cs typeface="Adobe Arabic" panose="02040503050201020203" pitchFamily="18" charset="-78"/>
                </a:rPr>
                <a:t>ثقافة التسامح مع الأخطاء: اعتبار الأخطاء فرصاً للتعلّم وليس أسباباً للعقاب.</a:t>
              </a:r>
            </a:p>
          </p:txBody>
        </p:sp>
        <p:pic>
          <p:nvPicPr>
            <p:cNvPr id="28" name="Picture 48">
              <a:extLst>
                <a:ext uri="{FF2B5EF4-FFF2-40B4-BE49-F238E27FC236}">
                  <a16:creationId xmlns:a16="http://schemas.microsoft.com/office/drawing/2014/main" id="{69B2DD31-C7CF-4A71-EE83-0FA64411CB09}"/>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7798530" y="2746564"/>
              <a:ext cx="378282" cy="353302"/>
            </a:xfrm>
            <a:prstGeom prst="rect">
              <a:avLst/>
            </a:prstGeom>
          </p:spPr>
        </p:pic>
      </p:grpSp>
      <p:pic>
        <p:nvPicPr>
          <p:cNvPr id="30" name="صورة 29">
            <a:extLst>
              <a:ext uri="{FF2B5EF4-FFF2-40B4-BE49-F238E27FC236}">
                <a16:creationId xmlns:a16="http://schemas.microsoft.com/office/drawing/2014/main" id="{FDF5DED6-3A57-53EB-8D28-CFEB29BB885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142480" y="1753422"/>
            <a:ext cx="3068320" cy="4266226"/>
          </a:xfrm>
          <a:prstGeom prst="rect">
            <a:avLst/>
          </a:prstGeom>
        </p:spPr>
      </p:pic>
    </p:spTree>
    <p:extLst>
      <p:ext uri="{BB962C8B-B14F-4D97-AF65-F5344CB8AC3E}">
        <p14:creationId xmlns:p14="http://schemas.microsoft.com/office/powerpoint/2010/main" val="257065218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1+#ppt_w/2"/>
                                          </p:val>
                                        </p:tav>
                                        <p:tav tm="100000">
                                          <p:val>
                                            <p:strVal val="#ppt_x"/>
                                          </p:val>
                                        </p:tav>
                                      </p:tavLst>
                                    </p:anim>
                                    <p:anim calcmode="lin" valueType="num">
                                      <p:cBhvr additive="base">
                                        <p:cTn id="12" dur="500" fill="hold"/>
                                        <p:tgtEl>
                                          <p:spTgt spid="10"/>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0"/>
                                  </p:stCondLst>
                                  <p:childTnLst>
                                    <p:set>
                                      <p:cBhvr>
                                        <p:cTn id="14" dur="1" fill="hold">
                                          <p:stCondLst>
                                            <p:cond delay="0"/>
                                          </p:stCondLst>
                                        </p:cTn>
                                        <p:tgtEl>
                                          <p:spTgt spid="20"/>
                                        </p:tgtEl>
                                        <p:attrNameLst>
                                          <p:attrName>style.visibility</p:attrName>
                                        </p:attrNameLst>
                                      </p:cBhvr>
                                      <p:to>
                                        <p:strVal val="visible"/>
                                      </p:to>
                                    </p:set>
                                    <p:anim calcmode="lin" valueType="num">
                                      <p:cBhvr additive="base">
                                        <p:cTn id="15" dur="500" fill="hold"/>
                                        <p:tgtEl>
                                          <p:spTgt spid="20"/>
                                        </p:tgtEl>
                                        <p:attrNameLst>
                                          <p:attrName>ppt_x</p:attrName>
                                        </p:attrNameLst>
                                      </p:cBhvr>
                                      <p:tavLst>
                                        <p:tav tm="0">
                                          <p:val>
                                            <p:strVal val="1+#ppt_w/2"/>
                                          </p:val>
                                        </p:tav>
                                        <p:tav tm="100000">
                                          <p:val>
                                            <p:strVal val="#ppt_x"/>
                                          </p:val>
                                        </p:tav>
                                      </p:tavLst>
                                    </p:anim>
                                    <p:anim calcmode="lin" valueType="num">
                                      <p:cBhvr additive="base">
                                        <p:cTn id="16" dur="500" fill="hold"/>
                                        <p:tgtEl>
                                          <p:spTgt spid="20"/>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0"/>
                                  </p:stCondLst>
                                  <p:childTnLst>
                                    <p:set>
                                      <p:cBhvr>
                                        <p:cTn id="18" dur="1" fill="hold">
                                          <p:stCondLst>
                                            <p:cond delay="0"/>
                                          </p:stCondLst>
                                        </p:cTn>
                                        <p:tgtEl>
                                          <p:spTgt spid="23"/>
                                        </p:tgtEl>
                                        <p:attrNameLst>
                                          <p:attrName>style.visibility</p:attrName>
                                        </p:attrNameLst>
                                      </p:cBhvr>
                                      <p:to>
                                        <p:strVal val="visible"/>
                                      </p:to>
                                    </p:set>
                                    <p:anim calcmode="lin" valueType="num">
                                      <p:cBhvr additive="base">
                                        <p:cTn id="19" dur="500" fill="hold"/>
                                        <p:tgtEl>
                                          <p:spTgt spid="23"/>
                                        </p:tgtEl>
                                        <p:attrNameLst>
                                          <p:attrName>ppt_x</p:attrName>
                                        </p:attrNameLst>
                                      </p:cBhvr>
                                      <p:tavLst>
                                        <p:tav tm="0">
                                          <p:val>
                                            <p:strVal val="1+#ppt_w/2"/>
                                          </p:val>
                                        </p:tav>
                                        <p:tav tm="100000">
                                          <p:val>
                                            <p:strVal val="#ppt_x"/>
                                          </p:val>
                                        </p:tav>
                                      </p:tavLst>
                                    </p:anim>
                                    <p:anim calcmode="lin" valueType="num">
                                      <p:cBhvr additive="base">
                                        <p:cTn id="20" dur="500" fill="hold"/>
                                        <p:tgtEl>
                                          <p:spTgt spid="23"/>
                                        </p:tgtEl>
                                        <p:attrNameLst>
                                          <p:attrName>ppt_y</p:attrName>
                                        </p:attrNameLst>
                                      </p:cBhvr>
                                      <p:tavLst>
                                        <p:tav tm="0">
                                          <p:val>
                                            <p:strVal val="#ppt_y"/>
                                          </p:val>
                                        </p:tav>
                                        <p:tav tm="100000">
                                          <p:val>
                                            <p:strVal val="#ppt_y"/>
                                          </p:val>
                                        </p:tav>
                                      </p:tavLst>
                                    </p:anim>
                                  </p:childTnLst>
                                </p:cTn>
                              </p:par>
                              <p:par>
                                <p:cTn id="21" presetID="2" presetClass="entr" presetSubtype="2" fill="hold" nodeType="withEffect">
                                  <p:stCondLst>
                                    <p:cond delay="0"/>
                                  </p:stCondLst>
                                  <p:childTnLst>
                                    <p:set>
                                      <p:cBhvr>
                                        <p:cTn id="22" dur="1" fill="hold">
                                          <p:stCondLst>
                                            <p:cond delay="0"/>
                                          </p:stCondLst>
                                        </p:cTn>
                                        <p:tgtEl>
                                          <p:spTgt spid="26"/>
                                        </p:tgtEl>
                                        <p:attrNameLst>
                                          <p:attrName>style.visibility</p:attrName>
                                        </p:attrNameLst>
                                      </p:cBhvr>
                                      <p:to>
                                        <p:strVal val="visible"/>
                                      </p:to>
                                    </p:set>
                                    <p:anim calcmode="lin" valueType="num">
                                      <p:cBhvr additive="base">
                                        <p:cTn id="23" dur="500" fill="hold"/>
                                        <p:tgtEl>
                                          <p:spTgt spid="26"/>
                                        </p:tgtEl>
                                        <p:attrNameLst>
                                          <p:attrName>ppt_x</p:attrName>
                                        </p:attrNameLst>
                                      </p:cBhvr>
                                      <p:tavLst>
                                        <p:tav tm="0">
                                          <p:val>
                                            <p:strVal val="1+#ppt_w/2"/>
                                          </p:val>
                                        </p:tav>
                                        <p:tav tm="100000">
                                          <p:val>
                                            <p:strVal val="#ppt_x"/>
                                          </p:val>
                                        </p:tav>
                                      </p:tavLst>
                                    </p:anim>
                                    <p:anim calcmode="lin" valueType="num">
                                      <p:cBhvr additive="base">
                                        <p:cTn id="24" dur="500" fill="hold"/>
                                        <p:tgtEl>
                                          <p:spTgt spid="2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E4C891-E6A6-D85B-0BAB-EE26FA407EE1}"/>
            </a:ext>
          </a:extLst>
        </p:cNvPr>
        <p:cNvGrpSpPr/>
        <p:nvPr/>
      </p:nvGrpSpPr>
      <p:grpSpPr>
        <a:xfrm>
          <a:off x="0" y="0"/>
          <a:ext cx="0" cy="0"/>
          <a:chOff x="0" y="0"/>
          <a:chExt cx="0" cy="0"/>
        </a:xfrm>
      </p:grpSpPr>
      <p:sp>
        <p:nvSpPr>
          <p:cNvPr id="13" name="Rectangle 12">
            <a:extLst>
              <a:ext uri="{FF2B5EF4-FFF2-40B4-BE49-F238E27FC236}">
                <a16:creationId xmlns:a16="http://schemas.microsoft.com/office/drawing/2014/main" id="{FAD83215-B2F8-109B-269B-00E0895E0DA3}"/>
              </a:ext>
            </a:extLst>
          </p:cNvPr>
          <p:cNvSpPr/>
          <p:nvPr/>
        </p:nvSpPr>
        <p:spPr>
          <a:xfrm>
            <a:off x="0" y="0"/>
            <a:ext cx="12192000" cy="6858000"/>
          </a:xfrm>
          <a:prstGeom prst="rect">
            <a:avLst/>
          </a:prstGeom>
          <a:solidFill>
            <a:srgbClr val="008080"/>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Tajawal ExtraBold" panose="00000800000000000000" pitchFamily="2" charset="-78"/>
              <a:ea typeface="+mn-ea"/>
              <a:cs typeface="Tajawal ExtraBold" panose="00000800000000000000" pitchFamily="2" charset="-78"/>
            </a:endParaRPr>
          </a:p>
        </p:txBody>
      </p:sp>
      <p:sp>
        <p:nvSpPr>
          <p:cNvPr id="10" name="TextBox 9">
            <a:extLst>
              <a:ext uri="{FF2B5EF4-FFF2-40B4-BE49-F238E27FC236}">
                <a16:creationId xmlns:a16="http://schemas.microsoft.com/office/drawing/2014/main" id="{476B3B35-888E-0FD3-553C-13E1D748177F}"/>
              </a:ext>
            </a:extLst>
          </p:cNvPr>
          <p:cNvSpPr txBox="1"/>
          <p:nvPr/>
        </p:nvSpPr>
        <p:spPr>
          <a:xfrm>
            <a:off x="1827618" y="139258"/>
            <a:ext cx="7975384" cy="646331"/>
          </a:xfrm>
          <a:prstGeom prst="rect">
            <a:avLst/>
          </a:prstGeom>
          <a:noFill/>
        </p:spPr>
        <p:txBody>
          <a:bodyPr wrap="squar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3600" b="1" i="0" u="none" strike="noStrike" kern="1200" cap="none" spc="0" normalizeH="0" baseline="0" noProof="0" dirty="0">
                <a:ln>
                  <a:noFill/>
                </a:ln>
                <a:solidFill>
                  <a:prstClr val="white"/>
                </a:solidFill>
                <a:effectLst/>
                <a:uLnTx/>
                <a:uFillTx/>
                <a:latin typeface="Adobe Arabic" panose="02040503050201020203" pitchFamily="18" charset="-78"/>
                <a:ea typeface="+mn-ea"/>
                <a:cs typeface="Adobe Arabic" panose="02040503050201020203" pitchFamily="18" charset="-78"/>
              </a:rPr>
              <a:t>إدارة الصراعات داخل الفريق</a:t>
            </a:r>
            <a:endParaRPr kumimoji="0" lang="en-US" sz="3600" b="1" i="0" u="none" strike="noStrike" kern="1200" cap="none" spc="0" normalizeH="0" baseline="0" noProof="0" dirty="0">
              <a:ln>
                <a:noFill/>
              </a:ln>
              <a:solidFill>
                <a:prstClr val="black"/>
              </a:solidFill>
              <a:effectLst/>
              <a:uLnTx/>
              <a:uFillTx/>
              <a:latin typeface="Adobe Arabic" panose="02040503050201020203" pitchFamily="18" charset="-78"/>
              <a:ea typeface="+mn-ea"/>
              <a:cs typeface="Adobe Arabic" panose="02040503050201020203" pitchFamily="18" charset="-78"/>
            </a:endParaRPr>
          </a:p>
        </p:txBody>
      </p:sp>
      <p:graphicFrame>
        <p:nvGraphicFramePr>
          <p:cNvPr id="4" name="جدول 3">
            <a:extLst>
              <a:ext uri="{FF2B5EF4-FFF2-40B4-BE49-F238E27FC236}">
                <a16:creationId xmlns:a16="http://schemas.microsoft.com/office/drawing/2014/main" id="{D74C2B74-A3A3-7C43-9E1E-8AB5595812EE}"/>
              </a:ext>
            </a:extLst>
          </p:cNvPr>
          <p:cNvGraphicFramePr>
            <a:graphicFrameLocks noGrp="1"/>
          </p:cNvGraphicFramePr>
          <p:nvPr>
            <p:extLst>
              <p:ext uri="{D42A27DB-BD31-4B8C-83A1-F6EECF244321}">
                <p14:modId xmlns:p14="http://schemas.microsoft.com/office/powerpoint/2010/main" val="2185312661"/>
              </p:ext>
            </p:extLst>
          </p:nvPr>
        </p:nvGraphicFramePr>
        <p:xfrm>
          <a:off x="802640" y="2307939"/>
          <a:ext cx="10586720" cy="2853690"/>
        </p:xfrm>
        <a:graphic>
          <a:graphicData uri="http://schemas.openxmlformats.org/drawingml/2006/table">
            <a:tbl>
              <a:tblPr rtl="1" firstRow="1" firstCol="1" bandRow="1"/>
              <a:tblGrid>
                <a:gridCol w="3264317">
                  <a:extLst>
                    <a:ext uri="{9D8B030D-6E8A-4147-A177-3AD203B41FA5}">
                      <a16:colId xmlns:a16="http://schemas.microsoft.com/office/drawing/2014/main" val="3169758376"/>
                    </a:ext>
                  </a:extLst>
                </a:gridCol>
                <a:gridCol w="7322403">
                  <a:extLst>
                    <a:ext uri="{9D8B030D-6E8A-4147-A177-3AD203B41FA5}">
                      <a16:colId xmlns:a16="http://schemas.microsoft.com/office/drawing/2014/main" val="4083439212"/>
                    </a:ext>
                  </a:extLst>
                </a:gridCol>
              </a:tblGrid>
              <a:tr h="0">
                <a:tc>
                  <a:txBody>
                    <a:bodyPr/>
                    <a:lstStyle/>
                    <a:p>
                      <a:pPr algn="ctr" rtl="1">
                        <a:lnSpc>
                          <a:spcPct val="115000"/>
                        </a:lnSpc>
                        <a:buNone/>
                      </a:pPr>
                      <a:r>
                        <a:rPr lang="ar-SA" sz="3600" b="1">
                          <a:solidFill>
                            <a:srgbClr val="008080"/>
                          </a:solidFill>
                          <a:effectLst/>
                          <a:latin typeface="Times New Roman" panose="02020603050405020304" pitchFamily="18" charset="0"/>
                          <a:ea typeface="Calibri" panose="020F0502020204030204" pitchFamily="34" charset="0"/>
                          <a:cs typeface="Adobe Arabic" panose="02040503050201020203" pitchFamily="18" charset="-78"/>
                        </a:rPr>
                        <a:t>أنواع الصراعات</a:t>
                      </a:r>
                      <a:endParaRPr lang="fr-FR"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lgn="ctr" rtl="1">
                        <a:lnSpc>
                          <a:spcPct val="115000"/>
                        </a:lnSpc>
                        <a:buNone/>
                      </a:pPr>
                      <a:r>
                        <a:rPr lang="ar-AE" sz="3600" b="1">
                          <a:solidFill>
                            <a:srgbClr val="008080"/>
                          </a:solidFill>
                          <a:effectLst/>
                          <a:latin typeface="Times New Roman" panose="02020603050405020304" pitchFamily="18" charset="0"/>
                          <a:ea typeface="Calibri" panose="020F0502020204030204" pitchFamily="34" charset="0"/>
                          <a:cs typeface="Adobe Arabic" panose="02040503050201020203" pitchFamily="18" charset="-78"/>
                        </a:rPr>
                        <a:t>ال</a:t>
                      </a:r>
                      <a:r>
                        <a:rPr lang="ar-SA" sz="3600" b="1">
                          <a:solidFill>
                            <a:srgbClr val="008080"/>
                          </a:solidFill>
                          <a:effectLst/>
                          <a:latin typeface="Times New Roman" panose="02020603050405020304" pitchFamily="18" charset="0"/>
                          <a:ea typeface="Calibri" panose="020F0502020204030204" pitchFamily="34" charset="0"/>
                          <a:cs typeface="Adobe Arabic" panose="02040503050201020203" pitchFamily="18" charset="-78"/>
                        </a:rPr>
                        <a:t>خلافات</a:t>
                      </a:r>
                      <a:endParaRPr lang="fr-FR"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extLst>
                  <a:ext uri="{0D108BD9-81ED-4DB2-BD59-A6C34878D82A}">
                    <a16:rowId xmlns:a16="http://schemas.microsoft.com/office/drawing/2014/main" val="1736663417"/>
                  </a:ext>
                </a:extLst>
              </a:tr>
              <a:tr h="0">
                <a:tc>
                  <a:txBody>
                    <a:bodyPr/>
                    <a:lstStyle/>
                    <a:p>
                      <a:pPr algn="just" rtl="1">
                        <a:lnSpc>
                          <a:spcPct val="115000"/>
                        </a:lnSpc>
                        <a:buNone/>
                      </a:pPr>
                      <a:r>
                        <a:rPr lang="ar-SA" sz="3200" dirty="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rPr>
                        <a:t>صراع المهام</a:t>
                      </a:r>
                      <a:endParaRPr lang="fr-FR" sz="2800" dirty="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rtl="1">
                        <a:lnSpc>
                          <a:spcPct val="115000"/>
                        </a:lnSpc>
                        <a:buNone/>
                      </a:pPr>
                      <a:r>
                        <a:rPr lang="ar-SA" sz="320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rPr>
                        <a:t>خلافات حول محتوى العمل وأهدافه.</a:t>
                      </a:r>
                      <a:endParaRPr lang="fr-FR" sz="280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567247113"/>
                  </a:ext>
                </a:extLst>
              </a:tr>
              <a:tr h="0">
                <a:tc>
                  <a:txBody>
                    <a:bodyPr/>
                    <a:lstStyle/>
                    <a:p>
                      <a:pPr algn="just" rtl="1">
                        <a:lnSpc>
                          <a:spcPct val="115000"/>
                        </a:lnSpc>
                        <a:buNone/>
                      </a:pPr>
                      <a:r>
                        <a:rPr lang="ar-SA" sz="3200" dirty="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rPr>
                        <a:t>صراع العلاقات</a:t>
                      </a:r>
                      <a:endParaRPr lang="fr-FR" sz="2800" dirty="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rtl="1">
                        <a:lnSpc>
                          <a:spcPct val="115000"/>
                        </a:lnSpc>
                        <a:buNone/>
                      </a:pPr>
                      <a:r>
                        <a:rPr lang="ar-SA" sz="3200" dirty="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rPr>
                        <a:t>خلافات شخصية بين الأفراد.</a:t>
                      </a:r>
                      <a:endParaRPr lang="fr-FR" sz="2800" dirty="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773549330"/>
                  </a:ext>
                </a:extLst>
              </a:tr>
              <a:tr h="0">
                <a:tc>
                  <a:txBody>
                    <a:bodyPr/>
                    <a:lstStyle/>
                    <a:p>
                      <a:pPr algn="just" rtl="1">
                        <a:lnSpc>
                          <a:spcPct val="115000"/>
                        </a:lnSpc>
                        <a:buNone/>
                      </a:pPr>
                      <a:r>
                        <a:rPr lang="ar-SA" sz="320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rPr>
                        <a:t>صراع العمليات</a:t>
                      </a:r>
                      <a:endParaRPr lang="fr-FR" sz="280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rtl="1">
                        <a:lnSpc>
                          <a:spcPct val="115000"/>
                        </a:lnSpc>
                        <a:buNone/>
                      </a:pPr>
                      <a:r>
                        <a:rPr lang="ar-SA" sz="3200" dirty="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rPr>
                        <a:t>خلافات حول طرق تنفيذ العمل.</a:t>
                      </a:r>
                      <a:endParaRPr lang="fr-FR" sz="2800" dirty="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30954890"/>
                  </a:ext>
                </a:extLst>
              </a:tr>
              <a:tr h="0">
                <a:tc>
                  <a:txBody>
                    <a:bodyPr/>
                    <a:lstStyle/>
                    <a:p>
                      <a:pPr algn="just" rtl="1">
                        <a:lnSpc>
                          <a:spcPct val="115000"/>
                        </a:lnSpc>
                        <a:buNone/>
                      </a:pPr>
                      <a:r>
                        <a:rPr lang="ar-SA" sz="320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rPr>
                        <a:t>صراع القيم</a:t>
                      </a:r>
                      <a:endParaRPr lang="fr-FR" sz="280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rtl="1">
                        <a:lnSpc>
                          <a:spcPct val="115000"/>
                        </a:lnSpc>
                        <a:buNone/>
                      </a:pPr>
                      <a:r>
                        <a:rPr lang="ar-SA" sz="3200" dirty="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rPr>
                        <a:t>خلافات تنبع من اختلاف القيم والمعتقدات.</a:t>
                      </a:r>
                      <a:endParaRPr lang="fr-FR" sz="2800" dirty="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315174791"/>
                  </a:ext>
                </a:extLst>
              </a:tr>
            </a:tbl>
          </a:graphicData>
        </a:graphic>
      </p:graphicFrame>
    </p:spTree>
    <p:extLst>
      <p:ext uri="{BB962C8B-B14F-4D97-AF65-F5344CB8AC3E}">
        <p14:creationId xmlns:p14="http://schemas.microsoft.com/office/powerpoint/2010/main" val="16570938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76CBA7-17F3-4D13-0051-DEA98E59F48B}"/>
            </a:ext>
          </a:extLst>
        </p:cNvPr>
        <p:cNvGrpSpPr/>
        <p:nvPr/>
      </p:nvGrpSpPr>
      <p:grpSpPr>
        <a:xfrm>
          <a:off x="0" y="0"/>
          <a:ext cx="0" cy="0"/>
          <a:chOff x="0" y="0"/>
          <a:chExt cx="0" cy="0"/>
        </a:xfrm>
      </p:grpSpPr>
      <p:sp>
        <p:nvSpPr>
          <p:cNvPr id="13" name="Rectangle 12">
            <a:extLst>
              <a:ext uri="{FF2B5EF4-FFF2-40B4-BE49-F238E27FC236}">
                <a16:creationId xmlns:a16="http://schemas.microsoft.com/office/drawing/2014/main" id="{2A3EB9D2-6B80-20ED-298D-3F29583DFD0C}"/>
              </a:ext>
            </a:extLst>
          </p:cNvPr>
          <p:cNvSpPr/>
          <p:nvPr/>
        </p:nvSpPr>
        <p:spPr>
          <a:xfrm>
            <a:off x="0" y="0"/>
            <a:ext cx="12192000" cy="6858000"/>
          </a:xfrm>
          <a:prstGeom prst="rect">
            <a:avLst/>
          </a:prstGeom>
          <a:solidFill>
            <a:srgbClr val="008080"/>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Tajawal ExtraBold" panose="00000800000000000000" pitchFamily="2" charset="-78"/>
              <a:ea typeface="+mn-ea"/>
              <a:cs typeface="Tajawal ExtraBold" panose="00000800000000000000" pitchFamily="2" charset="-78"/>
            </a:endParaRPr>
          </a:p>
        </p:txBody>
      </p:sp>
      <p:sp>
        <p:nvSpPr>
          <p:cNvPr id="10" name="TextBox 9">
            <a:extLst>
              <a:ext uri="{FF2B5EF4-FFF2-40B4-BE49-F238E27FC236}">
                <a16:creationId xmlns:a16="http://schemas.microsoft.com/office/drawing/2014/main" id="{5531E4DE-3EB8-8576-273B-056CAC8E5C98}"/>
              </a:ext>
            </a:extLst>
          </p:cNvPr>
          <p:cNvSpPr txBox="1"/>
          <p:nvPr/>
        </p:nvSpPr>
        <p:spPr>
          <a:xfrm>
            <a:off x="1827618" y="139258"/>
            <a:ext cx="7975384" cy="646331"/>
          </a:xfrm>
          <a:prstGeom prst="rect">
            <a:avLst/>
          </a:prstGeom>
          <a:noFill/>
        </p:spPr>
        <p:txBody>
          <a:bodyPr wrap="squar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3600" b="1" i="0" u="none" strike="noStrike" kern="1200" cap="none" spc="0" normalizeH="0" baseline="0" noProof="0" dirty="0">
                <a:ln>
                  <a:noFill/>
                </a:ln>
                <a:solidFill>
                  <a:prstClr val="white"/>
                </a:solidFill>
                <a:effectLst/>
                <a:uLnTx/>
                <a:uFillTx/>
                <a:latin typeface="Adobe Arabic" panose="02040503050201020203" pitchFamily="18" charset="-78"/>
                <a:ea typeface="+mn-ea"/>
                <a:cs typeface="Adobe Arabic" panose="02040503050201020203" pitchFamily="18" charset="-78"/>
              </a:rPr>
              <a:t>استراتيجيات إدارة الصراع</a:t>
            </a:r>
            <a:endParaRPr kumimoji="0" lang="en-US" sz="3600" b="1" i="0" u="none" strike="noStrike" kern="1200" cap="none" spc="0" normalizeH="0" baseline="0" noProof="0" dirty="0">
              <a:ln>
                <a:noFill/>
              </a:ln>
              <a:solidFill>
                <a:prstClr val="black"/>
              </a:solidFill>
              <a:effectLst/>
              <a:uLnTx/>
              <a:uFillTx/>
              <a:latin typeface="Adobe Arabic" panose="02040503050201020203" pitchFamily="18" charset="-78"/>
              <a:ea typeface="+mn-ea"/>
              <a:cs typeface="Adobe Arabic" panose="02040503050201020203" pitchFamily="18" charset="-78"/>
            </a:endParaRPr>
          </a:p>
        </p:txBody>
      </p:sp>
      <p:graphicFrame>
        <p:nvGraphicFramePr>
          <p:cNvPr id="2" name="جدول 1">
            <a:extLst>
              <a:ext uri="{FF2B5EF4-FFF2-40B4-BE49-F238E27FC236}">
                <a16:creationId xmlns:a16="http://schemas.microsoft.com/office/drawing/2014/main" id="{8C5204DB-F2B6-53B5-5D0C-6718D6799CD0}"/>
              </a:ext>
            </a:extLst>
          </p:cNvPr>
          <p:cNvGraphicFramePr>
            <a:graphicFrameLocks noGrp="1"/>
          </p:cNvGraphicFramePr>
          <p:nvPr>
            <p:extLst>
              <p:ext uri="{D42A27DB-BD31-4B8C-83A1-F6EECF244321}">
                <p14:modId xmlns:p14="http://schemas.microsoft.com/office/powerpoint/2010/main" val="1649414752"/>
              </p:ext>
            </p:extLst>
          </p:nvPr>
        </p:nvGraphicFramePr>
        <p:xfrm>
          <a:off x="159888" y="2140267"/>
          <a:ext cx="11872223" cy="3722052"/>
        </p:xfrm>
        <a:graphic>
          <a:graphicData uri="http://schemas.openxmlformats.org/drawingml/2006/table">
            <a:tbl>
              <a:tblPr rtl="1" firstRow="1" firstCol="1" bandRow="1"/>
              <a:tblGrid>
                <a:gridCol w="3660690">
                  <a:extLst>
                    <a:ext uri="{9D8B030D-6E8A-4147-A177-3AD203B41FA5}">
                      <a16:colId xmlns:a16="http://schemas.microsoft.com/office/drawing/2014/main" val="1289872171"/>
                    </a:ext>
                  </a:extLst>
                </a:gridCol>
                <a:gridCol w="8211533">
                  <a:extLst>
                    <a:ext uri="{9D8B030D-6E8A-4147-A177-3AD203B41FA5}">
                      <a16:colId xmlns:a16="http://schemas.microsoft.com/office/drawing/2014/main" val="702496769"/>
                    </a:ext>
                  </a:extLst>
                </a:gridCol>
              </a:tblGrid>
              <a:tr h="632852">
                <a:tc>
                  <a:txBody>
                    <a:bodyPr/>
                    <a:lstStyle/>
                    <a:p>
                      <a:pPr algn="ctr" rtl="1">
                        <a:lnSpc>
                          <a:spcPct val="115000"/>
                        </a:lnSpc>
                        <a:buNone/>
                      </a:pPr>
                      <a:r>
                        <a:rPr lang="ar-SA" sz="3700" b="1">
                          <a:solidFill>
                            <a:srgbClr val="008080"/>
                          </a:solidFill>
                          <a:effectLst/>
                          <a:latin typeface="Times New Roman" panose="02020603050405020304" pitchFamily="18" charset="0"/>
                          <a:ea typeface="Calibri" panose="020F0502020204030204" pitchFamily="34" charset="0"/>
                          <a:cs typeface="Adobe Arabic" panose="02040503050201020203" pitchFamily="18" charset="-78"/>
                        </a:rPr>
                        <a:t>استراتيجيات الصراعات</a:t>
                      </a:r>
                      <a:endParaRPr lang="fr-FR" sz="29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142214" marR="14221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lgn="ctr" rtl="1">
                        <a:lnSpc>
                          <a:spcPct val="115000"/>
                        </a:lnSpc>
                        <a:buNone/>
                      </a:pPr>
                      <a:r>
                        <a:rPr lang="ar-AE" sz="3700" b="1">
                          <a:solidFill>
                            <a:srgbClr val="008080"/>
                          </a:solidFill>
                          <a:effectLst/>
                          <a:latin typeface="Times New Roman" panose="02020603050405020304" pitchFamily="18" charset="0"/>
                          <a:ea typeface="Calibri" panose="020F0502020204030204" pitchFamily="34" charset="0"/>
                          <a:cs typeface="Adobe Arabic" panose="02040503050201020203" pitchFamily="18" charset="-78"/>
                        </a:rPr>
                        <a:t>ال</a:t>
                      </a:r>
                      <a:r>
                        <a:rPr lang="ar-SA" sz="3700" b="1">
                          <a:solidFill>
                            <a:srgbClr val="008080"/>
                          </a:solidFill>
                          <a:effectLst/>
                          <a:latin typeface="Times New Roman" panose="02020603050405020304" pitchFamily="18" charset="0"/>
                          <a:ea typeface="Calibri" panose="020F0502020204030204" pitchFamily="34" charset="0"/>
                          <a:cs typeface="Adobe Arabic" panose="02040503050201020203" pitchFamily="18" charset="-78"/>
                        </a:rPr>
                        <a:t>خلافات</a:t>
                      </a:r>
                      <a:endParaRPr lang="fr-FR" sz="29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142214" marR="14221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extLst>
                  <a:ext uri="{0D108BD9-81ED-4DB2-BD59-A6C34878D82A}">
                    <a16:rowId xmlns:a16="http://schemas.microsoft.com/office/drawing/2014/main" val="828450640"/>
                  </a:ext>
                </a:extLst>
              </a:tr>
              <a:tr h="617840">
                <a:tc>
                  <a:txBody>
                    <a:bodyPr/>
                    <a:lstStyle/>
                    <a:p>
                      <a:pPr algn="just" rtl="1">
                        <a:lnSpc>
                          <a:spcPct val="115000"/>
                        </a:lnSpc>
                        <a:buNone/>
                      </a:pPr>
                      <a:r>
                        <a:rPr lang="ar-SA" sz="3500" dirty="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rPr>
                        <a:t>التعاون (</a:t>
                      </a:r>
                      <a:r>
                        <a:rPr lang="en-US" sz="3500" dirty="0">
                          <a:solidFill>
                            <a:schemeClr val="bg1"/>
                          </a:solidFill>
                          <a:effectLst/>
                          <a:latin typeface="Sakkal Majalla" panose="02000000000000000000" pitchFamily="2" charset="-78"/>
                          <a:ea typeface="Calibri" panose="020F0502020204030204" pitchFamily="34" charset="0"/>
                          <a:cs typeface="Sakkal Majalla" panose="02000000000000000000" pitchFamily="2" charset="-78"/>
                        </a:rPr>
                        <a:t>Win-Win</a:t>
                      </a:r>
                      <a:r>
                        <a:rPr lang="ar-SA" sz="3500" dirty="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rPr>
                        <a:t>)</a:t>
                      </a:r>
                      <a:endParaRPr lang="fr-FR" sz="2900" dirty="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142214" marR="14221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rtl="1">
                        <a:lnSpc>
                          <a:spcPct val="115000"/>
                        </a:lnSpc>
                        <a:buNone/>
                      </a:pPr>
                      <a:r>
                        <a:rPr lang="ar-SA" sz="350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rPr>
                        <a:t>إيجاد حلّ يرضي جميع الأطراف.</a:t>
                      </a:r>
                      <a:endParaRPr lang="fr-FR" sz="290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142214" marR="14221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934399655"/>
                  </a:ext>
                </a:extLst>
              </a:tr>
              <a:tr h="617840">
                <a:tc>
                  <a:txBody>
                    <a:bodyPr/>
                    <a:lstStyle/>
                    <a:p>
                      <a:pPr algn="just" rtl="1">
                        <a:lnSpc>
                          <a:spcPct val="115000"/>
                        </a:lnSpc>
                        <a:buNone/>
                      </a:pPr>
                      <a:r>
                        <a:rPr lang="ar-SA" sz="3500" dirty="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rPr>
                        <a:t>التنازل (</a:t>
                      </a:r>
                      <a:r>
                        <a:rPr lang="en-US" sz="3500" dirty="0">
                          <a:solidFill>
                            <a:schemeClr val="bg1"/>
                          </a:solidFill>
                          <a:effectLst/>
                          <a:latin typeface="Sakkal Majalla" panose="02000000000000000000" pitchFamily="2" charset="-78"/>
                          <a:ea typeface="Calibri" panose="020F0502020204030204" pitchFamily="34" charset="0"/>
                          <a:cs typeface="Sakkal Majalla" panose="02000000000000000000" pitchFamily="2" charset="-78"/>
                        </a:rPr>
                        <a:t>Yield-Win</a:t>
                      </a:r>
                      <a:r>
                        <a:rPr lang="ar-SA" sz="3500" dirty="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rPr>
                        <a:t>)</a:t>
                      </a:r>
                      <a:endParaRPr lang="fr-FR" sz="2900" dirty="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142214" marR="14221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rtl="1">
                        <a:lnSpc>
                          <a:spcPct val="115000"/>
                        </a:lnSpc>
                        <a:buNone/>
                      </a:pPr>
                      <a:r>
                        <a:rPr lang="ar-SA" sz="350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rPr>
                        <a:t>تقديم تنازلات لصالح الطرف الآخر.</a:t>
                      </a:r>
                      <a:endParaRPr lang="fr-FR" sz="290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142214" marR="14221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442813851"/>
                  </a:ext>
                </a:extLst>
              </a:tr>
              <a:tr h="617840">
                <a:tc>
                  <a:txBody>
                    <a:bodyPr/>
                    <a:lstStyle/>
                    <a:p>
                      <a:pPr algn="just" rtl="1">
                        <a:lnSpc>
                          <a:spcPct val="115000"/>
                        </a:lnSpc>
                        <a:buNone/>
                      </a:pPr>
                      <a:r>
                        <a:rPr lang="ar-SA" sz="350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rPr>
                        <a:t>التجنّب (</a:t>
                      </a:r>
                      <a:r>
                        <a:rPr lang="en-US" sz="3500">
                          <a:solidFill>
                            <a:schemeClr val="bg1"/>
                          </a:solidFill>
                          <a:effectLst/>
                          <a:latin typeface="Sakkal Majalla" panose="02000000000000000000" pitchFamily="2" charset="-78"/>
                          <a:ea typeface="Calibri" panose="020F0502020204030204" pitchFamily="34" charset="0"/>
                          <a:cs typeface="Sakkal Majalla" panose="02000000000000000000" pitchFamily="2" charset="-78"/>
                        </a:rPr>
                        <a:t>Lose-Lose</a:t>
                      </a:r>
                      <a:r>
                        <a:rPr lang="ar-SA" sz="350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rPr>
                        <a:t>)</a:t>
                      </a:r>
                      <a:endParaRPr lang="fr-FR" sz="290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142214" marR="14221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rtl="1">
                        <a:lnSpc>
                          <a:spcPct val="115000"/>
                        </a:lnSpc>
                        <a:buNone/>
                      </a:pPr>
                      <a:r>
                        <a:rPr lang="ar-SA" sz="3500" dirty="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rPr>
                        <a:t>تأجيل التعامل مع الصراع أو تجاهله.</a:t>
                      </a:r>
                      <a:endParaRPr lang="fr-FR" sz="2900" dirty="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142214" marR="14221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342123452"/>
                  </a:ext>
                </a:extLst>
              </a:tr>
              <a:tr h="617840">
                <a:tc>
                  <a:txBody>
                    <a:bodyPr/>
                    <a:lstStyle/>
                    <a:p>
                      <a:pPr algn="just" rtl="1">
                        <a:lnSpc>
                          <a:spcPct val="115000"/>
                        </a:lnSpc>
                        <a:buNone/>
                      </a:pPr>
                      <a:r>
                        <a:rPr lang="ar-SA" sz="350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rPr>
                        <a:t>المنافسة (</a:t>
                      </a:r>
                      <a:r>
                        <a:rPr lang="en-US" sz="3500">
                          <a:solidFill>
                            <a:schemeClr val="bg1"/>
                          </a:solidFill>
                          <a:effectLst/>
                          <a:latin typeface="Sakkal Majalla" panose="02000000000000000000" pitchFamily="2" charset="-78"/>
                          <a:ea typeface="Calibri" panose="020F0502020204030204" pitchFamily="34" charset="0"/>
                          <a:cs typeface="Sakkal Majalla" panose="02000000000000000000" pitchFamily="2" charset="-78"/>
                        </a:rPr>
                        <a:t>Win-Lose</a:t>
                      </a:r>
                      <a:r>
                        <a:rPr lang="ar-SA" sz="350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rPr>
                        <a:t>)</a:t>
                      </a:r>
                      <a:endParaRPr lang="fr-FR" sz="290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142214" marR="14221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rtl="1">
                        <a:lnSpc>
                          <a:spcPct val="115000"/>
                        </a:lnSpc>
                        <a:buNone/>
                      </a:pPr>
                      <a:r>
                        <a:rPr lang="ar-SA" sz="3500" dirty="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rPr>
                        <a:t>فرض حلّ من طرف واحد.</a:t>
                      </a:r>
                      <a:endParaRPr lang="fr-FR" sz="2900" dirty="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142214" marR="14221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800209791"/>
                  </a:ext>
                </a:extLst>
              </a:tr>
              <a:tr h="617840">
                <a:tc>
                  <a:txBody>
                    <a:bodyPr/>
                    <a:lstStyle/>
                    <a:p>
                      <a:pPr algn="just" rtl="1">
                        <a:lnSpc>
                          <a:spcPct val="115000"/>
                        </a:lnSpc>
                        <a:buNone/>
                      </a:pPr>
                      <a:r>
                        <a:rPr lang="ar-SA" sz="350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rPr>
                        <a:t>التسوية (</a:t>
                      </a:r>
                      <a:r>
                        <a:rPr lang="en-US" sz="3500">
                          <a:solidFill>
                            <a:schemeClr val="bg1"/>
                          </a:solidFill>
                          <a:effectLst/>
                          <a:latin typeface="Sakkal Majalla" panose="02000000000000000000" pitchFamily="2" charset="-78"/>
                          <a:ea typeface="Calibri" panose="020F0502020204030204" pitchFamily="34" charset="0"/>
                          <a:cs typeface="Sakkal Majalla" panose="02000000000000000000" pitchFamily="2" charset="-78"/>
                        </a:rPr>
                        <a:t>Compromise</a:t>
                      </a:r>
                      <a:r>
                        <a:rPr lang="ar-SA" sz="350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rPr>
                        <a:t>)</a:t>
                      </a:r>
                      <a:endParaRPr lang="fr-FR" sz="290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142214" marR="14221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rtl="1">
                        <a:lnSpc>
                          <a:spcPct val="115000"/>
                        </a:lnSpc>
                        <a:buNone/>
                      </a:pPr>
                      <a:r>
                        <a:rPr lang="ar-SA" sz="3500" dirty="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rPr>
                        <a:t>تقديم تنازلات متبادلة للوصول لحلّ وسط.</a:t>
                      </a:r>
                      <a:endParaRPr lang="fr-FR" sz="2900" dirty="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142214" marR="14221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202916761"/>
                  </a:ext>
                </a:extLst>
              </a:tr>
            </a:tbl>
          </a:graphicData>
        </a:graphic>
      </p:graphicFrame>
    </p:spTree>
    <p:extLst>
      <p:ext uri="{BB962C8B-B14F-4D97-AF65-F5344CB8AC3E}">
        <p14:creationId xmlns:p14="http://schemas.microsoft.com/office/powerpoint/2010/main" val="76125541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C20262-750F-2C74-AC47-0F33BCB2C941}"/>
            </a:ext>
          </a:extLst>
        </p:cNvPr>
        <p:cNvGrpSpPr/>
        <p:nvPr/>
      </p:nvGrpSpPr>
      <p:grpSpPr>
        <a:xfrm>
          <a:off x="0" y="0"/>
          <a:ext cx="0" cy="0"/>
          <a:chOff x="0" y="0"/>
          <a:chExt cx="0" cy="0"/>
        </a:xfrm>
      </p:grpSpPr>
      <p:sp>
        <p:nvSpPr>
          <p:cNvPr id="13" name="Rectangle 12">
            <a:extLst>
              <a:ext uri="{FF2B5EF4-FFF2-40B4-BE49-F238E27FC236}">
                <a16:creationId xmlns:a16="http://schemas.microsoft.com/office/drawing/2014/main" id="{5AA74B8A-443B-A7EB-80FA-942577017BD0}"/>
              </a:ext>
            </a:extLst>
          </p:cNvPr>
          <p:cNvSpPr/>
          <p:nvPr/>
        </p:nvSpPr>
        <p:spPr>
          <a:xfrm>
            <a:off x="0" y="0"/>
            <a:ext cx="12192000" cy="6858000"/>
          </a:xfrm>
          <a:prstGeom prst="rect">
            <a:avLst/>
          </a:prstGeom>
          <a:solidFill>
            <a:srgbClr val="008080"/>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Tajawal ExtraBold" panose="00000800000000000000" pitchFamily="2" charset="-78"/>
              <a:ea typeface="+mn-ea"/>
              <a:cs typeface="Tajawal ExtraBold" panose="00000800000000000000" pitchFamily="2" charset="-78"/>
            </a:endParaRPr>
          </a:p>
        </p:txBody>
      </p:sp>
      <p:sp>
        <p:nvSpPr>
          <p:cNvPr id="10" name="TextBox 9">
            <a:extLst>
              <a:ext uri="{FF2B5EF4-FFF2-40B4-BE49-F238E27FC236}">
                <a16:creationId xmlns:a16="http://schemas.microsoft.com/office/drawing/2014/main" id="{49AE7782-BB80-FDC0-D157-E1674BCA6373}"/>
              </a:ext>
            </a:extLst>
          </p:cNvPr>
          <p:cNvSpPr txBox="1"/>
          <p:nvPr/>
        </p:nvSpPr>
        <p:spPr>
          <a:xfrm>
            <a:off x="1827618" y="139258"/>
            <a:ext cx="7975384" cy="646331"/>
          </a:xfrm>
          <a:prstGeom prst="rect">
            <a:avLst/>
          </a:prstGeom>
          <a:noFill/>
        </p:spPr>
        <p:txBody>
          <a:bodyPr wrap="squar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3600" b="1" i="0" u="none" strike="noStrike" kern="1200" cap="none" spc="0" normalizeH="0" baseline="0" noProof="0" dirty="0">
                <a:ln>
                  <a:noFill/>
                </a:ln>
                <a:solidFill>
                  <a:prstClr val="white"/>
                </a:solidFill>
                <a:effectLst/>
                <a:uLnTx/>
                <a:uFillTx/>
                <a:latin typeface="Adobe Arabic" panose="02040503050201020203" pitchFamily="18" charset="-78"/>
                <a:ea typeface="+mn-ea"/>
                <a:cs typeface="Adobe Arabic" panose="02040503050201020203" pitchFamily="18" charset="-78"/>
              </a:rPr>
              <a:t>مهارات التعامل مع الشخصيات الصعبة</a:t>
            </a:r>
            <a:endParaRPr kumimoji="0" lang="en-US" sz="3600" b="1" i="0" u="none" strike="noStrike" kern="1200" cap="none" spc="0" normalizeH="0" baseline="0" noProof="0" dirty="0">
              <a:ln>
                <a:noFill/>
              </a:ln>
              <a:solidFill>
                <a:prstClr val="black"/>
              </a:solidFill>
              <a:effectLst/>
              <a:uLnTx/>
              <a:uFillTx/>
              <a:latin typeface="Adobe Arabic" panose="02040503050201020203" pitchFamily="18" charset="-78"/>
              <a:ea typeface="+mn-ea"/>
              <a:cs typeface="Adobe Arabic" panose="02040503050201020203" pitchFamily="18" charset="-78"/>
            </a:endParaRPr>
          </a:p>
        </p:txBody>
      </p:sp>
      <p:graphicFrame>
        <p:nvGraphicFramePr>
          <p:cNvPr id="3" name="جدول 2">
            <a:extLst>
              <a:ext uri="{FF2B5EF4-FFF2-40B4-BE49-F238E27FC236}">
                <a16:creationId xmlns:a16="http://schemas.microsoft.com/office/drawing/2014/main" id="{99D49924-B9C0-1B68-FDE2-562D2D7EDD78}"/>
              </a:ext>
            </a:extLst>
          </p:cNvPr>
          <p:cNvGraphicFramePr>
            <a:graphicFrameLocks noGrp="1"/>
          </p:cNvGraphicFramePr>
          <p:nvPr>
            <p:extLst>
              <p:ext uri="{D42A27DB-BD31-4B8C-83A1-F6EECF244321}">
                <p14:modId xmlns:p14="http://schemas.microsoft.com/office/powerpoint/2010/main" val="3089811914"/>
              </p:ext>
            </p:extLst>
          </p:nvPr>
        </p:nvGraphicFramePr>
        <p:xfrm>
          <a:off x="386741" y="2211387"/>
          <a:ext cx="11418518" cy="3589782"/>
        </p:xfrm>
        <a:graphic>
          <a:graphicData uri="http://schemas.openxmlformats.org/drawingml/2006/table">
            <a:tbl>
              <a:tblPr rtl="1" firstRow="1" firstCol="1" bandRow="1"/>
              <a:tblGrid>
                <a:gridCol w="5709259">
                  <a:extLst>
                    <a:ext uri="{9D8B030D-6E8A-4147-A177-3AD203B41FA5}">
                      <a16:colId xmlns:a16="http://schemas.microsoft.com/office/drawing/2014/main" val="282991160"/>
                    </a:ext>
                  </a:extLst>
                </a:gridCol>
                <a:gridCol w="5709259">
                  <a:extLst>
                    <a:ext uri="{9D8B030D-6E8A-4147-A177-3AD203B41FA5}">
                      <a16:colId xmlns:a16="http://schemas.microsoft.com/office/drawing/2014/main" val="2033384026"/>
                    </a:ext>
                  </a:extLst>
                </a:gridCol>
              </a:tblGrid>
              <a:tr h="608667">
                <a:tc>
                  <a:txBody>
                    <a:bodyPr/>
                    <a:lstStyle/>
                    <a:p>
                      <a:pPr algn="ctr" rtl="1">
                        <a:lnSpc>
                          <a:spcPct val="115000"/>
                        </a:lnSpc>
                        <a:buNone/>
                      </a:pPr>
                      <a:r>
                        <a:rPr lang="ar-SA" sz="3600" b="1">
                          <a:solidFill>
                            <a:schemeClr val="bg1"/>
                          </a:solidFill>
                          <a:effectLst/>
                          <a:latin typeface="Times New Roman" panose="02020603050405020304" pitchFamily="18" charset="0"/>
                          <a:ea typeface="Calibri" panose="020F0502020204030204" pitchFamily="34" charset="0"/>
                          <a:cs typeface="Adobe Arabic" panose="02040503050201020203" pitchFamily="18" charset="-78"/>
                        </a:rPr>
                        <a:t>الشخصيات</a:t>
                      </a:r>
                      <a:endParaRPr lang="fr-FR" sz="280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136779" marR="1367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lgn="ctr" rtl="1">
                        <a:lnSpc>
                          <a:spcPct val="115000"/>
                        </a:lnSpc>
                        <a:buNone/>
                      </a:pPr>
                      <a:r>
                        <a:rPr lang="ar-SA" sz="3600" b="1">
                          <a:solidFill>
                            <a:schemeClr val="bg1"/>
                          </a:solidFill>
                          <a:effectLst/>
                          <a:latin typeface="Times New Roman" panose="02020603050405020304" pitchFamily="18" charset="0"/>
                          <a:ea typeface="Calibri" panose="020F0502020204030204" pitchFamily="34" charset="0"/>
                          <a:cs typeface="Adobe Arabic" panose="02040503050201020203" pitchFamily="18" charset="-78"/>
                        </a:rPr>
                        <a:t>مهارات التعامل</a:t>
                      </a:r>
                      <a:endParaRPr lang="fr-FR" sz="280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136779" marR="1367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extLst>
                  <a:ext uri="{0D108BD9-81ED-4DB2-BD59-A6C34878D82A}">
                    <a16:rowId xmlns:a16="http://schemas.microsoft.com/office/drawing/2014/main" val="2437965786"/>
                  </a:ext>
                </a:extLst>
              </a:tr>
              <a:tr h="594229">
                <a:tc>
                  <a:txBody>
                    <a:bodyPr/>
                    <a:lstStyle/>
                    <a:p>
                      <a:pPr algn="just" rtl="1">
                        <a:lnSpc>
                          <a:spcPct val="115000"/>
                        </a:lnSpc>
                        <a:buNone/>
                      </a:pPr>
                      <a:r>
                        <a:rPr lang="ar-SA" sz="340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rPr>
                        <a:t>الشخصية العدائية</a:t>
                      </a:r>
                      <a:endParaRPr lang="fr-FR" sz="280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136779" marR="1367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rtl="1">
                        <a:lnSpc>
                          <a:spcPct val="115000"/>
                        </a:lnSpc>
                        <a:buNone/>
                      </a:pPr>
                      <a:r>
                        <a:rPr lang="ar-SA" sz="340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rPr>
                        <a:t>الاستماع بهدوء، عدم مقابلة العدوانية بمثلها.</a:t>
                      </a:r>
                      <a:endParaRPr lang="fr-FR" sz="280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136779" marR="1367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419057483"/>
                  </a:ext>
                </a:extLst>
              </a:tr>
              <a:tr h="594229">
                <a:tc>
                  <a:txBody>
                    <a:bodyPr/>
                    <a:lstStyle/>
                    <a:p>
                      <a:pPr algn="just" rtl="1">
                        <a:lnSpc>
                          <a:spcPct val="115000"/>
                        </a:lnSpc>
                        <a:buNone/>
                      </a:pPr>
                      <a:r>
                        <a:rPr lang="ar-SA" sz="340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rPr>
                        <a:t>الشخصية المتذمّرة</a:t>
                      </a:r>
                      <a:endParaRPr lang="fr-FR" sz="280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136779" marR="1367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rtl="1">
                        <a:lnSpc>
                          <a:spcPct val="115000"/>
                        </a:lnSpc>
                        <a:buNone/>
                      </a:pPr>
                      <a:r>
                        <a:rPr lang="ar-SA" sz="340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rPr>
                        <a:t>التركيز على الحلول بدل المشاكل.</a:t>
                      </a:r>
                      <a:endParaRPr lang="fr-FR" sz="280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136779" marR="1367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815491166"/>
                  </a:ext>
                </a:extLst>
              </a:tr>
              <a:tr h="1188458">
                <a:tc>
                  <a:txBody>
                    <a:bodyPr/>
                    <a:lstStyle/>
                    <a:p>
                      <a:pPr algn="just" rtl="1">
                        <a:lnSpc>
                          <a:spcPct val="115000"/>
                        </a:lnSpc>
                        <a:buNone/>
                      </a:pPr>
                      <a:r>
                        <a:rPr lang="ar-SA" sz="340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rPr>
                        <a:t>الشخصية المتعالية</a:t>
                      </a:r>
                      <a:endParaRPr lang="fr-FR" sz="280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136779" marR="1367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rtl="1">
                        <a:lnSpc>
                          <a:spcPct val="115000"/>
                        </a:lnSpc>
                        <a:buNone/>
                      </a:pPr>
                      <a:r>
                        <a:rPr lang="ar-SA" sz="340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rPr>
                        <a:t>الاعتراف بخبرتهم مع توضيح وجهات النظر الأخرى.</a:t>
                      </a:r>
                      <a:endParaRPr lang="fr-FR" sz="280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136779" marR="1367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369325142"/>
                  </a:ext>
                </a:extLst>
              </a:tr>
              <a:tr h="594229">
                <a:tc>
                  <a:txBody>
                    <a:bodyPr/>
                    <a:lstStyle/>
                    <a:p>
                      <a:pPr algn="just" rtl="1">
                        <a:lnSpc>
                          <a:spcPct val="115000"/>
                        </a:lnSpc>
                        <a:buNone/>
                      </a:pPr>
                      <a:r>
                        <a:rPr lang="ar-SA" sz="340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rPr>
                        <a:t>الشخصية المماطلة</a:t>
                      </a:r>
                      <a:endParaRPr lang="fr-FR" sz="280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136779" marR="1367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rtl="1">
                        <a:lnSpc>
                          <a:spcPct val="115000"/>
                        </a:lnSpc>
                        <a:buNone/>
                      </a:pPr>
                      <a:r>
                        <a:rPr lang="ar-SA" sz="3400" dirty="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rPr>
                        <a:t>وضع خطط زمنية واضحة ومتابعة منتظمة.</a:t>
                      </a:r>
                      <a:endParaRPr lang="fr-FR" sz="2800" dirty="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136779" marR="1367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539891635"/>
                  </a:ext>
                </a:extLst>
              </a:tr>
            </a:tbl>
          </a:graphicData>
        </a:graphic>
      </p:graphicFrame>
    </p:spTree>
    <p:extLst>
      <p:ext uri="{BB962C8B-B14F-4D97-AF65-F5344CB8AC3E}">
        <p14:creationId xmlns:p14="http://schemas.microsoft.com/office/powerpoint/2010/main" val="267670763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B51915-85D7-5E3E-D55F-9CB29F4FFE2D}"/>
            </a:ext>
          </a:extLst>
        </p:cNvPr>
        <p:cNvGrpSpPr/>
        <p:nvPr/>
      </p:nvGrpSpPr>
      <p:grpSpPr>
        <a:xfrm>
          <a:off x="0" y="0"/>
          <a:ext cx="0" cy="0"/>
          <a:chOff x="0" y="0"/>
          <a:chExt cx="0" cy="0"/>
        </a:xfrm>
      </p:grpSpPr>
      <p:sp>
        <p:nvSpPr>
          <p:cNvPr id="13" name="Rectangle 12">
            <a:extLst>
              <a:ext uri="{FF2B5EF4-FFF2-40B4-BE49-F238E27FC236}">
                <a16:creationId xmlns:a16="http://schemas.microsoft.com/office/drawing/2014/main" id="{3E328221-DD93-3846-A90C-749D02BB0646}"/>
              </a:ext>
            </a:extLst>
          </p:cNvPr>
          <p:cNvSpPr/>
          <p:nvPr/>
        </p:nvSpPr>
        <p:spPr>
          <a:xfrm>
            <a:off x="0" y="1064526"/>
            <a:ext cx="12213132" cy="5196036"/>
          </a:xfrm>
          <a:prstGeom prst="rect">
            <a:avLst/>
          </a:prstGeom>
          <a:solidFill>
            <a:srgbClr val="A0C9CA"/>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Tajawal ExtraBold" panose="00000800000000000000" pitchFamily="2" charset="-78"/>
              <a:cs typeface="Tajawal ExtraBold" panose="00000800000000000000" pitchFamily="2" charset="-78"/>
            </a:endParaRPr>
          </a:p>
        </p:txBody>
      </p:sp>
      <p:sp>
        <p:nvSpPr>
          <p:cNvPr id="10" name="TextBox 9">
            <a:extLst>
              <a:ext uri="{FF2B5EF4-FFF2-40B4-BE49-F238E27FC236}">
                <a16:creationId xmlns:a16="http://schemas.microsoft.com/office/drawing/2014/main" id="{E5C2F7C3-E0F7-06C3-D0A1-7415D27941AD}"/>
              </a:ext>
            </a:extLst>
          </p:cNvPr>
          <p:cNvSpPr txBox="1"/>
          <p:nvPr/>
        </p:nvSpPr>
        <p:spPr>
          <a:xfrm>
            <a:off x="2026227" y="283085"/>
            <a:ext cx="7517804" cy="646331"/>
          </a:xfrm>
          <a:prstGeom prst="rect">
            <a:avLst/>
          </a:prstGeom>
          <a:noFill/>
        </p:spPr>
        <p:txBody>
          <a:bodyPr wrap="square">
            <a:spAutoFit/>
          </a:bodyPr>
          <a:lstStyle/>
          <a:p>
            <a:pPr algn="ctr" rtl="1"/>
            <a:r>
              <a:rPr lang="ar-EG" sz="3600" dirty="0">
                <a:solidFill>
                  <a:srgbClr val="4A431E"/>
                </a:solidFill>
                <a:latin typeface="Tajawal ExtraBold" panose="00000800000000000000" pitchFamily="2" charset="-78"/>
                <a:cs typeface="Tajawal ExtraBold" panose="00000800000000000000" pitchFamily="2" charset="-78"/>
              </a:rPr>
              <a:t>دراسة حالة</a:t>
            </a:r>
            <a:endParaRPr lang="en-US" sz="3600" dirty="0">
              <a:solidFill>
                <a:srgbClr val="4A431E"/>
              </a:solidFill>
              <a:latin typeface="Tajawal ExtraBold" panose="00000800000000000000" pitchFamily="2" charset="-78"/>
              <a:cs typeface="Tajawal ExtraBold" panose="00000800000000000000" pitchFamily="2" charset="-78"/>
            </a:endParaRPr>
          </a:p>
        </p:txBody>
      </p:sp>
      <p:sp>
        <p:nvSpPr>
          <p:cNvPr id="6" name="TextBox 57">
            <a:extLst>
              <a:ext uri="{FF2B5EF4-FFF2-40B4-BE49-F238E27FC236}">
                <a16:creationId xmlns:a16="http://schemas.microsoft.com/office/drawing/2014/main" id="{9B3D328C-250B-68B5-6418-9E48ECEC276D}"/>
              </a:ext>
            </a:extLst>
          </p:cNvPr>
          <p:cNvSpPr txBox="1"/>
          <p:nvPr/>
        </p:nvSpPr>
        <p:spPr>
          <a:xfrm>
            <a:off x="1149923" y="1671561"/>
            <a:ext cx="9892154" cy="1569660"/>
          </a:xfrm>
          <a:prstGeom prst="rect">
            <a:avLst/>
          </a:prstGeom>
          <a:noFill/>
        </p:spPr>
        <p:txBody>
          <a:bodyPr wrap="square">
            <a:spAutoFit/>
          </a:bodyPr>
          <a:lstStyle/>
          <a:p>
            <a:pPr algn="r" rtl="1"/>
            <a:r>
              <a:rPr lang="ar-EG" sz="3200" b="1" dirty="0">
                <a:latin typeface="Adobe Arabic" panose="02040503050201020203" pitchFamily="18" charset="-78"/>
                <a:cs typeface="Adobe Arabic" panose="02040503050201020203" pitchFamily="18" charset="-78"/>
              </a:rPr>
              <a:t>واجهت شركة "</a:t>
            </a:r>
            <a:r>
              <a:rPr lang="ar-EG" sz="3200" b="1" dirty="0" err="1">
                <a:latin typeface="Adobe Arabic" panose="02040503050201020203" pitchFamily="18" charset="-78"/>
                <a:cs typeface="Adobe Arabic" panose="02040503050201020203" pitchFamily="18" charset="-78"/>
              </a:rPr>
              <a:t>بيكسار</a:t>
            </a:r>
            <a:r>
              <a:rPr lang="ar-EG" sz="3200" b="1" dirty="0">
                <a:latin typeface="Adobe Arabic" panose="02040503050201020203" pitchFamily="18" charset="-78"/>
                <a:cs typeface="Adobe Arabic" panose="02040503050201020203" pitchFamily="18" charset="-78"/>
              </a:rPr>
              <a:t>" صراعاً حادّاً بين فريق المبرمجين والفنّانين أثناء إنتاج فيلم "توي ستوري". تمكّنت الإدارة من تحويل هذا الصراع لقوّة إيجابية من خلال خلق فرق مشتركة وتبادل الأدوار، ممّا أدّى إلى ابتكار تقنيات جديدة في الرسوم المتحرّكة.</a:t>
            </a:r>
          </a:p>
        </p:txBody>
      </p:sp>
      <p:pic>
        <p:nvPicPr>
          <p:cNvPr id="2" name="صورة 1">
            <a:extLst>
              <a:ext uri="{FF2B5EF4-FFF2-40B4-BE49-F238E27FC236}">
                <a16:creationId xmlns:a16="http://schemas.microsoft.com/office/drawing/2014/main" id="{58170F97-0A9A-F422-35C9-A1F3263609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87218" y="3225540"/>
            <a:ext cx="6595822" cy="3597160"/>
          </a:xfrm>
          <a:prstGeom prst="rect">
            <a:avLst/>
          </a:prstGeom>
        </p:spPr>
      </p:pic>
    </p:spTree>
    <p:extLst>
      <p:ext uri="{BB962C8B-B14F-4D97-AF65-F5344CB8AC3E}">
        <p14:creationId xmlns:p14="http://schemas.microsoft.com/office/powerpoint/2010/main" val="354291178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250">
        <p159:morph option="byObject"/>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E412C4-1879-5EC4-D36D-156C6A576F83}"/>
            </a:ext>
          </a:extLst>
        </p:cNvPr>
        <p:cNvGrpSpPr/>
        <p:nvPr/>
      </p:nvGrpSpPr>
      <p:grpSpPr>
        <a:xfrm>
          <a:off x="0" y="0"/>
          <a:ext cx="0" cy="0"/>
          <a:chOff x="0" y="0"/>
          <a:chExt cx="0" cy="0"/>
        </a:xfrm>
      </p:grpSpPr>
      <p:sp>
        <p:nvSpPr>
          <p:cNvPr id="13" name="Rectangle 12">
            <a:extLst>
              <a:ext uri="{FF2B5EF4-FFF2-40B4-BE49-F238E27FC236}">
                <a16:creationId xmlns:a16="http://schemas.microsoft.com/office/drawing/2014/main" id="{3C451740-6AA9-1762-D186-83083FE759F8}"/>
              </a:ext>
            </a:extLst>
          </p:cNvPr>
          <p:cNvSpPr/>
          <p:nvPr/>
        </p:nvSpPr>
        <p:spPr>
          <a:xfrm>
            <a:off x="0" y="1064526"/>
            <a:ext cx="12213132" cy="5196036"/>
          </a:xfrm>
          <a:prstGeom prst="rect">
            <a:avLst/>
          </a:prstGeom>
          <a:solidFill>
            <a:srgbClr val="008080"/>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Tajawal ExtraBold" panose="00000800000000000000" pitchFamily="2" charset="-78"/>
              <a:cs typeface="Tajawal ExtraBold" panose="00000800000000000000" pitchFamily="2" charset="-78"/>
            </a:endParaRPr>
          </a:p>
        </p:txBody>
      </p:sp>
      <p:sp>
        <p:nvSpPr>
          <p:cNvPr id="10" name="TextBox 9">
            <a:extLst>
              <a:ext uri="{FF2B5EF4-FFF2-40B4-BE49-F238E27FC236}">
                <a16:creationId xmlns:a16="http://schemas.microsoft.com/office/drawing/2014/main" id="{8D56771E-F2C6-9289-2883-2EA0E0B908EF}"/>
              </a:ext>
            </a:extLst>
          </p:cNvPr>
          <p:cNvSpPr txBox="1"/>
          <p:nvPr/>
        </p:nvSpPr>
        <p:spPr>
          <a:xfrm>
            <a:off x="841663" y="274272"/>
            <a:ext cx="10053186" cy="646331"/>
          </a:xfrm>
          <a:prstGeom prst="rect">
            <a:avLst/>
          </a:prstGeom>
          <a:noFill/>
        </p:spPr>
        <p:txBody>
          <a:bodyPr wrap="square">
            <a:spAutoFit/>
          </a:bodyPr>
          <a:lstStyle/>
          <a:p>
            <a:pPr algn="ctr" rtl="1"/>
            <a:r>
              <a:rPr lang="ar-EG" sz="3600" b="1" dirty="0">
                <a:solidFill>
                  <a:srgbClr val="4A431E"/>
                </a:solidFill>
                <a:latin typeface="Adobe Arabic" panose="02040503050201020203" pitchFamily="18" charset="-78"/>
                <a:cs typeface="Adobe Arabic" panose="02040503050201020203" pitchFamily="18" charset="-78"/>
              </a:rPr>
              <a:t>مفهوم القيادة والإشراف والفرق بينهما</a:t>
            </a:r>
            <a:endParaRPr lang="en-US" sz="3600" b="1" dirty="0">
              <a:solidFill>
                <a:srgbClr val="4A431E"/>
              </a:solidFill>
              <a:latin typeface="Adobe Arabic" panose="02040503050201020203" pitchFamily="18" charset="-78"/>
              <a:cs typeface="Adobe Arabic" panose="02040503050201020203" pitchFamily="18" charset="-78"/>
            </a:endParaRPr>
          </a:p>
        </p:txBody>
      </p:sp>
      <p:sp>
        <p:nvSpPr>
          <p:cNvPr id="58" name="TextBox 57">
            <a:extLst>
              <a:ext uri="{FF2B5EF4-FFF2-40B4-BE49-F238E27FC236}">
                <a16:creationId xmlns:a16="http://schemas.microsoft.com/office/drawing/2014/main" id="{FA5ECA9C-9F07-CFA8-318B-042CA3E4C431}"/>
              </a:ext>
            </a:extLst>
          </p:cNvPr>
          <p:cNvSpPr txBox="1"/>
          <p:nvPr/>
        </p:nvSpPr>
        <p:spPr>
          <a:xfrm>
            <a:off x="841663" y="1157282"/>
            <a:ext cx="9793421" cy="1384995"/>
          </a:xfrm>
          <a:prstGeom prst="rect">
            <a:avLst/>
          </a:prstGeom>
          <a:noFill/>
        </p:spPr>
        <p:txBody>
          <a:bodyPr wrap="square">
            <a:spAutoFit/>
          </a:bodyPr>
          <a:lstStyle/>
          <a:p>
            <a:pPr algn="r" rtl="1"/>
            <a:r>
              <a:rPr lang="ar-EG" sz="2800" b="1" dirty="0">
                <a:solidFill>
                  <a:schemeClr val="bg1"/>
                </a:solidFill>
                <a:latin typeface="Adobe Arabic" panose="02040503050201020203" pitchFamily="18" charset="-78"/>
                <a:cs typeface="Adobe Arabic" panose="02040503050201020203" pitchFamily="18" charset="-78"/>
              </a:rPr>
              <a:t>مفهوم الإشراف</a:t>
            </a:r>
          </a:p>
          <a:p>
            <a:pPr algn="r" rtl="1"/>
            <a:r>
              <a:rPr lang="ar-EG" sz="2800" dirty="0">
                <a:solidFill>
                  <a:schemeClr val="bg1"/>
                </a:solidFill>
                <a:latin typeface="Adobe Arabic" panose="02040503050201020203" pitchFamily="18" charset="-78"/>
                <a:cs typeface="Adobe Arabic" panose="02040503050201020203" pitchFamily="18" charset="-78"/>
              </a:rPr>
              <a:t>الإشراف هو عملية توجيه ومراقبة ومتابعة أداء الأفراد لضمان تنفيذ المهام وفق المعايير المطلوبة. يتضمّن الإشراف الفعّال التخطيط والتنظيم والتوجيه والتقييم لأعمال الفريق.</a:t>
            </a:r>
          </a:p>
        </p:txBody>
      </p:sp>
      <p:pic>
        <p:nvPicPr>
          <p:cNvPr id="2" name="صورة 1">
            <a:extLst>
              <a:ext uri="{FF2B5EF4-FFF2-40B4-BE49-F238E27FC236}">
                <a16:creationId xmlns:a16="http://schemas.microsoft.com/office/drawing/2014/main" id="{C53CD8DB-C94B-BDC3-1D24-C76749D034B1}"/>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2337612" y="3065920"/>
            <a:ext cx="7537908" cy="3517808"/>
          </a:xfrm>
          <a:prstGeom prst="rect">
            <a:avLst/>
          </a:prstGeom>
        </p:spPr>
      </p:pic>
    </p:spTree>
    <p:extLst>
      <p:ext uri="{BB962C8B-B14F-4D97-AF65-F5344CB8AC3E}">
        <p14:creationId xmlns:p14="http://schemas.microsoft.com/office/powerpoint/2010/main" val="270088150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250">
        <p159:morph option="byObject"/>
      </p:transition>
    </mc:Choice>
    <mc:Fallback xmlns="">
      <p:transition spd="slow">
        <p:fade/>
      </p:transition>
    </mc:Fallback>
  </mc:AlternateContent>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4D4BEB-4C29-16CB-0DB5-04355D8E877F}"/>
            </a:ext>
          </a:extLst>
        </p:cNvPr>
        <p:cNvGrpSpPr/>
        <p:nvPr/>
      </p:nvGrpSpPr>
      <p:grpSpPr>
        <a:xfrm>
          <a:off x="0" y="0"/>
          <a:ext cx="0" cy="0"/>
          <a:chOff x="0" y="0"/>
          <a:chExt cx="0" cy="0"/>
        </a:xfrm>
      </p:grpSpPr>
      <p:sp>
        <p:nvSpPr>
          <p:cNvPr id="13" name="Rectangle 12">
            <a:extLst>
              <a:ext uri="{FF2B5EF4-FFF2-40B4-BE49-F238E27FC236}">
                <a16:creationId xmlns:a16="http://schemas.microsoft.com/office/drawing/2014/main" id="{52F987E3-0073-96AA-C388-54F60874F3A2}"/>
              </a:ext>
            </a:extLst>
          </p:cNvPr>
          <p:cNvSpPr/>
          <p:nvPr/>
        </p:nvSpPr>
        <p:spPr>
          <a:xfrm>
            <a:off x="0" y="0"/>
            <a:ext cx="12192000" cy="6858000"/>
          </a:xfrm>
          <a:prstGeom prst="rect">
            <a:avLst/>
          </a:prstGeom>
          <a:solidFill>
            <a:srgbClr val="008080"/>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Tajawal ExtraBold" panose="00000800000000000000" pitchFamily="2" charset="-78"/>
              <a:ea typeface="+mn-ea"/>
              <a:cs typeface="Tajawal ExtraBold" panose="00000800000000000000" pitchFamily="2" charset="-78"/>
            </a:endParaRPr>
          </a:p>
        </p:txBody>
      </p:sp>
      <p:sp>
        <p:nvSpPr>
          <p:cNvPr id="10" name="TextBox 9">
            <a:extLst>
              <a:ext uri="{FF2B5EF4-FFF2-40B4-BE49-F238E27FC236}">
                <a16:creationId xmlns:a16="http://schemas.microsoft.com/office/drawing/2014/main" id="{BEAD52FB-9C95-6257-5F43-153213E1B624}"/>
              </a:ext>
            </a:extLst>
          </p:cNvPr>
          <p:cNvSpPr txBox="1"/>
          <p:nvPr/>
        </p:nvSpPr>
        <p:spPr>
          <a:xfrm>
            <a:off x="1827618" y="139258"/>
            <a:ext cx="7975384" cy="646331"/>
          </a:xfrm>
          <a:prstGeom prst="rect">
            <a:avLst/>
          </a:prstGeom>
          <a:noFill/>
        </p:spPr>
        <p:txBody>
          <a:bodyPr wrap="squar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3600" b="1" i="0" u="none" strike="noStrike" kern="1200" cap="none" spc="0" normalizeH="0" baseline="0" noProof="0" dirty="0">
                <a:ln>
                  <a:noFill/>
                </a:ln>
                <a:solidFill>
                  <a:prstClr val="white"/>
                </a:solidFill>
                <a:effectLst/>
                <a:uLnTx/>
                <a:uFillTx/>
                <a:latin typeface="Adobe Arabic" panose="02040503050201020203" pitchFamily="18" charset="-78"/>
                <a:ea typeface="+mn-ea"/>
                <a:cs typeface="Adobe Arabic" panose="02040503050201020203" pitchFamily="18" charset="-78"/>
              </a:rPr>
              <a:t>تحسين بيئة العمل ورفع الروح المعنوية</a:t>
            </a:r>
            <a:endParaRPr kumimoji="0" lang="en-US" sz="3600" b="1" i="0" u="none" strike="noStrike" kern="1200" cap="none" spc="0" normalizeH="0" baseline="0" noProof="0" dirty="0">
              <a:ln>
                <a:noFill/>
              </a:ln>
              <a:solidFill>
                <a:prstClr val="black"/>
              </a:solidFill>
              <a:effectLst/>
              <a:uLnTx/>
              <a:uFillTx/>
              <a:latin typeface="Adobe Arabic" panose="02040503050201020203" pitchFamily="18" charset="-78"/>
              <a:ea typeface="+mn-ea"/>
              <a:cs typeface="Adobe Arabic" panose="02040503050201020203" pitchFamily="18" charset="-78"/>
            </a:endParaRPr>
          </a:p>
        </p:txBody>
      </p:sp>
      <p:graphicFrame>
        <p:nvGraphicFramePr>
          <p:cNvPr id="4" name="جدول 3">
            <a:extLst>
              <a:ext uri="{FF2B5EF4-FFF2-40B4-BE49-F238E27FC236}">
                <a16:creationId xmlns:a16="http://schemas.microsoft.com/office/drawing/2014/main" id="{6DFD18ED-6CA4-350C-9876-70ACCD0E21AB}"/>
              </a:ext>
            </a:extLst>
          </p:cNvPr>
          <p:cNvGraphicFramePr>
            <a:graphicFrameLocks noGrp="1"/>
          </p:cNvGraphicFramePr>
          <p:nvPr>
            <p:extLst>
              <p:ext uri="{D42A27DB-BD31-4B8C-83A1-F6EECF244321}">
                <p14:modId xmlns:p14="http://schemas.microsoft.com/office/powerpoint/2010/main" val="3291983161"/>
              </p:ext>
            </p:extLst>
          </p:nvPr>
        </p:nvGraphicFramePr>
        <p:xfrm>
          <a:off x="451555" y="1672907"/>
          <a:ext cx="11288890" cy="3832860"/>
        </p:xfrm>
        <a:graphic>
          <a:graphicData uri="http://schemas.openxmlformats.org/drawingml/2006/table">
            <a:tbl>
              <a:tblPr rtl="1" firstRow="1" firstCol="1" bandRow="1"/>
              <a:tblGrid>
                <a:gridCol w="4722903">
                  <a:extLst>
                    <a:ext uri="{9D8B030D-6E8A-4147-A177-3AD203B41FA5}">
                      <a16:colId xmlns:a16="http://schemas.microsoft.com/office/drawing/2014/main" val="3562698306"/>
                    </a:ext>
                  </a:extLst>
                </a:gridCol>
                <a:gridCol w="6565987">
                  <a:extLst>
                    <a:ext uri="{9D8B030D-6E8A-4147-A177-3AD203B41FA5}">
                      <a16:colId xmlns:a16="http://schemas.microsoft.com/office/drawing/2014/main" val="3005342229"/>
                    </a:ext>
                  </a:extLst>
                </a:gridCol>
              </a:tblGrid>
              <a:tr h="601757">
                <a:tc>
                  <a:txBody>
                    <a:bodyPr/>
                    <a:lstStyle/>
                    <a:p>
                      <a:pPr algn="ctr" rtl="1">
                        <a:lnSpc>
                          <a:spcPct val="115000"/>
                        </a:lnSpc>
                        <a:buNone/>
                      </a:pPr>
                      <a:r>
                        <a:rPr lang="ar-SA" sz="4000" b="1">
                          <a:solidFill>
                            <a:srgbClr val="008080"/>
                          </a:solidFill>
                          <a:effectLst/>
                          <a:latin typeface="Times New Roman" panose="02020603050405020304" pitchFamily="18" charset="0"/>
                          <a:ea typeface="Calibri" panose="020F0502020204030204" pitchFamily="34" charset="0"/>
                          <a:cs typeface="Adobe Arabic" panose="02040503050201020203" pitchFamily="18" charset="-78"/>
                        </a:rPr>
                        <a:t>أنواع البيئات</a:t>
                      </a:r>
                      <a:endParaRPr lang="fr-FR"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lgn="ctr" rtl="1">
                        <a:lnSpc>
                          <a:spcPct val="115000"/>
                        </a:lnSpc>
                        <a:buNone/>
                      </a:pPr>
                      <a:r>
                        <a:rPr lang="ar-SA" sz="4000" b="1">
                          <a:solidFill>
                            <a:srgbClr val="008080"/>
                          </a:solidFill>
                          <a:effectLst/>
                          <a:latin typeface="Times New Roman" panose="02020603050405020304" pitchFamily="18" charset="0"/>
                          <a:ea typeface="Calibri" panose="020F0502020204030204" pitchFamily="34" charset="0"/>
                          <a:cs typeface="Adobe Arabic" panose="02040503050201020203" pitchFamily="18" charset="-78"/>
                        </a:rPr>
                        <a:t>العناصر الموجودة</a:t>
                      </a:r>
                      <a:endParaRPr lang="fr-FR"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extLst>
                  <a:ext uri="{0D108BD9-81ED-4DB2-BD59-A6C34878D82A}">
                    <a16:rowId xmlns:a16="http://schemas.microsoft.com/office/drawing/2014/main" val="3193149064"/>
                  </a:ext>
                </a:extLst>
              </a:tr>
              <a:tr h="587483">
                <a:tc>
                  <a:txBody>
                    <a:bodyPr/>
                    <a:lstStyle/>
                    <a:p>
                      <a:pPr algn="just" rtl="1">
                        <a:lnSpc>
                          <a:spcPct val="115000"/>
                        </a:lnSpc>
                        <a:buNone/>
                      </a:pPr>
                      <a:r>
                        <a:rPr lang="ar-SA" sz="36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البيئة المادية</a:t>
                      </a:r>
                      <a:endParaRPr lang="fr-FR"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rtl="1">
                        <a:lnSpc>
                          <a:spcPct val="115000"/>
                        </a:lnSpc>
                        <a:buNone/>
                      </a:pPr>
                      <a:r>
                        <a:rPr lang="ar-SA" sz="36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مساحات عمل مريحة، إضاءة مناسبة، تهوية جيّدة.</a:t>
                      </a:r>
                      <a:endParaRPr lang="fr-FR"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64625545"/>
                  </a:ext>
                </a:extLst>
              </a:tr>
              <a:tr h="1174967">
                <a:tc>
                  <a:txBody>
                    <a:bodyPr/>
                    <a:lstStyle/>
                    <a:p>
                      <a:pPr algn="just" rtl="1">
                        <a:lnSpc>
                          <a:spcPct val="115000"/>
                        </a:lnSpc>
                        <a:buNone/>
                      </a:pPr>
                      <a:r>
                        <a:rPr lang="ar-SA" sz="36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البيئة النفسية</a:t>
                      </a:r>
                      <a:endParaRPr lang="fr-FR"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rtl="1">
                        <a:lnSpc>
                          <a:spcPct val="115000"/>
                        </a:lnSpc>
                        <a:buNone/>
                      </a:pPr>
                      <a:r>
                        <a:rPr lang="ar-SA" sz="36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التواصل المفتوح، الاحترام المتبادل، العدالة التنظيمية.</a:t>
                      </a:r>
                      <a:endParaRPr lang="fr-FR"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454925796"/>
                  </a:ext>
                </a:extLst>
              </a:tr>
              <a:tr h="587483">
                <a:tc>
                  <a:txBody>
                    <a:bodyPr/>
                    <a:lstStyle/>
                    <a:p>
                      <a:pPr algn="just" rtl="1">
                        <a:lnSpc>
                          <a:spcPct val="115000"/>
                        </a:lnSpc>
                        <a:buNone/>
                      </a:pPr>
                      <a:r>
                        <a:rPr lang="ar-SA" sz="36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البيئة الاجتماعية</a:t>
                      </a:r>
                      <a:endParaRPr lang="fr-FR"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rtl="1">
                        <a:lnSpc>
                          <a:spcPct val="115000"/>
                        </a:lnSpc>
                        <a:buNone/>
                      </a:pPr>
                      <a:r>
                        <a:rPr lang="ar-SA" sz="36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علاقات إيجابية، روح الفريق، دعم اجتماعي.</a:t>
                      </a:r>
                      <a:endParaRPr lang="fr-FR"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029167734"/>
                  </a:ext>
                </a:extLst>
              </a:tr>
              <a:tr h="587483">
                <a:tc>
                  <a:txBody>
                    <a:bodyPr/>
                    <a:lstStyle/>
                    <a:p>
                      <a:pPr algn="just" rtl="1">
                        <a:lnSpc>
                          <a:spcPct val="115000"/>
                        </a:lnSpc>
                        <a:buNone/>
                      </a:pPr>
                      <a:r>
                        <a:rPr lang="ar-SA" sz="36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بيئة النموّ</a:t>
                      </a:r>
                      <a:endParaRPr lang="fr-FR"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rtl="1">
                        <a:lnSpc>
                          <a:spcPct val="115000"/>
                        </a:lnSpc>
                        <a:buNone/>
                      </a:pPr>
                      <a:r>
                        <a:rPr lang="ar-SA" sz="36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فرص تطوير مهنية، تحدّيات إيجابية، تعلّم مستمرّ.</a:t>
                      </a:r>
                      <a:endParaRPr lang="fr-FR"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978245212"/>
                  </a:ext>
                </a:extLst>
              </a:tr>
            </a:tbl>
          </a:graphicData>
        </a:graphic>
      </p:graphicFrame>
    </p:spTree>
    <p:extLst>
      <p:ext uri="{BB962C8B-B14F-4D97-AF65-F5344CB8AC3E}">
        <p14:creationId xmlns:p14="http://schemas.microsoft.com/office/powerpoint/2010/main" val="88749071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7FF596-2271-FC10-7932-32029551D744}"/>
            </a:ext>
          </a:extLst>
        </p:cNvPr>
        <p:cNvGrpSpPr/>
        <p:nvPr/>
      </p:nvGrpSpPr>
      <p:grpSpPr>
        <a:xfrm>
          <a:off x="0" y="0"/>
          <a:ext cx="0" cy="0"/>
          <a:chOff x="0" y="0"/>
          <a:chExt cx="0" cy="0"/>
        </a:xfrm>
      </p:grpSpPr>
      <p:pic>
        <p:nvPicPr>
          <p:cNvPr id="9" name="Picture 8">
            <a:extLst>
              <a:ext uri="{FF2B5EF4-FFF2-40B4-BE49-F238E27FC236}">
                <a16:creationId xmlns:a16="http://schemas.microsoft.com/office/drawing/2014/main" id="{C0DCC36A-D00B-C9BB-C9D2-0145A5E9A0F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2" name="TextBox 7">
            <a:extLst>
              <a:ext uri="{FF2B5EF4-FFF2-40B4-BE49-F238E27FC236}">
                <a16:creationId xmlns:a16="http://schemas.microsoft.com/office/drawing/2014/main" id="{991C06D1-E9F8-3CD2-18B0-8B201367655B}"/>
              </a:ext>
            </a:extLst>
          </p:cNvPr>
          <p:cNvSpPr txBox="1"/>
          <p:nvPr/>
        </p:nvSpPr>
        <p:spPr>
          <a:xfrm>
            <a:off x="1378870" y="-140860"/>
            <a:ext cx="9020620" cy="729430"/>
          </a:xfrm>
          <a:prstGeom prst="rect">
            <a:avLst/>
          </a:prstGeom>
          <a:noFill/>
        </p:spPr>
        <p:txBody>
          <a:bodyPr wrap="square">
            <a:spAutoFit/>
          </a:bodyPr>
          <a:lstStyle/>
          <a:p>
            <a:pPr algn="ctr" rtl="1">
              <a:lnSpc>
                <a:spcPct val="115000"/>
              </a:lnSpc>
            </a:pPr>
            <a:r>
              <a:rPr lang="ar-SA" sz="3600" b="1" dirty="0">
                <a:solidFill>
                  <a:schemeClr val="bg1"/>
                </a:solidFill>
                <a:latin typeface="Adobe Arabic" panose="02040503050201020203" pitchFamily="18" charset="-78"/>
                <a:cs typeface="Adobe Arabic" panose="02040503050201020203" pitchFamily="18" charset="-78"/>
              </a:rPr>
              <a:t>تحسين بيئة العمل ورفع الروح المعنوية</a:t>
            </a:r>
          </a:p>
        </p:txBody>
      </p:sp>
      <p:grpSp>
        <p:nvGrpSpPr>
          <p:cNvPr id="3" name="Group 36">
            <a:extLst>
              <a:ext uri="{FF2B5EF4-FFF2-40B4-BE49-F238E27FC236}">
                <a16:creationId xmlns:a16="http://schemas.microsoft.com/office/drawing/2014/main" id="{8DAF89BB-F6F4-1F98-CDF5-E7C6B904A673}"/>
              </a:ext>
            </a:extLst>
          </p:cNvPr>
          <p:cNvGrpSpPr/>
          <p:nvPr/>
        </p:nvGrpSpPr>
        <p:grpSpPr>
          <a:xfrm>
            <a:off x="1473201" y="701754"/>
            <a:ext cx="10585835" cy="895350"/>
            <a:chOff x="1451453" y="997952"/>
            <a:chExt cx="10585835" cy="895350"/>
          </a:xfrm>
        </p:grpSpPr>
        <p:sp>
          <p:nvSpPr>
            <p:cNvPr id="5" name="TextBox 3">
              <a:extLst>
                <a:ext uri="{FF2B5EF4-FFF2-40B4-BE49-F238E27FC236}">
                  <a16:creationId xmlns:a16="http://schemas.microsoft.com/office/drawing/2014/main" id="{07C44662-2053-5EC0-F0BC-F1F566549B83}"/>
                </a:ext>
              </a:extLst>
            </p:cNvPr>
            <p:cNvSpPr txBox="1"/>
            <p:nvPr/>
          </p:nvSpPr>
          <p:spPr>
            <a:xfrm>
              <a:off x="1451453" y="1119604"/>
              <a:ext cx="9538086" cy="707886"/>
            </a:xfrm>
            <a:prstGeom prst="rect">
              <a:avLst/>
            </a:prstGeom>
            <a:noFill/>
          </p:spPr>
          <p:txBody>
            <a:bodyPr wrap="square">
              <a:spAutoFit/>
            </a:bodyPr>
            <a:lstStyle/>
            <a:p>
              <a:pPr algn="r" rtl="1"/>
              <a:r>
                <a:rPr lang="ar-SA" sz="4000" b="1" dirty="0">
                  <a:solidFill>
                    <a:srgbClr val="168489"/>
                  </a:solidFill>
                  <a:latin typeface="Adobe Arabic" panose="02040503050201020203" pitchFamily="18" charset="-78"/>
                  <a:cs typeface="Adobe Arabic" panose="02040503050201020203" pitchFamily="18" charset="-78"/>
                </a:rPr>
                <a:t>استراتيجيات رفع الروح المعنوية</a:t>
              </a:r>
              <a:endParaRPr lang="fr-FR" sz="4000" dirty="0">
                <a:solidFill>
                  <a:srgbClr val="168489"/>
                </a:solidFill>
                <a:latin typeface="Adobe Arabic" panose="02040503050201020203" pitchFamily="18" charset="-78"/>
                <a:cs typeface="Adobe Arabic" panose="02040503050201020203" pitchFamily="18" charset="-78"/>
              </a:endParaRPr>
            </a:p>
          </p:txBody>
        </p:sp>
        <p:pic>
          <p:nvPicPr>
            <p:cNvPr id="6" name="Picture 2" descr="Idea ">
              <a:extLst>
                <a:ext uri="{FF2B5EF4-FFF2-40B4-BE49-F238E27FC236}">
                  <a16:creationId xmlns:a16="http://schemas.microsoft.com/office/drawing/2014/main" id="{4430AA17-BEB5-0B1B-C4C4-D681A0600F1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141938" y="997952"/>
              <a:ext cx="895350" cy="89535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4" name="مجموعة 3">
            <a:extLst>
              <a:ext uri="{FF2B5EF4-FFF2-40B4-BE49-F238E27FC236}">
                <a16:creationId xmlns:a16="http://schemas.microsoft.com/office/drawing/2014/main" id="{B4B9B9B8-BF0B-2654-151D-75342E9BC28C}"/>
              </a:ext>
            </a:extLst>
          </p:cNvPr>
          <p:cNvGrpSpPr/>
          <p:nvPr/>
        </p:nvGrpSpPr>
        <p:grpSpPr>
          <a:xfrm>
            <a:off x="705146" y="2021840"/>
            <a:ext cx="10781708" cy="3403600"/>
            <a:chOff x="0" y="0"/>
            <a:chExt cx="5368150" cy="1695056"/>
          </a:xfrm>
        </p:grpSpPr>
        <p:pic>
          <p:nvPicPr>
            <p:cNvPr id="7" name="صورة 6">
              <a:extLst>
                <a:ext uri="{FF2B5EF4-FFF2-40B4-BE49-F238E27FC236}">
                  <a16:creationId xmlns:a16="http://schemas.microsoft.com/office/drawing/2014/main" id="{F5D106AB-272F-70D7-A716-15FCD68B3E3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276226" y="8576"/>
              <a:ext cx="1091924" cy="1677904"/>
            </a:xfrm>
            <a:prstGeom prst="rect">
              <a:avLst/>
            </a:prstGeom>
          </p:spPr>
        </p:pic>
        <p:pic>
          <p:nvPicPr>
            <p:cNvPr id="8" name="صورة 7">
              <a:extLst>
                <a:ext uri="{FF2B5EF4-FFF2-40B4-BE49-F238E27FC236}">
                  <a16:creationId xmlns:a16="http://schemas.microsoft.com/office/drawing/2014/main" id="{068F84CC-BC42-AB54-036E-4C9F51507ED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207170" y="8576"/>
              <a:ext cx="1074772" cy="1669328"/>
            </a:xfrm>
            <a:prstGeom prst="rect">
              <a:avLst/>
            </a:prstGeom>
          </p:spPr>
        </p:pic>
        <p:pic>
          <p:nvPicPr>
            <p:cNvPr id="10" name="صورة 9">
              <a:extLst>
                <a:ext uri="{FF2B5EF4-FFF2-40B4-BE49-F238E27FC236}">
                  <a16:creationId xmlns:a16="http://schemas.microsoft.com/office/drawing/2014/main" id="{98415B94-0E2D-AC85-56F6-C797E83CB272}"/>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160980" y="0"/>
              <a:ext cx="1069056" cy="1686480"/>
            </a:xfrm>
            <a:prstGeom prst="rect">
              <a:avLst/>
            </a:prstGeom>
          </p:spPr>
        </p:pic>
        <p:pic>
          <p:nvPicPr>
            <p:cNvPr id="11" name="صورة 10">
              <a:extLst>
                <a:ext uri="{FF2B5EF4-FFF2-40B4-BE49-F238E27FC236}">
                  <a16:creationId xmlns:a16="http://schemas.microsoft.com/office/drawing/2014/main" id="{E1D3304A-DBB0-0022-77D2-ECA128AB80CE}"/>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109074" y="8576"/>
              <a:ext cx="1051906" cy="1669328"/>
            </a:xfrm>
            <a:prstGeom prst="rect">
              <a:avLst/>
            </a:prstGeom>
          </p:spPr>
        </p:pic>
        <p:pic>
          <p:nvPicPr>
            <p:cNvPr id="15" name="صورة 14">
              <a:extLst>
                <a:ext uri="{FF2B5EF4-FFF2-40B4-BE49-F238E27FC236}">
                  <a16:creationId xmlns:a16="http://schemas.microsoft.com/office/drawing/2014/main" id="{E4E8E964-EAC8-41A3-B69F-0D68E719C182}"/>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0" y="0"/>
              <a:ext cx="1109074" cy="1686480"/>
            </a:xfrm>
            <a:prstGeom prst="rect">
              <a:avLst/>
            </a:prstGeom>
          </p:spPr>
        </p:pic>
        <p:cxnSp>
          <p:nvCxnSpPr>
            <p:cNvPr id="20" name="رابط مستقيم 19">
              <a:extLst>
                <a:ext uri="{FF2B5EF4-FFF2-40B4-BE49-F238E27FC236}">
                  <a16:creationId xmlns:a16="http://schemas.microsoft.com/office/drawing/2014/main" id="{368F9D7E-C728-92DB-40BB-052955FFDDF1}"/>
                </a:ext>
              </a:extLst>
            </p:cNvPr>
            <p:cNvCxnSpPr/>
            <p:nvPr/>
          </p:nvCxnSpPr>
          <p:spPr>
            <a:xfrm>
              <a:off x="4276226" y="8576"/>
              <a:ext cx="0" cy="1669328"/>
            </a:xfrm>
            <a:prstGeom prst="line">
              <a:avLst/>
            </a:prstGeom>
          </p:spPr>
          <p:style>
            <a:lnRef idx="2">
              <a:schemeClr val="dk1"/>
            </a:lnRef>
            <a:fillRef idx="0">
              <a:schemeClr val="dk1"/>
            </a:fillRef>
            <a:effectRef idx="1">
              <a:schemeClr val="dk1"/>
            </a:effectRef>
            <a:fontRef idx="minor">
              <a:schemeClr val="tx1"/>
            </a:fontRef>
          </p:style>
        </p:cxnSp>
        <p:cxnSp>
          <p:nvCxnSpPr>
            <p:cNvPr id="21" name="رابط مستقيم 20">
              <a:extLst>
                <a:ext uri="{FF2B5EF4-FFF2-40B4-BE49-F238E27FC236}">
                  <a16:creationId xmlns:a16="http://schemas.microsoft.com/office/drawing/2014/main" id="{5305F2F9-2390-991A-5707-850A13A16E34}"/>
                </a:ext>
              </a:extLst>
            </p:cNvPr>
            <p:cNvCxnSpPr/>
            <p:nvPr/>
          </p:nvCxnSpPr>
          <p:spPr>
            <a:xfrm>
              <a:off x="3239821" y="8576"/>
              <a:ext cx="0" cy="1669328"/>
            </a:xfrm>
            <a:prstGeom prst="line">
              <a:avLst/>
            </a:prstGeom>
          </p:spPr>
          <p:style>
            <a:lnRef idx="2">
              <a:schemeClr val="dk1"/>
            </a:lnRef>
            <a:fillRef idx="0">
              <a:schemeClr val="dk1"/>
            </a:fillRef>
            <a:effectRef idx="1">
              <a:schemeClr val="dk1"/>
            </a:effectRef>
            <a:fontRef idx="minor">
              <a:schemeClr val="tx1"/>
            </a:fontRef>
          </p:style>
        </p:cxnSp>
        <p:cxnSp>
          <p:nvCxnSpPr>
            <p:cNvPr id="22" name="رابط مستقيم 21">
              <a:extLst>
                <a:ext uri="{FF2B5EF4-FFF2-40B4-BE49-F238E27FC236}">
                  <a16:creationId xmlns:a16="http://schemas.microsoft.com/office/drawing/2014/main" id="{C0D8E28E-F257-D84D-F331-D5853D64E425}"/>
                </a:ext>
              </a:extLst>
            </p:cNvPr>
            <p:cNvCxnSpPr/>
            <p:nvPr/>
          </p:nvCxnSpPr>
          <p:spPr>
            <a:xfrm>
              <a:off x="2160980" y="0"/>
              <a:ext cx="0" cy="1669328"/>
            </a:xfrm>
            <a:prstGeom prst="line">
              <a:avLst/>
            </a:prstGeom>
          </p:spPr>
          <p:style>
            <a:lnRef idx="2">
              <a:schemeClr val="dk1"/>
            </a:lnRef>
            <a:fillRef idx="0">
              <a:schemeClr val="dk1"/>
            </a:fillRef>
            <a:effectRef idx="1">
              <a:schemeClr val="dk1"/>
            </a:effectRef>
            <a:fontRef idx="minor">
              <a:schemeClr val="tx1"/>
            </a:fontRef>
          </p:style>
        </p:cxnSp>
        <p:cxnSp>
          <p:nvCxnSpPr>
            <p:cNvPr id="23" name="رابط مستقيم 22">
              <a:extLst>
                <a:ext uri="{FF2B5EF4-FFF2-40B4-BE49-F238E27FC236}">
                  <a16:creationId xmlns:a16="http://schemas.microsoft.com/office/drawing/2014/main" id="{B445B98C-5E41-B489-A9AF-35A024BFC4EB}"/>
                </a:ext>
              </a:extLst>
            </p:cNvPr>
            <p:cNvCxnSpPr/>
            <p:nvPr/>
          </p:nvCxnSpPr>
          <p:spPr>
            <a:xfrm>
              <a:off x="1109074" y="0"/>
              <a:ext cx="0" cy="1669328"/>
            </a:xfrm>
            <a:prstGeom prst="line">
              <a:avLst/>
            </a:prstGeom>
          </p:spPr>
          <p:style>
            <a:lnRef idx="2">
              <a:schemeClr val="dk1"/>
            </a:lnRef>
            <a:fillRef idx="0">
              <a:schemeClr val="dk1"/>
            </a:fillRef>
            <a:effectRef idx="1">
              <a:schemeClr val="dk1"/>
            </a:effectRef>
            <a:fontRef idx="minor">
              <a:schemeClr val="tx1"/>
            </a:fontRef>
          </p:style>
        </p:cxnSp>
        <p:cxnSp>
          <p:nvCxnSpPr>
            <p:cNvPr id="24" name="رابط مستقيم 23">
              <a:extLst>
                <a:ext uri="{FF2B5EF4-FFF2-40B4-BE49-F238E27FC236}">
                  <a16:creationId xmlns:a16="http://schemas.microsoft.com/office/drawing/2014/main" id="{E43BD8F9-E52F-758B-A996-14C4859DDBAE}"/>
                </a:ext>
              </a:extLst>
            </p:cNvPr>
            <p:cNvCxnSpPr>
              <a:cxnSpLocks/>
            </p:cNvCxnSpPr>
            <p:nvPr/>
          </p:nvCxnSpPr>
          <p:spPr>
            <a:xfrm>
              <a:off x="0" y="0"/>
              <a:ext cx="5368150" cy="8576"/>
            </a:xfrm>
            <a:prstGeom prst="line">
              <a:avLst/>
            </a:prstGeom>
          </p:spPr>
          <p:style>
            <a:lnRef idx="2">
              <a:schemeClr val="dk1"/>
            </a:lnRef>
            <a:fillRef idx="0">
              <a:schemeClr val="dk1"/>
            </a:fillRef>
            <a:effectRef idx="1">
              <a:schemeClr val="dk1"/>
            </a:effectRef>
            <a:fontRef idx="minor">
              <a:schemeClr val="tx1"/>
            </a:fontRef>
          </p:style>
        </p:cxnSp>
        <p:cxnSp>
          <p:nvCxnSpPr>
            <p:cNvPr id="25" name="رابط مستقيم 24">
              <a:extLst>
                <a:ext uri="{FF2B5EF4-FFF2-40B4-BE49-F238E27FC236}">
                  <a16:creationId xmlns:a16="http://schemas.microsoft.com/office/drawing/2014/main" id="{0FB6D297-81D2-1BB6-E443-07B6B1EF6832}"/>
                </a:ext>
              </a:extLst>
            </p:cNvPr>
            <p:cNvCxnSpPr>
              <a:cxnSpLocks/>
            </p:cNvCxnSpPr>
            <p:nvPr/>
          </p:nvCxnSpPr>
          <p:spPr>
            <a:xfrm>
              <a:off x="0" y="1686480"/>
              <a:ext cx="5368150" cy="8576"/>
            </a:xfrm>
            <a:prstGeom prst="line">
              <a:avLst/>
            </a:prstGeom>
          </p:spPr>
          <p:style>
            <a:lnRef idx="2">
              <a:schemeClr val="dk1"/>
            </a:lnRef>
            <a:fillRef idx="0">
              <a:schemeClr val="dk1"/>
            </a:fillRef>
            <a:effectRef idx="1">
              <a:schemeClr val="dk1"/>
            </a:effectRef>
            <a:fontRef idx="minor">
              <a:schemeClr val="tx1"/>
            </a:fontRef>
          </p:style>
        </p:cxnSp>
        <p:cxnSp>
          <p:nvCxnSpPr>
            <p:cNvPr id="26" name="رابط مستقيم 25">
              <a:extLst>
                <a:ext uri="{FF2B5EF4-FFF2-40B4-BE49-F238E27FC236}">
                  <a16:creationId xmlns:a16="http://schemas.microsoft.com/office/drawing/2014/main" id="{AF7BA59F-CAED-9F70-962F-E578454125EF}"/>
                </a:ext>
              </a:extLst>
            </p:cNvPr>
            <p:cNvCxnSpPr/>
            <p:nvPr/>
          </p:nvCxnSpPr>
          <p:spPr>
            <a:xfrm>
              <a:off x="5353551" y="17152"/>
              <a:ext cx="0" cy="1669328"/>
            </a:xfrm>
            <a:prstGeom prst="line">
              <a:avLst/>
            </a:prstGeom>
          </p:spPr>
          <p:style>
            <a:lnRef idx="2">
              <a:schemeClr val="dk1"/>
            </a:lnRef>
            <a:fillRef idx="0">
              <a:schemeClr val="dk1"/>
            </a:fillRef>
            <a:effectRef idx="1">
              <a:schemeClr val="dk1"/>
            </a:effectRef>
            <a:fontRef idx="minor">
              <a:schemeClr val="tx1"/>
            </a:fontRef>
          </p:style>
        </p:cxnSp>
        <p:cxnSp>
          <p:nvCxnSpPr>
            <p:cNvPr id="27" name="رابط مستقيم 26">
              <a:extLst>
                <a:ext uri="{FF2B5EF4-FFF2-40B4-BE49-F238E27FC236}">
                  <a16:creationId xmlns:a16="http://schemas.microsoft.com/office/drawing/2014/main" id="{E8E7EFC3-D424-25D9-E14F-F733A931F8BC}"/>
                </a:ext>
              </a:extLst>
            </p:cNvPr>
            <p:cNvCxnSpPr/>
            <p:nvPr/>
          </p:nvCxnSpPr>
          <p:spPr>
            <a:xfrm>
              <a:off x="0" y="8576"/>
              <a:ext cx="0" cy="1669328"/>
            </a:xfrm>
            <a:prstGeom prst="line">
              <a:avLst/>
            </a:prstGeom>
          </p:spPr>
          <p:style>
            <a:lnRef idx="2">
              <a:schemeClr val="dk1"/>
            </a:lnRef>
            <a:fillRef idx="0">
              <a:schemeClr val="dk1"/>
            </a:fillRef>
            <a:effectRef idx="1">
              <a:schemeClr val="dk1"/>
            </a:effectRef>
            <a:fontRef idx="minor">
              <a:schemeClr val="tx1"/>
            </a:fontRef>
          </p:style>
        </p:cxnSp>
      </p:grpSp>
    </p:spTree>
    <p:extLst>
      <p:ext uri="{BB962C8B-B14F-4D97-AF65-F5344CB8AC3E}">
        <p14:creationId xmlns:p14="http://schemas.microsoft.com/office/powerpoint/2010/main" val="286340935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CCC3A0-3076-2F5E-C03A-1DEB5E294C57}"/>
            </a:ext>
          </a:extLst>
        </p:cNvPr>
        <p:cNvGrpSpPr/>
        <p:nvPr/>
      </p:nvGrpSpPr>
      <p:grpSpPr>
        <a:xfrm>
          <a:off x="0" y="0"/>
          <a:ext cx="0" cy="0"/>
          <a:chOff x="0" y="0"/>
          <a:chExt cx="0" cy="0"/>
        </a:xfrm>
      </p:grpSpPr>
      <p:sp>
        <p:nvSpPr>
          <p:cNvPr id="29" name="TextBox 28">
            <a:extLst>
              <a:ext uri="{FF2B5EF4-FFF2-40B4-BE49-F238E27FC236}">
                <a16:creationId xmlns:a16="http://schemas.microsoft.com/office/drawing/2014/main" id="{4FB7C197-DE70-E424-8134-A889D45EEF26}"/>
              </a:ext>
            </a:extLst>
          </p:cNvPr>
          <p:cNvSpPr txBox="1"/>
          <p:nvPr/>
        </p:nvSpPr>
        <p:spPr>
          <a:xfrm>
            <a:off x="1002401" y="3155737"/>
            <a:ext cx="5009702" cy="658642"/>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r>
              <a:rPr lang="ar-EG" dirty="0"/>
              <a:t>خريطة تحفيز الفريق</a:t>
            </a:r>
          </a:p>
        </p:txBody>
      </p:sp>
      <p:sp>
        <p:nvSpPr>
          <p:cNvPr id="8" name="TextBox 7">
            <a:extLst>
              <a:ext uri="{FF2B5EF4-FFF2-40B4-BE49-F238E27FC236}">
                <a16:creationId xmlns:a16="http://schemas.microsoft.com/office/drawing/2014/main" id="{9E5462F4-3141-E686-B857-FA6F164AB110}"/>
              </a:ext>
            </a:extLst>
          </p:cNvPr>
          <p:cNvSpPr txBox="1"/>
          <p:nvPr/>
        </p:nvSpPr>
        <p:spPr>
          <a:xfrm>
            <a:off x="2779494" y="-181335"/>
            <a:ext cx="6633012"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نشاط تدريبي</a:t>
            </a:r>
            <a:endParaRPr lang="en-US" sz="4000" dirty="0">
              <a:solidFill>
                <a:schemeClr val="bg1"/>
              </a:solidFill>
              <a:effectLst/>
              <a:latin typeface="Adobe Arabic" panose="02040503050201020203" pitchFamily="18" charset="-78"/>
              <a:ea typeface="Calibri" panose="020F0502020204030204" pitchFamily="34" charset="0"/>
              <a:cs typeface="Adobe Arabic" panose="02040503050201020203" pitchFamily="18" charset="-78"/>
            </a:endParaRPr>
          </a:p>
        </p:txBody>
      </p:sp>
      <p:pic>
        <p:nvPicPr>
          <p:cNvPr id="9" name="Picture 8">
            <a:extLst>
              <a:ext uri="{FF2B5EF4-FFF2-40B4-BE49-F238E27FC236}">
                <a16:creationId xmlns:a16="http://schemas.microsoft.com/office/drawing/2014/main" id="{03DB7F3B-92E9-590E-13D6-E635C319D7E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3" name="Picture 2">
            <a:extLst>
              <a:ext uri="{FF2B5EF4-FFF2-40B4-BE49-F238E27FC236}">
                <a16:creationId xmlns:a16="http://schemas.microsoft.com/office/drawing/2014/main" id="{417B22A9-E283-1A61-4B47-AC46C6B2C40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79898" y="1386963"/>
            <a:ext cx="4762500" cy="4762500"/>
          </a:xfrm>
          <a:prstGeom prst="rect">
            <a:avLst/>
          </a:prstGeom>
        </p:spPr>
      </p:pic>
    </p:spTree>
    <p:extLst>
      <p:ext uri="{BB962C8B-B14F-4D97-AF65-F5344CB8AC3E}">
        <p14:creationId xmlns:p14="http://schemas.microsoft.com/office/powerpoint/2010/main" val="1167848094"/>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Shape 477">
          <a:extLst>
            <a:ext uri="{FF2B5EF4-FFF2-40B4-BE49-F238E27FC236}">
              <a16:creationId xmlns:a16="http://schemas.microsoft.com/office/drawing/2014/main" id="{7CC90FB2-A05B-C99A-5346-18D8E3A11E3D}"/>
            </a:ext>
          </a:extLst>
        </p:cNvPr>
        <p:cNvGrpSpPr/>
        <p:nvPr/>
      </p:nvGrpSpPr>
      <p:grpSpPr>
        <a:xfrm>
          <a:off x="0" y="0"/>
          <a:ext cx="0" cy="0"/>
          <a:chOff x="0" y="0"/>
          <a:chExt cx="0" cy="0"/>
        </a:xfrm>
      </p:grpSpPr>
      <p:sp>
        <p:nvSpPr>
          <p:cNvPr id="2" name="عنوان 1">
            <a:extLst>
              <a:ext uri="{FF2B5EF4-FFF2-40B4-BE49-F238E27FC236}">
                <a16:creationId xmlns:a16="http://schemas.microsoft.com/office/drawing/2014/main" id="{0E5A0B5F-096D-80C8-6E9D-EDA9AEB37BE5}"/>
              </a:ext>
            </a:extLst>
          </p:cNvPr>
          <p:cNvSpPr txBox="1">
            <a:spLocks/>
          </p:cNvSpPr>
          <p:nvPr/>
        </p:nvSpPr>
        <p:spPr>
          <a:xfrm>
            <a:off x="6213764" y="1"/>
            <a:ext cx="5779903" cy="1284790"/>
          </a:xfrm>
          <a:prstGeom prst="rect">
            <a:avLst/>
          </a:prstGeom>
        </p:spPr>
        <p:txBody>
          <a:bodyPr vert="horz" lIns="91440" tIns="45720" rIns="91440" bIns="45720" rtlCol="1" anchor="ctr">
            <a:noAutofit/>
          </a:bodyPr>
          <a:lstStyle>
            <a:lvl1pPr algn="r" defTabSz="914400" rtl="1" eaLnBrk="1" latinLnBrk="0" hangingPunct="1">
              <a:lnSpc>
                <a:spcPct val="90000"/>
              </a:lnSpc>
              <a:spcBef>
                <a:spcPct val="0"/>
              </a:spcBef>
              <a:buNone/>
              <a:defRPr sz="2800" kern="1200">
                <a:solidFill>
                  <a:srgbClr val="A9894C"/>
                </a:solidFill>
                <a:latin typeface="TS Safaa Bold" panose="00000800000000000000" pitchFamily="50" charset="-78"/>
                <a:ea typeface="+mj-ea"/>
                <a:cs typeface="TS Safaa Bold" panose="00000800000000000000" pitchFamily="50" charset="-78"/>
              </a:defRPr>
            </a:lvl1pPr>
          </a:lstStyle>
          <a:p>
            <a:pPr algn="ctr">
              <a:lnSpc>
                <a:spcPct val="100000"/>
              </a:lnSpc>
            </a:pPr>
            <a:r>
              <a:rPr lang="ar-AE" sz="32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rPr>
              <a:t>التقويم</a:t>
            </a:r>
          </a:p>
        </p:txBody>
      </p:sp>
      <p:sp>
        <p:nvSpPr>
          <p:cNvPr id="6" name="Rectangle: Rounded Corners 13">
            <a:extLst>
              <a:ext uri="{FF2B5EF4-FFF2-40B4-BE49-F238E27FC236}">
                <a16:creationId xmlns:a16="http://schemas.microsoft.com/office/drawing/2014/main" id="{FA249A0F-9D9F-9258-CF21-BDF785B3297B}"/>
              </a:ext>
            </a:extLst>
          </p:cNvPr>
          <p:cNvSpPr/>
          <p:nvPr/>
        </p:nvSpPr>
        <p:spPr>
          <a:xfrm>
            <a:off x="0" y="1087524"/>
            <a:ext cx="12192000" cy="5904000"/>
          </a:xfrm>
          <a:prstGeom prst="roundRect">
            <a:avLst>
              <a:gd name="adj" fmla="val 7321"/>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9" name="TextBox 7">
            <a:extLst>
              <a:ext uri="{FF2B5EF4-FFF2-40B4-BE49-F238E27FC236}">
                <a16:creationId xmlns:a16="http://schemas.microsoft.com/office/drawing/2014/main" id="{0F19D13C-C32D-7692-04C2-01E8EFE9FED8}"/>
              </a:ext>
            </a:extLst>
          </p:cNvPr>
          <p:cNvSpPr txBox="1"/>
          <p:nvPr/>
        </p:nvSpPr>
        <p:spPr>
          <a:xfrm>
            <a:off x="0" y="1191382"/>
            <a:ext cx="12192000" cy="5881738"/>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3"/>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b="1" dirty="0">
                <a:solidFill>
                  <a:srgbClr val="168489"/>
                </a:solidFill>
              </a:rPr>
              <a:t>"شركة المستقبل للتكنولوجيا"</a:t>
            </a:r>
            <a:endParaRPr lang="ar-AE" b="1" dirty="0">
              <a:solidFill>
                <a:srgbClr val="168489"/>
              </a:solidFill>
            </a:endParaRPr>
          </a:p>
          <a:p>
            <a:pPr marL="0" indent="0">
              <a:buNone/>
            </a:pPr>
            <a:r>
              <a:rPr lang="ar-SA" b="1" dirty="0">
                <a:solidFill>
                  <a:schemeClr val="tx1"/>
                </a:solidFill>
              </a:rPr>
              <a:t>تواجه شركة "المستقبل للتكنولوجيا" تحدّيات في إدارة فريقها للتطوير البرمجي المكوّن من 25 مبرمجاً وخبير تقني. الشركة شهدت نموّاً سريعاً خلال العامين الماضيين، وارتفع عدد الموظّفين من 10 إلى 25 موظّفاً. ومع هذا النموّ، ظهرت عدّة مشكلات:</a:t>
            </a:r>
          </a:p>
          <a:p>
            <a:pPr marL="0" indent="0">
              <a:buNone/>
            </a:pPr>
            <a:r>
              <a:rPr lang="ar-SA" b="1" dirty="0">
                <a:solidFill>
                  <a:schemeClr val="tx1"/>
                </a:solidFill>
              </a:rPr>
              <a:t>- انخفاض في جودة المنتجات النهائية وزيادة في عدد الأخطاء البرمجية.</a:t>
            </a:r>
          </a:p>
          <a:p>
            <a:pPr marL="0" indent="0">
              <a:buNone/>
            </a:pPr>
            <a:r>
              <a:rPr lang="ar-SA" b="1" dirty="0">
                <a:solidFill>
                  <a:schemeClr val="tx1"/>
                </a:solidFill>
              </a:rPr>
              <a:t>- تأخير في تسليم المشاريع عن المواعيد المحدّدة.</a:t>
            </a:r>
          </a:p>
          <a:p>
            <a:pPr marL="0" indent="0">
              <a:buNone/>
            </a:pPr>
            <a:r>
              <a:rPr lang="ar-SA" b="1" dirty="0">
                <a:solidFill>
                  <a:schemeClr val="tx1"/>
                </a:solidFill>
              </a:rPr>
              <a:t>- صراعات متكرّرة بين أعضاء الفريق، خاصّة بين المبرمجين القدامى والجدد.</a:t>
            </a:r>
          </a:p>
          <a:p>
            <a:pPr marL="0" indent="0">
              <a:buNone/>
            </a:pPr>
            <a:r>
              <a:rPr lang="ar-SA" b="1" dirty="0">
                <a:solidFill>
                  <a:schemeClr val="tx1"/>
                </a:solidFill>
              </a:rPr>
              <a:t>- ارتفاع معدّل دوران الموظّفين، حيث غادر 5 مبرمجين أكفاء الشركة خلال الأشهر الستة الماضية.</a:t>
            </a:r>
          </a:p>
          <a:p>
            <a:pPr marL="0" indent="0">
              <a:buNone/>
            </a:pPr>
            <a:r>
              <a:rPr lang="ar-SA" b="1" dirty="0">
                <a:solidFill>
                  <a:schemeClr val="tx1"/>
                </a:solidFill>
              </a:rPr>
              <a:t>- انخفاض الروح المعنوية والشعور العام بالإحباط.</a:t>
            </a:r>
          </a:p>
          <a:p>
            <a:pPr marL="0" indent="0">
              <a:buNone/>
            </a:pPr>
            <a:r>
              <a:rPr lang="ar-SA" b="1" dirty="0">
                <a:solidFill>
                  <a:schemeClr val="tx1"/>
                </a:solidFill>
              </a:rPr>
              <a:t>المدير التنفيذي للشركة يركّز بشكل أساسي على جذب عملاء جدد وزيادة الإيرادات، تاركاً الإدارة اليومية للمدير التقني الذي يمارس أسلوباً إدارياً تقليدياً يعتمد على المركزية والرقابة المباشرة. لا يوجد نظام واضح للحوافز والمكافآت، والترقيات نادرة وغير معتمدة على معايير محدّدة.</a:t>
            </a:r>
          </a:p>
        </p:txBody>
      </p:sp>
    </p:spTree>
    <p:extLst>
      <p:ext uri="{BB962C8B-B14F-4D97-AF65-F5344CB8AC3E}">
        <p14:creationId xmlns:p14="http://schemas.microsoft.com/office/powerpoint/2010/main" val="102872053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1+#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Shape 477">
          <a:extLst>
            <a:ext uri="{FF2B5EF4-FFF2-40B4-BE49-F238E27FC236}">
              <a16:creationId xmlns:a16="http://schemas.microsoft.com/office/drawing/2014/main" id="{3C897A92-382F-8E2D-C478-3831D6DB84D4}"/>
            </a:ext>
          </a:extLst>
        </p:cNvPr>
        <p:cNvGrpSpPr/>
        <p:nvPr/>
      </p:nvGrpSpPr>
      <p:grpSpPr>
        <a:xfrm>
          <a:off x="0" y="0"/>
          <a:ext cx="0" cy="0"/>
          <a:chOff x="0" y="0"/>
          <a:chExt cx="0" cy="0"/>
        </a:xfrm>
      </p:grpSpPr>
      <p:sp>
        <p:nvSpPr>
          <p:cNvPr id="2" name="عنوان 1">
            <a:extLst>
              <a:ext uri="{FF2B5EF4-FFF2-40B4-BE49-F238E27FC236}">
                <a16:creationId xmlns:a16="http://schemas.microsoft.com/office/drawing/2014/main" id="{088356C1-E256-5EFE-F144-7400433CEA18}"/>
              </a:ext>
            </a:extLst>
          </p:cNvPr>
          <p:cNvSpPr txBox="1">
            <a:spLocks/>
          </p:cNvSpPr>
          <p:nvPr/>
        </p:nvSpPr>
        <p:spPr>
          <a:xfrm>
            <a:off x="6213764" y="1"/>
            <a:ext cx="5779903" cy="1284790"/>
          </a:xfrm>
          <a:prstGeom prst="rect">
            <a:avLst/>
          </a:prstGeom>
        </p:spPr>
        <p:txBody>
          <a:bodyPr vert="horz" lIns="91440" tIns="45720" rIns="91440" bIns="45720" rtlCol="1" anchor="ctr">
            <a:noAutofit/>
          </a:bodyPr>
          <a:lstStyle>
            <a:lvl1pPr algn="r" defTabSz="914400" rtl="1" eaLnBrk="1" latinLnBrk="0" hangingPunct="1">
              <a:lnSpc>
                <a:spcPct val="90000"/>
              </a:lnSpc>
              <a:spcBef>
                <a:spcPct val="0"/>
              </a:spcBef>
              <a:buNone/>
              <a:defRPr sz="2800" kern="1200">
                <a:solidFill>
                  <a:srgbClr val="A9894C"/>
                </a:solidFill>
                <a:latin typeface="TS Safaa Bold" panose="00000800000000000000" pitchFamily="50" charset="-78"/>
                <a:ea typeface="+mj-ea"/>
                <a:cs typeface="TS Safaa Bold" panose="00000800000000000000" pitchFamily="50" charset="-78"/>
              </a:defRPr>
            </a:lvl1pPr>
          </a:lstStyle>
          <a:p>
            <a:pPr algn="ctr">
              <a:lnSpc>
                <a:spcPct val="100000"/>
              </a:lnSpc>
            </a:pPr>
            <a:r>
              <a:rPr lang="ar-AE" sz="32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rPr>
              <a:t>التقويم</a:t>
            </a:r>
          </a:p>
        </p:txBody>
      </p:sp>
      <p:sp>
        <p:nvSpPr>
          <p:cNvPr id="6" name="Rectangle: Rounded Corners 13">
            <a:extLst>
              <a:ext uri="{FF2B5EF4-FFF2-40B4-BE49-F238E27FC236}">
                <a16:creationId xmlns:a16="http://schemas.microsoft.com/office/drawing/2014/main" id="{1FFDFBE4-AA03-A35A-7628-675F01FC504D}"/>
              </a:ext>
            </a:extLst>
          </p:cNvPr>
          <p:cNvSpPr/>
          <p:nvPr/>
        </p:nvSpPr>
        <p:spPr>
          <a:xfrm>
            <a:off x="479267" y="1646324"/>
            <a:ext cx="10950734" cy="888532"/>
          </a:xfrm>
          <a:prstGeom prst="roundRect">
            <a:avLst>
              <a:gd name="adj" fmla="val 7321"/>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TextBox 7">
            <a:extLst>
              <a:ext uri="{FF2B5EF4-FFF2-40B4-BE49-F238E27FC236}">
                <a16:creationId xmlns:a16="http://schemas.microsoft.com/office/drawing/2014/main" id="{DF66FF24-E3DB-BB1B-B392-AFB24A1077F5}"/>
              </a:ext>
            </a:extLst>
          </p:cNvPr>
          <p:cNvSpPr txBox="1"/>
          <p:nvPr/>
        </p:nvSpPr>
        <p:spPr>
          <a:xfrm>
            <a:off x="1148080" y="1734655"/>
            <a:ext cx="9357361" cy="619272"/>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3"/>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sz="3200" b="1" dirty="0">
                <a:solidFill>
                  <a:srgbClr val="168489"/>
                </a:solidFill>
              </a:rPr>
              <a:t>ما الأسباب الرئيسية للمشكلات التي تواجهها الشركة من منظور التحفيز وبناء الفريق؟ </a:t>
            </a:r>
            <a:endParaRPr lang="ar-AE" sz="3200" b="1" dirty="0">
              <a:solidFill>
                <a:srgbClr val="168489"/>
              </a:solidFill>
            </a:endParaRPr>
          </a:p>
        </p:txBody>
      </p:sp>
      <p:pic>
        <p:nvPicPr>
          <p:cNvPr id="3074" name="Picture 2" descr="Confused ">
            <a:extLst>
              <a:ext uri="{FF2B5EF4-FFF2-40B4-BE49-F238E27FC236}">
                <a16:creationId xmlns:a16="http://schemas.microsoft.com/office/drawing/2014/main" id="{D1AFC601-274D-ED37-710A-FFD3D2441C5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3481" y="2442258"/>
            <a:ext cx="4415742" cy="44157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8360275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1+#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3074"/>
                                        </p:tgtEl>
                                        <p:attrNameLst>
                                          <p:attrName>style.visibility</p:attrName>
                                        </p:attrNameLst>
                                      </p:cBhvr>
                                      <p:to>
                                        <p:strVal val="visible"/>
                                      </p:to>
                                    </p:set>
                                    <p:animEffect transition="in" filter="wipe(left)">
                                      <p:cBhvr>
                                        <p:cTn id="12" dur="500"/>
                                        <p:tgtEl>
                                          <p:spTgt spid="30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Shape 477">
          <a:extLst>
            <a:ext uri="{FF2B5EF4-FFF2-40B4-BE49-F238E27FC236}">
              <a16:creationId xmlns:a16="http://schemas.microsoft.com/office/drawing/2014/main" id="{89C77448-4522-5974-E2A8-CFDD3F74E789}"/>
            </a:ext>
          </a:extLst>
        </p:cNvPr>
        <p:cNvGrpSpPr/>
        <p:nvPr/>
      </p:nvGrpSpPr>
      <p:grpSpPr>
        <a:xfrm>
          <a:off x="0" y="0"/>
          <a:ext cx="0" cy="0"/>
          <a:chOff x="0" y="0"/>
          <a:chExt cx="0" cy="0"/>
        </a:xfrm>
      </p:grpSpPr>
      <p:sp>
        <p:nvSpPr>
          <p:cNvPr id="2" name="عنوان 1">
            <a:extLst>
              <a:ext uri="{FF2B5EF4-FFF2-40B4-BE49-F238E27FC236}">
                <a16:creationId xmlns:a16="http://schemas.microsoft.com/office/drawing/2014/main" id="{64CCB940-2375-121A-E7D1-9FAFE2153BE0}"/>
              </a:ext>
            </a:extLst>
          </p:cNvPr>
          <p:cNvSpPr txBox="1">
            <a:spLocks/>
          </p:cNvSpPr>
          <p:nvPr/>
        </p:nvSpPr>
        <p:spPr>
          <a:xfrm>
            <a:off x="6213764" y="1"/>
            <a:ext cx="5779903" cy="1284790"/>
          </a:xfrm>
          <a:prstGeom prst="rect">
            <a:avLst/>
          </a:prstGeom>
        </p:spPr>
        <p:txBody>
          <a:bodyPr vert="horz" lIns="91440" tIns="45720" rIns="91440" bIns="45720" rtlCol="1" anchor="ctr">
            <a:noAutofit/>
          </a:bodyPr>
          <a:lstStyle>
            <a:lvl1pPr algn="r" defTabSz="914400" rtl="1" eaLnBrk="1" latinLnBrk="0" hangingPunct="1">
              <a:lnSpc>
                <a:spcPct val="90000"/>
              </a:lnSpc>
              <a:spcBef>
                <a:spcPct val="0"/>
              </a:spcBef>
              <a:buNone/>
              <a:defRPr sz="2800" kern="1200">
                <a:solidFill>
                  <a:srgbClr val="A9894C"/>
                </a:solidFill>
                <a:latin typeface="TS Safaa Bold" panose="00000800000000000000" pitchFamily="50" charset="-78"/>
                <a:ea typeface="+mj-ea"/>
                <a:cs typeface="TS Safaa Bold" panose="00000800000000000000" pitchFamily="50" charset="-78"/>
              </a:defRPr>
            </a:lvl1pPr>
          </a:lstStyle>
          <a:p>
            <a:pPr algn="ctr">
              <a:lnSpc>
                <a:spcPct val="100000"/>
              </a:lnSpc>
            </a:pPr>
            <a:r>
              <a:rPr lang="ar-AE" sz="32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rPr>
              <a:t>التقويم</a:t>
            </a:r>
          </a:p>
        </p:txBody>
      </p:sp>
      <p:sp>
        <p:nvSpPr>
          <p:cNvPr id="6" name="Rectangle: Rounded Corners 13">
            <a:extLst>
              <a:ext uri="{FF2B5EF4-FFF2-40B4-BE49-F238E27FC236}">
                <a16:creationId xmlns:a16="http://schemas.microsoft.com/office/drawing/2014/main" id="{985ECFC2-9F39-DC31-B3EF-161149E6463B}"/>
              </a:ext>
            </a:extLst>
          </p:cNvPr>
          <p:cNvSpPr/>
          <p:nvPr/>
        </p:nvSpPr>
        <p:spPr>
          <a:xfrm>
            <a:off x="187616" y="1646324"/>
            <a:ext cx="11547184" cy="888532"/>
          </a:xfrm>
          <a:prstGeom prst="roundRect">
            <a:avLst>
              <a:gd name="adj" fmla="val 7321"/>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TextBox 7">
            <a:extLst>
              <a:ext uri="{FF2B5EF4-FFF2-40B4-BE49-F238E27FC236}">
                <a16:creationId xmlns:a16="http://schemas.microsoft.com/office/drawing/2014/main" id="{4B8D5C9B-C188-B722-F37A-F5D698A4829C}"/>
              </a:ext>
            </a:extLst>
          </p:cNvPr>
          <p:cNvSpPr txBox="1"/>
          <p:nvPr/>
        </p:nvSpPr>
        <p:spPr>
          <a:xfrm>
            <a:off x="187616" y="1750182"/>
            <a:ext cx="11435424" cy="619272"/>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3"/>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sz="3200" b="1" dirty="0">
                <a:solidFill>
                  <a:srgbClr val="168489"/>
                </a:solidFill>
              </a:rPr>
              <a:t>اقترح ثلاث استراتيجيات للتحفيز المادي وثلاث للتحفيز المعنوي تناسب هذه الحالة. </a:t>
            </a:r>
            <a:endParaRPr lang="ar-AE" sz="3200" b="1" dirty="0">
              <a:solidFill>
                <a:srgbClr val="168489"/>
              </a:solidFill>
            </a:endParaRPr>
          </a:p>
        </p:txBody>
      </p:sp>
      <p:pic>
        <p:nvPicPr>
          <p:cNvPr id="4098" name="Picture 2" descr="Confused ">
            <a:extLst>
              <a:ext uri="{FF2B5EF4-FFF2-40B4-BE49-F238E27FC236}">
                <a16:creationId xmlns:a16="http://schemas.microsoft.com/office/drawing/2014/main" id="{48CC5637-CDCF-A6AB-AA38-9289A5306EC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2604304"/>
            <a:ext cx="4253696" cy="42536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1797678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1+#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par>
                                <p:cTn id="9" presetID="22" presetClass="entr" presetSubtype="2" fill="hold" nodeType="withEffect">
                                  <p:stCondLst>
                                    <p:cond delay="0"/>
                                  </p:stCondLst>
                                  <p:childTnLst>
                                    <p:set>
                                      <p:cBhvr>
                                        <p:cTn id="10" dur="1" fill="hold">
                                          <p:stCondLst>
                                            <p:cond delay="0"/>
                                          </p:stCondLst>
                                        </p:cTn>
                                        <p:tgtEl>
                                          <p:spTgt spid="4098"/>
                                        </p:tgtEl>
                                        <p:attrNameLst>
                                          <p:attrName>style.visibility</p:attrName>
                                        </p:attrNameLst>
                                      </p:cBhvr>
                                      <p:to>
                                        <p:strVal val="visible"/>
                                      </p:to>
                                    </p:set>
                                    <p:animEffect transition="in" filter="wipe(right)">
                                      <p:cBhvr>
                                        <p:cTn id="11" dur="500"/>
                                        <p:tgtEl>
                                          <p:spTgt spid="40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Shape 477">
          <a:extLst>
            <a:ext uri="{FF2B5EF4-FFF2-40B4-BE49-F238E27FC236}">
              <a16:creationId xmlns:a16="http://schemas.microsoft.com/office/drawing/2014/main" id="{B2A70B6A-DD91-A863-DE53-2B1286DA8302}"/>
            </a:ext>
          </a:extLst>
        </p:cNvPr>
        <p:cNvGrpSpPr/>
        <p:nvPr/>
      </p:nvGrpSpPr>
      <p:grpSpPr>
        <a:xfrm>
          <a:off x="0" y="0"/>
          <a:ext cx="0" cy="0"/>
          <a:chOff x="0" y="0"/>
          <a:chExt cx="0" cy="0"/>
        </a:xfrm>
      </p:grpSpPr>
      <p:sp>
        <p:nvSpPr>
          <p:cNvPr id="2" name="عنوان 1">
            <a:extLst>
              <a:ext uri="{FF2B5EF4-FFF2-40B4-BE49-F238E27FC236}">
                <a16:creationId xmlns:a16="http://schemas.microsoft.com/office/drawing/2014/main" id="{A0993D38-AE06-4684-A30D-B0AA27C1EE6D}"/>
              </a:ext>
            </a:extLst>
          </p:cNvPr>
          <p:cNvSpPr txBox="1">
            <a:spLocks/>
          </p:cNvSpPr>
          <p:nvPr/>
        </p:nvSpPr>
        <p:spPr>
          <a:xfrm>
            <a:off x="6213764" y="1"/>
            <a:ext cx="5779903" cy="1284790"/>
          </a:xfrm>
          <a:prstGeom prst="rect">
            <a:avLst/>
          </a:prstGeom>
        </p:spPr>
        <p:txBody>
          <a:bodyPr vert="horz" lIns="91440" tIns="45720" rIns="91440" bIns="45720" rtlCol="1" anchor="ctr">
            <a:noAutofit/>
          </a:bodyPr>
          <a:lstStyle>
            <a:lvl1pPr algn="r" defTabSz="914400" rtl="1" eaLnBrk="1" latinLnBrk="0" hangingPunct="1">
              <a:lnSpc>
                <a:spcPct val="90000"/>
              </a:lnSpc>
              <a:spcBef>
                <a:spcPct val="0"/>
              </a:spcBef>
              <a:buNone/>
              <a:defRPr sz="2800" kern="1200">
                <a:solidFill>
                  <a:srgbClr val="A9894C"/>
                </a:solidFill>
                <a:latin typeface="TS Safaa Bold" panose="00000800000000000000" pitchFamily="50" charset="-78"/>
                <a:ea typeface="+mj-ea"/>
                <a:cs typeface="TS Safaa Bold" panose="00000800000000000000" pitchFamily="50" charset="-78"/>
              </a:defRPr>
            </a:lvl1pPr>
          </a:lstStyle>
          <a:p>
            <a:pPr algn="ctr">
              <a:lnSpc>
                <a:spcPct val="100000"/>
              </a:lnSpc>
            </a:pPr>
            <a:r>
              <a:rPr lang="ar-AE" sz="32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rPr>
              <a:t>التقويم</a:t>
            </a:r>
          </a:p>
        </p:txBody>
      </p:sp>
      <p:sp>
        <p:nvSpPr>
          <p:cNvPr id="6" name="Rectangle: Rounded Corners 13">
            <a:extLst>
              <a:ext uri="{FF2B5EF4-FFF2-40B4-BE49-F238E27FC236}">
                <a16:creationId xmlns:a16="http://schemas.microsoft.com/office/drawing/2014/main" id="{8F89B018-B760-318F-202D-CFBBB05CB91A}"/>
              </a:ext>
            </a:extLst>
          </p:cNvPr>
          <p:cNvSpPr/>
          <p:nvPr/>
        </p:nvSpPr>
        <p:spPr>
          <a:xfrm>
            <a:off x="890402" y="1646324"/>
            <a:ext cx="9665838" cy="888532"/>
          </a:xfrm>
          <a:prstGeom prst="roundRect">
            <a:avLst>
              <a:gd name="adj" fmla="val 7321"/>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9" name="TextBox 7">
            <a:extLst>
              <a:ext uri="{FF2B5EF4-FFF2-40B4-BE49-F238E27FC236}">
                <a16:creationId xmlns:a16="http://schemas.microsoft.com/office/drawing/2014/main" id="{0A9C78CC-9FED-CB77-DDA7-E15893BDDD7F}"/>
              </a:ext>
            </a:extLst>
          </p:cNvPr>
          <p:cNvSpPr txBox="1"/>
          <p:nvPr/>
        </p:nvSpPr>
        <p:spPr>
          <a:xfrm>
            <a:off x="1330960" y="1750182"/>
            <a:ext cx="8829040" cy="619272"/>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3"/>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sz="3200" b="1" dirty="0">
                <a:solidFill>
                  <a:srgbClr val="168489"/>
                </a:solidFill>
              </a:rPr>
              <a:t>كيف يمكن تطبيق مبادئ التفويض والتمكين لتحسين أداء الفريق؟ </a:t>
            </a:r>
            <a:endParaRPr lang="ar-AE" sz="3200" b="1" dirty="0">
              <a:solidFill>
                <a:srgbClr val="168489"/>
              </a:solidFill>
            </a:endParaRPr>
          </a:p>
        </p:txBody>
      </p:sp>
      <p:pic>
        <p:nvPicPr>
          <p:cNvPr id="6146" name="Picture 2" descr="Idea ">
            <a:extLst>
              <a:ext uri="{FF2B5EF4-FFF2-40B4-BE49-F238E27FC236}">
                <a16:creationId xmlns:a16="http://schemas.microsoft.com/office/drawing/2014/main" id="{2B083DCD-ECDB-D76A-C1B5-9130483968F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2473312"/>
            <a:ext cx="4784202" cy="478420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4157454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1+#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par>
                                <p:cTn id="9" presetID="22" presetClass="entr" presetSubtype="1" fill="hold" nodeType="withEffect">
                                  <p:stCondLst>
                                    <p:cond delay="0"/>
                                  </p:stCondLst>
                                  <p:childTnLst>
                                    <p:set>
                                      <p:cBhvr>
                                        <p:cTn id="10" dur="1" fill="hold">
                                          <p:stCondLst>
                                            <p:cond delay="0"/>
                                          </p:stCondLst>
                                        </p:cTn>
                                        <p:tgtEl>
                                          <p:spTgt spid="6146"/>
                                        </p:tgtEl>
                                        <p:attrNameLst>
                                          <p:attrName>style.visibility</p:attrName>
                                        </p:attrNameLst>
                                      </p:cBhvr>
                                      <p:to>
                                        <p:strVal val="visible"/>
                                      </p:to>
                                    </p:set>
                                    <p:animEffect transition="in" filter="wipe(up)">
                                      <p:cBhvr>
                                        <p:cTn id="11" dur="500"/>
                                        <p:tgtEl>
                                          <p:spTgt spid="61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Shape 477">
          <a:extLst>
            <a:ext uri="{FF2B5EF4-FFF2-40B4-BE49-F238E27FC236}">
              <a16:creationId xmlns:a16="http://schemas.microsoft.com/office/drawing/2014/main" id="{608F4741-64EB-C1DD-8643-DAA858560A3E}"/>
            </a:ext>
          </a:extLst>
        </p:cNvPr>
        <p:cNvGrpSpPr/>
        <p:nvPr/>
      </p:nvGrpSpPr>
      <p:grpSpPr>
        <a:xfrm>
          <a:off x="0" y="0"/>
          <a:ext cx="0" cy="0"/>
          <a:chOff x="0" y="0"/>
          <a:chExt cx="0" cy="0"/>
        </a:xfrm>
      </p:grpSpPr>
      <p:sp>
        <p:nvSpPr>
          <p:cNvPr id="2" name="عنوان 1">
            <a:extLst>
              <a:ext uri="{FF2B5EF4-FFF2-40B4-BE49-F238E27FC236}">
                <a16:creationId xmlns:a16="http://schemas.microsoft.com/office/drawing/2014/main" id="{7D82369A-FF0D-F0D5-6FDD-0418D7B97519}"/>
              </a:ext>
            </a:extLst>
          </p:cNvPr>
          <p:cNvSpPr txBox="1">
            <a:spLocks/>
          </p:cNvSpPr>
          <p:nvPr/>
        </p:nvSpPr>
        <p:spPr>
          <a:xfrm>
            <a:off x="6213764" y="1"/>
            <a:ext cx="5779903" cy="1284790"/>
          </a:xfrm>
          <a:prstGeom prst="rect">
            <a:avLst/>
          </a:prstGeom>
        </p:spPr>
        <p:txBody>
          <a:bodyPr vert="horz" lIns="91440" tIns="45720" rIns="91440" bIns="45720" rtlCol="1" anchor="ctr">
            <a:noAutofit/>
          </a:bodyPr>
          <a:lstStyle>
            <a:lvl1pPr algn="r" defTabSz="914400" rtl="1" eaLnBrk="1" latinLnBrk="0" hangingPunct="1">
              <a:lnSpc>
                <a:spcPct val="90000"/>
              </a:lnSpc>
              <a:spcBef>
                <a:spcPct val="0"/>
              </a:spcBef>
              <a:buNone/>
              <a:defRPr sz="2800" kern="1200">
                <a:solidFill>
                  <a:srgbClr val="A9894C"/>
                </a:solidFill>
                <a:latin typeface="TS Safaa Bold" panose="00000800000000000000" pitchFamily="50" charset="-78"/>
                <a:ea typeface="+mj-ea"/>
                <a:cs typeface="TS Safaa Bold" panose="00000800000000000000" pitchFamily="50" charset="-78"/>
              </a:defRPr>
            </a:lvl1pPr>
          </a:lstStyle>
          <a:p>
            <a:pPr algn="ctr">
              <a:lnSpc>
                <a:spcPct val="100000"/>
              </a:lnSpc>
            </a:pPr>
            <a:r>
              <a:rPr lang="ar-AE" sz="32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rPr>
              <a:t>التقويم</a:t>
            </a:r>
          </a:p>
        </p:txBody>
      </p:sp>
      <p:sp>
        <p:nvSpPr>
          <p:cNvPr id="6" name="Rectangle: Rounded Corners 13">
            <a:extLst>
              <a:ext uri="{FF2B5EF4-FFF2-40B4-BE49-F238E27FC236}">
                <a16:creationId xmlns:a16="http://schemas.microsoft.com/office/drawing/2014/main" id="{E60A115A-B309-525B-0A98-21F1F96DF913}"/>
              </a:ext>
            </a:extLst>
          </p:cNvPr>
          <p:cNvSpPr/>
          <p:nvPr/>
        </p:nvSpPr>
        <p:spPr>
          <a:xfrm>
            <a:off x="148722" y="1584780"/>
            <a:ext cx="11525118" cy="888532"/>
          </a:xfrm>
          <a:prstGeom prst="roundRect">
            <a:avLst>
              <a:gd name="adj" fmla="val 7321"/>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TextBox 7">
            <a:extLst>
              <a:ext uri="{FF2B5EF4-FFF2-40B4-BE49-F238E27FC236}">
                <a16:creationId xmlns:a16="http://schemas.microsoft.com/office/drawing/2014/main" id="{4EE08F24-37AE-1FD7-190C-48D0CE24FFF5}"/>
              </a:ext>
            </a:extLst>
          </p:cNvPr>
          <p:cNvSpPr txBox="1"/>
          <p:nvPr/>
        </p:nvSpPr>
        <p:spPr>
          <a:xfrm>
            <a:off x="-365760" y="1719410"/>
            <a:ext cx="11155680" cy="619272"/>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3"/>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sz="3200" b="1" dirty="0">
                <a:solidFill>
                  <a:srgbClr val="168489"/>
                </a:solidFill>
              </a:rPr>
              <a:t>ضع خطة من خمس خطوات لإدارة الصراعات القائمة داخل الفريق. </a:t>
            </a:r>
            <a:endParaRPr lang="ar-AE" sz="3200" b="1" dirty="0">
              <a:solidFill>
                <a:srgbClr val="168489"/>
              </a:solidFill>
            </a:endParaRPr>
          </a:p>
        </p:txBody>
      </p:sp>
      <p:pic>
        <p:nvPicPr>
          <p:cNvPr id="4" name="صورة 3">
            <a:extLst>
              <a:ext uri="{FF2B5EF4-FFF2-40B4-BE49-F238E27FC236}">
                <a16:creationId xmlns:a16="http://schemas.microsoft.com/office/drawing/2014/main" id="{31A1496B-D7B8-4E79-67AC-CA7186E3B99E}"/>
              </a:ext>
            </a:extLst>
          </p:cNvPr>
          <p:cNvPicPr>
            <a:picLocks noChangeAspect="1"/>
          </p:cNvPicPr>
          <p:nvPr/>
        </p:nvPicPr>
        <p:blipFill>
          <a:blip r:embed="rId4"/>
          <a:stretch>
            <a:fillRect/>
          </a:stretch>
        </p:blipFill>
        <p:spPr>
          <a:xfrm>
            <a:off x="104172" y="2473312"/>
            <a:ext cx="4876800" cy="4876800"/>
          </a:xfrm>
          <a:prstGeom prst="rect">
            <a:avLst/>
          </a:prstGeom>
        </p:spPr>
      </p:pic>
    </p:spTree>
    <p:extLst>
      <p:ext uri="{BB962C8B-B14F-4D97-AF65-F5344CB8AC3E}">
        <p14:creationId xmlns:p14="http://schemas.microsoft.com/office/powerpoint/2010/main" val="259265468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1+#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par>
                                <p:cTn id="9" presetID="22" presetClass="entr" presetSubtype="8"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left)">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Shape 477">
          <a:extLst>
            <a:ext uri="{FF2B5EF4-FFF2-40B4-BE49-F238E27FC236}">
              <a16:creationId xmlns:a16="http://schemas.microsoft.com/office/drawing/2014/main" id="{980BCE3B-2B2B-D9D6-69E6-54D3FB044C42}"/>
            </a:ext>
          </a:extLst>
        </p:cNvPr>
        <p:cNvGrpSpPr/>
        <p:nvPr/>
      </p:nvGrpSpPr>
      <p:grpSpPr>
        <a:xfrm>
          <a:off x="0" y="0"/>
          <a:ext cx="0" cy="0"/>
          <a:chOff x="0" y="0"/>
          <a:chExt cx="0" cy="0"/>
        </a:xfrm>
      </p:grpSpPr>
      <p:sp>
        <p:nvSpPr>
          <p:cNvPr id="2" name="عنوان 1">
            <a:extLst>
              <a:ext uri="{FF2B5EF4-FFF2-40B4-BE49-F238E27FC236}">
                <a16:creationId xmlns:a16="http://schemas.microsoft.com/office/drawing/2014/main" id="{35150771-F2EA-7B6B-4916-7A0B92F31A49}"/>
              </a:ext>
            </a:extLst>
          </p:cNvPr>
          <p:cNvSpPr txBox="1">
            <a:spLocks/>
          </p:cNvSpPr>
          <p:nvPr/>
        </p:nvSpPr>
        <p:spPr>
          <a:xfrm>
            <a:off x="6213764" y="1"/>
            <a:ext cx="5779903" cy="1284790"/>
          </a:xfrm>
          <a:prstGeom prst="rect">
            <a:avLst/>
          </a:prstGeom>
        </p:spPr>
        <p:txBody>
          <a:bodyPr vert="horz" lIns="91440" tIns="45720" rIns="91440" bIns="45720" rtlCol="1" anchor="ctr">
            <a:noAutofit/>
          </a:bodyPr>
          <a:lstStyle>
            <a:lvl1pPr algn="r" defTabSz="914400" rtl="1" eaLnBrk="1" latinLnBrk="0" hangingPunct="1">
              <a:lnSpc>
                <a:spcPct val="90000"/>
              </a:lnSpc>
              <a:spcBef>
                <a:spcPct val="0"/>
              </a:spcBef>
              <a:buNone/>
              <a:defRPr sz="2800" kern="1200">
                <a:solidFill>
                  <a:srgbClr val="A9894C"/>
                </a:solidFill>
                <a:latin typeface="TS Safaa Bold" panose="00000800000000000000" pitchFamily="50" charset="-78"/>
                <a:ea typeface="+mj-ea"/>
                <a:cs typeface="TS Safaa Bold" panose="00000800000000000000" pitchFamily="50" charset="-78"/>
              </a:defRPr>
            </a:lvl1pPr>
          </a:lstStyle>
          <a:p>
            <a:pPr algn="ctr">
              <a:lnSpc>
                <a:spcPct val="100000"/>
              </a:lnSpc>
            </a:pPr>
            <a:r>
              <a:rPr lang="ar-AE" sz="32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rPr>
              <a:t>التقويم</a:t>
            </a:r>
          </a:p>
        </p:txBody>
      </p:sp>
      <p:sp>
        <p:nvSpPr>
          <p:cNvPr id="6" name="Rectangle: Rounded Corners 13">
            <a:extLst>
              <a:ext uri="{FF2B5EF4-FFF2-40B4-BE49-F238E27FC236}">
                <a16:creationId xmlns:a16="http://schemas.microsoft.com/office/drawing/2014/main" id="{59F79BF1-D193-FC41-2D05-A48F63BBB617}"/>
              </a:ext>
            </a:extLst>
          </p:cNvPr>
          <p:cNvSpPr/>
          <p:nvPr/>
        </p:nvSpPr>
        <p:spPr>
          <a:xfrm>
            <a:off x="148722" y="1584780"/>
            <a:ext cx="11525118" cy="888532"/>
          </a:xfrm>
          <a:prstGeom prst="roundRect">
            <a:avLst>
              <a:gd name="adj" fmla="val 7321"/>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TextBox 7">
            <a:extLst>
              <a:ext uri="{FF2B5EF4-FFF2-40B4-BE49-F238E27FC236}">
                <a16:creationId xmlns:a16="http://schemas.microsoft.com/office/drawing/2014/main" id="{C3976C96-3AA7-6364-EE8E-62767E682B79}"/>
              </a:ext>
            </a:extLst>
          </p:cNvPr>
          <p:cNvSpPr txBox="1"/>
          <p:nvPr/>
        </p:nvSpPr>
        <p:spPr>
          <a:xfrm>
            <a:off x="-365760" y="1719410"/>
            <a:ext cx="11155680" cy="619272"/>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3"/>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sz="3200" b="1" dirty="0">
                <a:solidFill>
                  <a:srgbClr val="168489"/>
                </a:solidFill>
              </a:rPr>
              <a:t>ما الإجراءات التي يمكن اتّخاذها لتحسين بيئة العمل ورفع الروح المعنوية للفريق؟ </a:t>
            </a:r>
            <a:endParaRPr lang="ar-AE" sz="3200" b="1" dirty="0">
              <a:solidFill>
                <a:srgbClr val="168489"/>
              </a:solidFill>
            </a:endParaRPr>
          </a:p>
        </p:txBody>
      </p:sp>
      <p:pic>
        <p:nvPicPr>
          <p:cNvPr id="4" name="صورة 3">
            <a:extLst>
              <a:ext uri="{FF2B5EF4-FFF2-40B4-BE49-F238E27FC236}">
                <a16:creationId xmlns:a16="http://schemas.microsoft.com/office/drawing/2014/main" id="{5A45BF41-B025-B89C-D8F6-743665645E24}"/>
              </a:ext>
            </a:extLst>
          </p:cNvPr>
          <p:cNvPicPr>
            <a:picLocks noChangeAspect="1"/>
          </p:cNvPicPr>
          <p:nvPr/>
        </p:nvPicPr>
        <p:blipFill>
          <a:blip r:embed="rId4"/>
          <a:stretch>
            <a:fillRect/>
          </a:stretch>
        </p:blipFill>
        <p:spPr>
          <a:xfrm>
            <a:off x="104172" y="2473312"/>
            <a:ext cx="4876800" cy="4876800"/>
          </a:xfrm>
          <a:prstGeom prst="rect">
            <a:avLst/>
          </a:prstGeom>
        </p:spPr>
      </p:pic>
    </p:spTree>
    <p:extLst>
      <p:ext uri="{BB962C8B-B14F-4D97-AF65-F5344CB8AC3E}">
        <p14:creationId xmlns:p14="http://schemas.microsoft.com/office/powerpoint/2010/main" val="58783340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1+#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par>
                                <p:cTn id="9" presetID="22" presetClass="entr" presetSubtype="8"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left)">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Shape 477">
          <a:extLst>
            <a:ext uri="{FF2B5EF4-FFF2-40B4-BE49-F238E27FC236}">
              <a16:creationId xmlns:a16="http://schemas.microsoft.com/office/drawing/2014/main" id="{DAB47182-A674-DE60-7C15-BEA570AAD5D4}"/>
            </a:ext>
          </a:extLst>
        </p:cNvPr>
        <p:cNvGrpSpPr/>
        <p:nvPr/>
      </p:nvGrpSpPr>
      <p:grpSpPr>
        <a:xfrm>
          <a:off x="0" y="0"/>
          <a:ext cx="0" cy="0"/>
          <a:chOff x="0" y="0"/>
          <a:chExt cx="0" cy="0"/>
        </a:xfrm>
      </p:grpSpPr>
      <p:sp>
        <p:nvSpPr>
          <p:cNvPr id="5" name="عنوان 1">
            <a:extLst>
              <a:ext uri="{FF2B5EF4-FFF2-40B4-BE49-F238E27FC236}">
                <a16:creationId xmlns:a16="http://schemas.microsoft.com/office/drawing/2014/main" id="{61270896-3C6F-E934-AE50-5FE0A5FD1D6F}"/>
              </a:ext>
            </a:extLst>
          </p:cNvPr>
          <p:cNvSpPr txBox="1">
            <a:spLocks/>
          </p:cNvSpPr>
          <p:nvPr/>
        </p:nvSpPr>
        <p:spPr>
          <a:xfrm>
            <a:off x="3653653" y="0"/>
            <a:ext cx="4884691" cy="1924253"/>
          </a:xfrm>
          <a:prstGeom prst="rect">
            <a:avLst/>
          </a:prstGeom>
        </p:spPr>
        <p:txBody>
          <a:bodyPr vert="horz" lIns="91440" tIns="45720" rIns="91440" bIns="45720" rtlCol="1" anchor="ctr">
            <a:noAutofit/>
          </a:bodyPr>
          <a:lstStyle>
            <a:lvl1pPr algn="r" defTabSz="914400" rtl="1" eaLnBrk="1" latinLnBrk="0" hangingPunct="1">
              <a:lnSpc>
                <a:spcPct val="90000"/>
              </a:lnSpc>
              <a:spcBef>
                <a:spcPct val="0"/>
              </a:spcBef>
              <a:buNone/>
              <a:defRPr sz="2800" kern="1200">
                <a:solidFill>
                  <a:srgbClr val="A9894C"/>
                </a:solidFill>
                <a:latin typeface="TS Safaa Bold" panose="00000800000000000000" pitchFamily="50" charset="-78"/>
                <a:ea typeface="+mj-ea"/>
                <a:cs typeface="TS Safaa Bold" panose="00000800000000000000" pitchFamily="50" charset="-78"/>
              </a:defRPr>
            </a:lvl1pPr>
          </a:lstStyle>
          <a:p>
            <a:pPr algn="ctr">
              <a:lnSpc>
                <a:spcPct val="200000"/>
              </a:lnSpc>
            </a:pPr>
            <a:r>
              <a:rPr lang="ar-AE" sz="96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rPr>
              <a:t>الخاتمة</a:t>
            </a:r>
            <a:endParaRPr lang="en-US" sz="96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endParaRPr>
          </a:p>
        </p:txBody>
      </p:sp>
      <p:pic>
        <p:nvPicPr>
          <p:cNvPr id="6" name="Picture 5" descr="A calendar with a note on it&#10;&#10;AI-generated content may be incorrect.">
            <a:extLst>
              <a:ext uri="{FF2B5EF4-FFF2-40B4-BE49-F238E27FC236}">
                <a16:creationId xmlns:a16="http://schemas.microsoft.com/office/drawing/2014/main" id="{D2C6B7B9-BA7B-31B7-6799-EDFB4094C4C1}"/>
              </a:ext>
            </a:extLst>
          </p:cNvPr>
          <p:cNvPicPr>
            <a:picLocks noChangeAspect="1"/>
          </p:cNvPicPr>
          <p:nvPr/>
        </p:nvPicPr>
        <p:blipFill>
          <a:blip r:embed="rId3"/>
          <a:stretch>
            <a:fillRect/>
          </a:stretch>
        </p:blipFill>
        <p:spPr>
          <a:xfrm>
            <a:off x="3054452" y="2121223"/>
            <a:ext cx="6083094" cy="4936070"/>
          </a:xfrm>
          <a:prstGeom prst="rect">
            <a:avLst/>
          </a:prstGeom>
        </p:spPr>
      </p:pic>
      <p:sp>
        <p:nvSpPr>
          <p:cNvPr id="7" name="Rectangle 6">
            <a:extLst>
              <a:ext uri="{FF2B5EF4-FFF2-40B4-BE49-F238E27FC236}">
                <a16:creationId xmlns:a16="http://schemas.microsoft.com/office/drawing/2014/main" id="{6ED4FC3B-CD96-4B41-C9F9-44F925570E4D}"/>
              </a:ext>
            </a:extLst>
          </p:cNvPr>
          <p:cNvSpPr/>
          <p:nvPr/>
        </p:nvSpPr>
        <p:spPr>
          <a:xfrm>
            <a:off x="6494585" y="3868615"/>
            <a:ext cx="1008184" cy="703385"/>
          </a:xfrm>
          <a:prstGeom prst="rect">
            <a:avLst/>
          </a:prstGeom>
          <a:solidFill>
            <a:srgbClr val="31AFA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51236527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E5DA97-FC2D-2603-55CF-980449A7D0EE}"/>
            </a:ext>
          </a:extLst>
        </p:cNvPr>
        <p:cNvGrpSpPr/>
        <p:nvPr/>
      </p:nvGrpSpPr>
      <p:grpSpPr>
        <a:xfrm>
          <a:off x="0" y="0"/>
          <a:ext cx="0" cy="0"/>
          <a:chOff x="0" y="0"/>
          <a:chExt cx="0" cy="0"/>
        </a:xfrm>
      </p:grpSpPr>
      <p:sp>
        <p:nvSpPr>
          <p:cNvPr id="13" name="Rectangle 12">
            <a:extLst>
              <a:ext uri="{FF2B5EF4-FFF2-40B4-BE49-F238E27FC236}">
                <a16:creationId xmlns:a16="http://schemas.microsoft.com/office/drawing/2014/main" id="{2561D83E-6CDA-9D5C-2817-1C295CB65110}"/>
              </a:ext>
            </a:extLst>
          </p:cNvPr>
          <p:cNvSpPr/>
          <p:nvPr/>
        </p:nvSpPr>
        <p:spPr>
          <a:xfrm>
            <a:off x="0" y="0"/>
            <a:ext cx="12192000" cy="6858000"/>
          </a:xfrm>
          <a:prstGeom prst="rect">
            <a:avLst/>
          </a:prstGeom>
          <a:solidFill>
            <a:srgbClr val="008080"/>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Tajawal ExtraBold" panose="00000800000000000000" pitchFamily="2" charset="-78"/>
              <a:cs typeface="Tajawal ExtraBold" panose="00000800000000000000" pitchFamily="2" charset="-78"/>
            </a:endParaRPr>
          </a:p>
        </p:txBody>
      </p:sp>
      <p:sp>
        <p:nvSpPr>
          <p:cNvPr id="10" name="TextBox 9">
            <a:extLst>
              <a:ext uri="{FF2B5EF4-FFF2-40B4-BE49-F238E27FC236}">
                <a16:creationId xmlns:a16="http://schemas.microsoft.com/office/drawing/2014/main" id="{FB59F507-FC4E-6833-5EF7-248FBC468B59}"/>
              </a:ext>
            </a:extLst>
          </p:cNvPr>
          <p:cNvSpPr txBox="1"/>
          <p:nvPr/>
        </p:nvSpPr>
        <p:spPr>
          <a:xfrm>
            <a:off x="1827618" y="139258"/>
            <a:ext cx="7975384" cy="646331"/>
          </a:xfrm>
          <a:prstGeom prst="rect">
            <a:avLst/>
          </a:prstGeom>
          <a:noFill/>
        </p:spPr>
        <p:txBody>
          <a:bodyPr wrap="square">
            <a:spAutoFit/>
          </a:bodyPr>
          <a:lstStyle/>
          <a:p>
            <a:pPr algn="ctr" rtl="1"/>
            <a:r>
              <a:rPr lang="ar-EG" sz="3600" b="1" dirty="0">
                <a:solidFill>
                  <a:schemeClr val="bg1"/>
                </a:solidFill>
                <a:latin typeface="Adobe Arabic" panose="02040503050201020203" pitchFamily="18" charset="-78"/>
                <a:cs typeface="Adobe Arabic" panose="02040503050201020203" pitchFamily="18" charset="-78"/>
              </a:rPr>
              <a:t>الفرق بين القيادة والإشراف</a:t>
            </a:r>
            <a:endParaRPr lang="en-US" sz="3600" b="1" dirty="0">
              <a:latin typeface="Adobe Arabic" panose="02040503050201020203" pitchFamily="18" charset="-78"/>
              <a:cs typeface="Adobe Arabic" panose="02040503050201020203" pitchFamily="18" charset="-78"/>
            </a:endParaRPr>
          </a:p>
        </p:txBody>
      </p:sp>
      <p:graphicFrame>
        <p:nvGraphicFramePr>
          <p:cNvPr id="2" name="جدول 1">
            <a:extLst>
              <a:ext uri="{FF2B5EF4-FFF2-40B4-BE49-F238E27FC236}">
                <a16:creationId xmlns:a16="http://schemas.microsoft.com/office/drawing/2014/main" id="{4AEE2F1F-8095-6CCE-E850-6F424225BF7A}"/>
              </a:ext>
            </a:extLst>
          </p:cNvPr>
          <p:cNvGraphicFramePr>
            <a:graphicFrameLocks noGrp="1"/>
          </p:cNvGraphicFramePr>
          <p:nvPr>
            <p:extLst>
              <p:ext uri="{D42A27DB-BD31-4B8C-83A1-F6EECF244321}">
                <p14:modId xmlns:p14="http://schemas.microsoft.com/office/powerpoint/2010/main" val="3333909856"/>
              </p:ext>
            </p:extLst>
          </p:nvPr>
        </p:nvGraphicFramePr>
        <p:xfrm>
          <a:off x="341514" y="1635219"/>
          <a:ext cx="11508972" cy="3587562"/>
        </p:xfrm>
        <a:graphic>
          <a:graphicData uri="http://schemas.openxmlformats.org/drawingml/2006/table">
            <a:tbl>
              <a:tblPr rtl="1" firstRow="1" firstCol="1" bandRow="1"/>
              <a:tblGrid>
                <a:gridCol w="5754486">
                  <a:extLst>
                    <a:ext uri="{9D8B030D-6E8A-4147-A177-3AD203B41FA5}">
                      <a16:colId xmlns:a16="http://schemas.microsoft.com/office/drawing/2014/main" val="1535553091"/>
                    </a:ext>
                  </a:extLst>
                </a:gridCol>
                <a:gridCol w="5754486">
                  <a:extLst>
                    <a:ext uri="{9D8B030D-6E8A-4147-A177-3AD203B41FA5}">
                      <a16:colId xmlns:a16="http://schemas.microsoft.com/office/drawing/2014/main" val="1755891583"/>
                    </a:ext>
                  </a:extLst>
                </a:gridCol>
              </a:tblGrid>
              <a:tr h="590001">
                <a:tc>
                  <a:txBody>
                    <a:bodyPr/>
                    <a:lstStyle/>
                    <a:p>
                      <a:pPr algn="ctr" rtl="1">
                        <a:lnSpc>
                          <a:spcPct val="107000"/>
                        </a:lnSpc>
                        <a:buNone/>
                      </a:pPr>
                      <a:r>
                        <a:rPr lang="ar-SA" sz="4000" b="1">
                          <a:solidFill>
                            <a:srgbClr val="008080"/>
                          </a:solidFill>
                          <a:effectLst/>
                          <a:latin typeface="Times New Roman" panose="02020603050405020304" pitchFamily="18" charset="0"/>
                          <a:ea typeface="Calibri" panose="020F0502020204030204" pitchFamily="34" charset="0"/>
                          <a:cs typeface="Adobe Arabic" panose="02040503050201020203" pitchFamily="18" charset="-78"/>
                        </a:rPr>
                        <a:t>القيادة</a:t>
                      </a:r>
                      <a:endParaRPr lang="fr-FR"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lgn="ctr" rtl="1">
                        <a:lnSpc>
                          <a:spcPct val="107000"/>
                        </a:lnSpc>
                        <a:buNone/>
                      </a:pPr>
                      <a:r>
                        <a:rPr lang="ar-SA" sz="4000" b="1">
                          <a:solidFill>
                            <a:srgbClr val="008080"/>
                          </a:solidFill>
                          <a:effectLst/>
                          <a:latin typeface="Times New Roman" panose="02020603050405020304" pitchFamily="18" charset="0"/>
                          <a:ea typeface="Calibri" panose="020F0502020204030204" pitchFamily="34" charset="0"/>
                          <a:cs typeface="Adobe Arabic" panose="02040503050201020203" pitchFamily="18" charset="-78"/>
                        </a:rPr>
                        <a:t>الإشراف</a:t>
                      </a:r>
                      <a:endParaRPr lang="fr-FR"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extLst>
                  <a:ext uri="{0D108BD9-81ED-4DB2-BD59-A6C34878D82A}">
                    <a16:rowId xmlns:a16="http://schemas.microsoft.com/office/drawing/2014/main" val="3139409682"/>
                  </a:ext>
                </a:extLst>
              </a:tr>
              <a:tr h="557322">
                <a:tc>
                  <a:txBody>
                    <a:bodyPr/>
                    <a:lstStyle/>
                    <a:p>
                      <a:pPr algn="ctr" rtl="1">
                        <a:lnSpc>
                          <a:spcPct val="107000"/>
                        </a:lnSpc>
                        <a:buNone/>
                      </a:pPr>
                      <a:r>
                        <a:rPr lang="ar-SA" sz="3600" dirty="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rPr>
                        <a:t>تُركّز على المستقبل والرؤية</a:t>
                      </a:r>
                      <a:endParaRPr lang="fr-FR" sz="3200" dirty="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rtl="1">
                        <a:lnSpc>
                          <a:spcPct val="107000"/>
                        </a:lnSpc>
                        <a:buNone/>
                      </a:pPr>
                      <a:r>
                        <a:rPr lang="ar-SA" sz="360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rPr>
                        <a:t>يُركّز على الحاضر والمهام اليومية</a:t>
                      </a:r>
                      <a:endParaRPr lang="fr-FR" sz="320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466613840"/>
                  </a:ext>
                </a:extLst>
              </a:tr>
              <a:tr h="557322">
                <a:tc>
                  <a:txBody>
                    <a:bodyPr/>
                    <a:lstStyle/>
                    <a:p>
                      <a:pPr algn="ctr" rtl="1">
                        <a:lnSpc>
                          <a:spcPct val="107000"/>
                        </a:lnSpc>
                        <a:buNone/>
                      </a:pPr>
                      <a:r>
                        <a:rPr lang="ar-SA" sz="3600" dirty="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rPr>
                        <a:t>تعتمد على التأثير الشخصي</a:t>
                      </a:r>
                      <a:endParaRPr lang="fr-FR" sz="3200" dirty="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rtl="1">
                        <a:lnSpc>
                          <a:spcPct val="107000"/>
                        </a:lnSpc>
                        <a:buNone/>
                      </a:pPr>
                      <a:r>
                        <a:rPr lang="ar-SA" sz="3600" dirty="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rPr>
                        <a:t>يعتمد على السلطة الرسمية</a:t>
                      </a:r>
                      <a:endParaRPr lang="fr-FR" sz="3200" dirty="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060177571"/>
                  </a:ext>
                </a:extLst>
              </a:tr>
              <a:tr h="557322">
                <a:tc>
                  <a:txBody>
                    <a:bodyPr/>
                    <a:lstStyle/>
                    <a:p>
                      <a:pPr algn="ctr" rtl="1">
                        <a:lnSpc>
                          <a:spcPct val="107000"/>
                        </a:lnSpc>
                        <a:buNone/>
                      </a:pPr>
                      <a:r>
                        <a:rPr lang="ar-SA" sz="360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rPr>
                        <a:t>تهتمّ بتحفيز الأفراد وتطويرهم</a:t>
                      </a:r>
                      <a:endParaRPr lang="fr-FR" sz="320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rtl="1">
                        <a:lnSpc>
                          <a:spcPct val="107000"/>
                        </a:lnSpc>
                        <a:buNone/>
                      </a:pPr>
                      <a:r>
                        <a:rPr lang="ar-SA" sz="3600" dirty="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rPr>
                        <a:t>يهتمّ بتوجيه العمل ومراقبة الأداء</a:t>
                      </a:r>
                      <a:endParaRPr lang="fr-FR" sz="3200" dirty="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417465253"/>
                  </a:ext>
                </a:extLst>
              </a:tr>
              <a:tr h="557322">
                <a:tc>
                  <a:txBody>
                    <a:bodyPr/>
                    <a:lstStyle/>
                    <a:p>
                      <a:pPr algn="ctr" rtl="1">
                        <a:lnSpc>
                          <a:spcPct val="107000"/>
                        </a:lnSpc>
                        <a:buNone/>
                      </a:pPr>
                      <a:r>
                        <a:rPr lang="ar-SA" sz="360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rPr>
                        <a:t>تسعى للتغيير والابتكار</a:t>
                      </a:r>
                      <a:endParaRPr lang="fr-FR" sz="320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rtl="1">
                        <a:lnSpc>
                          <a:spcPct val="107000"/>
                        </a:lnSpc>
                        <a:buNone/>
                      </a:pPr>
                      <a:r>
                        <a:rPr lang="ar-SA" sz="3600" dirty="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rPr>
                        <a:t>يسعى للاستقرار وضبط الجودة</a:t>
                      </a:r>
                      <a:endParaRPr lang="fr-FR" sz="3200" dirty="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55856931"/>
                  </a:ext>
                </a:extLst>
              </a:tr>
              <a:tr h="557322">
                <a:tc>
                  <a:txBody>
                    <a:bodyPr/>
                    <a:lstStyle/>
                    <a:p>
                      <a:pPr algn="ctr" rtl="1">
                        <a:lnSpc>
                          <a:spcPct val="107000"/>
                        </a:lnSpc>
                        <a:buNone/>
                      </a:pPr>
                      <a:r>
                        <a:rPr lang="ar-SA" sz="360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rPr>
                        <a:t>تبني الثقافة المؤسسية</a:t>
                      </a:r>
                      <a:endParaRPr lang="fr-FR" sz="320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rtl="1">
                        <a:lnSpc>
                          <a:spcPct val="107000"/>
                        </a:lnSpc>
                        <a:buNone/>
                      </a:pPr>
                      <a:r>
                        <a:rPr lang="ar-SA" sz="3600" dirty="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rPr>
                        <a:t>ينفّذ السياسات والإجراءات</a:t>
                      </a:r>
                      <a:endParaRPr lang="fr-FR" sz="3200" dirty="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467575061"/>
                  </a:ext>
                </a:extLst>
              </a:tr>
            </a:tbl>
          </a:graphicData>
        </a:graphic>
      </p:graphicFrame>
    </p:spTree>
    <p:extLst>
      <p:ext uri="{BB962C8B-B14F-4D97-AF65-F5344CB8AC3E}">
        <p14:creationId xmlns:p14="http://schemas.microsoft.com/office/powerpoint/2010/main" val="92098721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Shape 477">
          <a:extLst>
            <a:ext uri="{FF2B5EF4-FFF2-40B4-BE49-F238E27FC236}">
              <a16:creationId xmlns:a16="http://schemas.microsoft.com/office/drawing/2014/main" id="{AEE16852-45C0-5B2B-6BCC-3E9AC9361C93}"/>
            </a:ext>
          </a:extLst>
        </p:cNvPr>
        <p:cNvGrpSpPr/>
        <p:nvPr/>
      </p:nvGrpSpPr>
      <p:grpSpPr>
        <a:xfrm>
          <a:off x="0" y="0"/>
          <a:ext cx="0" cy="0"/>
          <a:chOff x="0" y="0"/>
          <a:chExt cx="0" cy="0"/>
        </a:xfrm>
      </p:grpSpPr>
      <p:sp>
        <p:nvSpPr>
          <p:cNvPr id="5" name="عنوان 1">
            <a:extLst>
              <a:ext uri="{FF2B5EF4-FFF2-40B4-BE49-F238E27FC236}">
                <a16:creationId xmlns:a16="http://schemas.microsoft.com/office/drawing/2014/main" id="{9D7D75CF-ECCA-1496-49A9-1C8F0F20B8B4}"/>
              </a:ext>
            </a:extLst>
          </p:cNvPr>
          <p:cNvSpPr txBox="1">
            <a:spLocks/>
          </p:cNvSpPr>
          <p:nvPr/>
        </p:nvSpPr>
        <p:spPr>
          <a:xfrm>
            <a:off x="8900160" y="0"/>
            <a:ext cx="3129280" cy="995680"/>
          </a:xfrm>
          <a:prstGeom prst="rect">
            <a:avLst/>
          </a:prstGeom>
        </p:spPr>
        <p:txBody>
          <a:bodyPr vert="horz" lIns="91440" tIns="45720" rIns="91440" bIns="45720" rtlCol="1" anchor="ctr">
            <a:noAutofit/>
          </a:bodyPr>
          <a:lstStyle>
            <a:lvl1pPr algn="r" defTabSz="914400" rtl="1" eaLnBrk="1" latinLnBrk="0" hangingPunct="1">
              <a:lnSpc>
                <a:spcPct val="90000"/>
              </a:lnSpc>
              <a:spcBef>
                <a:spcPct val="0"/>
              </a:spcBef>
              <a:buNone/>
              <a:defRPr sz="2800" kern="1200">
                <a:solidFill>
                  <a:srgbClr val="A9894C"/>
                </a:solidFill>
                <a:latin typeface="TS Safaa Bold" panose="00000800000000000000" pitchFamily="50" charset="-78"/>
                <a:ea typeface="+mj-ea"/>
                <a:cs typeface="TS Safaa Bold" panose="00000800000000000000" pitchFamily="50" charset="-78"/>
              </a:defRPr>
            </a:lvl1pPr>
          </a:lstStyle>
          <a:p>
            <a:pPr algn="ctr">
              <a:lnSpc>
                <a:spcPct val="200000"/>
              </a:lnSpc>
            </a:pPr>
            <a:r>
              <a:rPr lang="ar-AE" sz="4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rPr>
              <a:t>الخاتمة</a:t>
            </a:r>
            <a:endParaRPr lang="en-US" sz="4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endParaRPr>
          </a:p>
        </p:txBody>
      </p:sp>
      <p:pic>
        <p:nvPicPr>
          <p:cNvPr id="6" name="Picture 5" descr="A calendar with a note on it&#10;&#10;AI-generated content may be incorrect.">
            <a:extLst>
              <a:ext uri="{FF2B5EF4-FFF2-40B4-BE49-F238E27FC236}">
                <a16:creationId xmlns:a16="http://schemas.microsoft.com/office/drawing/2014/main" id="{563040D2-0EFD-1F85-ABC8-111719B140FC}"/>
              </a:ext>
            </a:extLst>
          </p:cNvPr>
          <p:cNvPicPr>
            <a:picLocks noChangeAspect="1"/>
          </p:cNvPicPr>
          <p:nvPr/>
        </p:nvPicPr>
        <p:blipFill>
          <a:blip r:embed="rId3"/>
          <a:stretch>
            <a:fillRect/>
          </a:stretch>
        </p:blipFill>
        <p:spPr>
          <a:xfrm>
            <a:off x="77492" y="4064000"/>
            <a:ext cx="3197814" cy="2594836"/>
          </a:xfrm>
          <a:prstGeom prst="rect">
            <a:avLst/>
          </a:prstGeom>
        </p:spPr>
      </p:pic>
      <p:sp>
        <p:nvSpPr>
          <p:cNvPr id="3" name="TextBox 28">
            <a:extLst>
              <a:ext uri="{FF2B5EF4-FFF2-40B4-BE49-F238E27FC236}">
                <a16:creationId xmlns:a16="http://schemas.microsoft.com/office/drawing/2014/main" id="{60B8511F-5157-8C02-01DB-4EBABEDDF79B}"/>
              </a:ext>
            </a:extLst>
          </p:cNvPr>
          <p:cNvSpPr txBox="1"/>
          <p:nvPr/>
        </p:nvSpPr>
        <p:spPr>
          <a:xfrm>
            <a:off x="1676399" y="1283124"/>
            <a:ext cx="10155470" cy="1791260"/>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pPr rtl="1"/>
            <a:r>
              <a:rPr lang="ar-EG" b="0" dirty="0">
                <a:solidFill>
                  <a:schemeClr val="bg1"/>
                </a:solidFill>
              </a:rPr>
              <a:t>في ختام هذه الجلسة، تناولنا أبرز استراتيجيات بناء الفرق وتحفيز الموظّفين وتمكينهم. لقد رأينا كيف أنّ بناء فريق عمل فعّال يتطلّب فهماً عميقاً للعوامل التي تحرّك الأفراد وتحفّزهم، وإيجاد التوازن الصحيح بين الحوافز المادية والمعنوية.</a:t>
            </a:r>
          </a:p>
        </p:txBody>
      </p:sp>
      <p:sp>
        <p:nvSpPr>
          <p:cNvPr id="4" name="TextBox 28">
            <a:extLst>
              <a:ext uri="{FF2B5EF4-FFF2-40B4-BE49-F238E27FC236}">
                <a16:creationId xmlns:a16="http://schemas.microsoft.com/office/drawing/2014/main" id="{FFA577F6-2858-77F7-93C8-B862F614C3D6}"/>
              </a:ext>
            </a:extLst>
          </p:cNvPr>
          <p:cNvSpPr txBox="1"/>
          <p:nvPr/>
        </p:nvSpPr>
        <p:spPr>
          <a:xfrm>
            <a:off x="2987040" y="3580318"/>
            <a:ext cx="8936270" cy="1791260"/>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pPr rtl="1"/>
            <a:r>
              <a:rPr lang="ar-EG" b="0" dirty="0">
                <a:solidFill>
                  <a:schemeClr val="bg1"/>
                </a:solidFill>
              </a:rPr>
              <a:t>تعلّمنا أنّ التفويض ليس مجرّد تخفيف العبء عن المدير، بل هو استثمار في تطوير مهارات الموظّفين وزيادة شعورهم بالمسؤولية والانتماء. كما استكشفنا أساليب إدارة الصراعات داخل الفريق بطرق بنّاءة تحوّل الخلافات إلى فرص للتعلّم والتطوير.</a:t>
            </a:r>
          </a:p>
        </p:txBody>
      </p:sp>
    </p:spTree>
    <p:extLst>
      <p:ext uri="{BB962C8B-B14F-4D97-AF65-F5344CB8AC3E}">
        <p14:creationId xmlns:p14="http://schemas.microsoft.com/office/powerpoint/2010/main" val="230426338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3" grpId="0"/>
      <p:bldP spid="4" grpId="0"/>
    </p:bld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Shape 477">
          <a:extLst>
            <a:ext uri="{FF2B5EF4-FFF2-40B4-BE49-F238E27FC236}">
              <a16:creationId xmlns:a16="http://schemas.microsoft.com/office/drawing/2014/main" id="{2C5BB309-B9A1-3DA0-C4D5-D1401186853D}"/>
            </a:ext>
          </a:extLst>
        </p:cNvPr>
        <p:cNvGrpSpPr/>
        <p:nvPr/>
      </p:nvGrpSpPr>
      <p:grpSpPr>
        <a:xfrm>
          <a:off x="0" y="0"/>
          <a:ext cx="0" cy="0"/>
          <a:chOff x="0" y="0"/>
          <a:chExt cx="0" cy="0"/>
        </a:xfrm>
      </p:grpSpPr>
      <p:sp>
        <p:nvSpPr>
          <p:cNvPr id="5" name="عنوان 1">
            <a:extLst>
              <a:ext uri="{FF2B5EF4-FFF2-40B4-BE49-F238E27FC236}">
                <a16:creationId xmlns:a16="http://schemas.microsoft.com/office/drawing/2014/main" id="{F066B051-24C5-998D-CC97-CFFA855DCE60}"/>
              </a:ext>
            </a:extLst>
          </p:cNvPr>
          <p:cNvSpPr txBox="1">
            <a:spLocks/>
          </p:cNvSpPr>
          <p:nvPr/>
        </p:nvSpPr>
        <p:spPr>
          <a:xfrm>
            <a:off x="8900160" y="0"/>
            <a:ext cx="3129280" cy="995680"/>
          </a:xfrm>
          <a:prstGeom prst="rect">
            <a:avLst/>
          </a:prstGeom>
        </p:spPr>
        <p:txBody>
          <a:bodyPr vert="horz" lIns="91440" tIns="45720" rIns="91440" bIns="45720" rtlCol="1" anchor="ctr">
            <a:noAutofit/>
          </a:bodyPr>
          <a:lstStyle>
            <a:lvl1pPr algn="r" defTabSz="914400" rtl="1" eaLnBrk="1" latinLnBrk="0" hangingPunct="1">
              <a:lnSpc>
                <a:spcPct val="90000"/>
              </a:lnSpc>
              <a:spcBef>
                <a:spcPct val="0"/>
              </a:spcBef>
              <a:buNone/>
              <a:defRPr sz="2800" kern="1200">
                <a:solidFill>
                  <a:srgbClr val="A9894C"/>
                </a:solidFill>
                <a:latin typeface="TS Safaa Bold" panose="00000800000000000000" pitchFamily="50" charset="-78"/>
                <a:ea typeface="+mj-ea"/>
                <a:cs typeface="TS Safaa Bold" panose="00000800000000000000" pitchFamily="50" charset="-78"/>
              </a:defRPr>
            </a:lvl1pPr>
          </a:lstStyle>
          <a:p>
            <a:pPr algn="ctr">
              <a:lnSpc>
                <a:spcPct val="200000"/>
              </a:lnSpc>
            </a:pPr>
            <a:r>
              <a:rPr lang="ar-AE" sz="4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rPr>
              <a:t>الخاتمة</a:t>
            </a:r>
            <a:endParaRPr lang="en-US" sz="4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endParaRPr>
          </a:p>
        </p:txBody>
      </p:sp>
      <p:pic>
        <p:nvPicPr>
          <p:cNvPr id="6" name="Picture 5" descr="A calendar with a note on it&#10;&#10;AI-generated content may be incorrect.">
            <a:extLst>
              <a:ext uri="{FF2B5EF4-FFF2-40B4-BE49-F238E27FC236}">
                <a16:creationId xmlns:a16="http://schemas.microsoft.com/office/drawing/2014/main" id="{E56E5E2C-3EF2-5874-6C0E-FDA23CC9AD54}"/>
              </a:ext>
            </a:extLst>
          </p:cNvPr>
          <p:cNvPicPr>
            <a:picLocks noChangeAspect="1"/>
          </p:cNvPicPr>
          <p:nvPr/>
        </p:nvPicPr>
        <p:blipFill>
          <a:blip r:embed="rId3"/>
          <a:stretch>
            <a:fillRect/>
          </a:stretch>
        </p:blipFill>
        <p:spPr>
          <a:xfrm>
            <a:off x="77492" y="4064000"/>
            <a:ext cx="3197814" cy="2594836"/>
          </a:xfrm>
          <a:prstGeom prst="rect">
            <a:avLst/>
          </a:prstGeom>
        </p:spPr>
      </p:pic>
      <p:sp>
        <p:nvSpPr>
          <p:cNvPr id="3" name="TextBox 28">
            <a:extLst>
              <a:ext uri="{FF2B5EF4-FFF2-40B4-BE49-F238E27FC236}">
                <a16:creationId xmlns:a16="http://schemas.microsoft.com/office/drawing/2014/main" id="{6CE350DA-1A12-9248-4242-DE419FC17C5F}"/>
              </a:ext>
            </a:extLst>
          </p:cNvPr>
          <p:cNvSpPr txBox="1"/>
          <p:nvPr/>
        </p:nvSpPr>
        <p:spPr>
          <a:xfrm>
            <a:off x="1676399" y="1283124"/>
            <a:ext cx="10155470" cy="1791260"/>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pPr rtl="1"/>
            <a:r>
              <a:rPr lang="ar-EG" b="0" dirty="0">
                <a:solidFill>
                  <a:schemeClr val="bg1"/>
                </a:solidFill>
              </a:rPr>
              <a:t>إنّ خلق بيئة عمل إيجابية ورفع الروح المعنوية للموظّفين ليست ترفاً، بل استثماراً استراتيجياً يعود على المنظّمة بزيادة الإنتاجية وتحسين الجودة وتعزيز الولاء التنظيمي. وكما يقول الخبير الإداري الشهير بيتر </a:t>
            </a:r>
            <a:r>
              <a:rPr lang="ar-EG" b="0" dirty="0" err="1">
                <a:solidFill>
                  <a:schemeClr val="bg1"/>
                </a:solidFill>
              </a:rPr>
              <a:t>دراكر</a:t>
            </a:r>
            <a:r>
              <a:rPr lang="ar-EG" b="0" dirty="0">
                <a:solidFill>
                  <a:schemeClr val="bg1"/>
                </a:solidFill>
              </a:rPr>
              <a:t>: "الجانب الأهمّ في الأعمال ليس ما تحصل عليه، بل ما تصنعه من الآخرين".</a:t>
            </a:r>
          </a:p>
        </p:txBody>
      </p:sp>
      <p:sp>
        <p:nvSpPr>
          <p:cNvPr id="4" name="TextBox 28">
            <a:extLst>
              <a:ext uri="{FF2B5EF4-FFF2-40B4-BE49-F238E27FC236}">
                <a16:creationId xmlns:a16="http://schemas.microsoft.com/office/drawing/2014/main" id="{417948BC-8FFA-06A6-F078-D87F64003C79}"/>
              </a:ext>
            </a:extLst>
          </p:cNvPr>
          <p:cNvSpPr txBox="1"/>
          <p:nvPr/>
        </p:nvSpPr>
        <p:spPr>
          <a:xfrm>
            <a:off x="2895599" y="3361828"/>
            <a:ext cx="8936270" cy="1791260"/>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pPr rtl="1"/>
            <a:r>
              <a:rPr lang="ar-EG" b="0" dirty="0">
                <a:solidFill>
                  <a:schemeClr val="bg1"/>
                </a:solidFill>
              </a:rPr>
              <a:t>في نهاية المطاف، فإنّ القائد الناجح هو من يستطيع خلق بيئة يزدهر فيها الأفراد ويعملون بانسجام نحو تحقيق أهداف مشتركة. وهذا ما سعينا إلى تأصيله من خلال جلستنا اليوم.</a:t>
            </a:r>
          </a:p>
        </p:txBody>
      </p:sp>
    </p:spTree>
    <p:extLst>
      <p:ext uri="{BB962C8B-B14F-4D97-AF65-F5344CB8AC3E}">
        <p14:creationId xmlns:p14="http://schemas.microsoft.com/office/powerpoint/2010/main" val="353374716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3" grpId="0"/>
      <p:bldP spid="4" grpId="0"/>
    </p:bld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مجموعة 16"/>
          <p:cNvGrpSpPr/>
          <p:nvPr/>
        </p:nvGrpSpPr>
        <p:grpSpPr>
          <a:xfrm>
            <a:off x="5150733" y="2311517"/>
            <a:ext cx="6530032" cy="1062021"/>
            <a:chOff x="5149904" y="2436930"/>
            <a:chExt cx="6530032" cy="1062021"/>
          </a:xfrm>
        </p:grpSpPr>
        <p:sp>
          <p:nvSpPr>
            <p:cNvPr id="19" name="Title 1">
              <a:extLst>
                <a:ext uri="{FF2B5EF4-FFF2-40B4-BE49-F238E27FC236}">
                  <a16:creationId xmlns:a16="http://schemas.microsoft.com/office/drawing/2014/main" id="{E0197EA2-8A0A-2439-183A-A843C905F943}"/>
                </a:ext>
              </a:extLst>
            </p:cNvPr>
            <p:cNvSpPr txBox="1">
              <a:spLocks/>
            </p:cNvSpPr>
            <p:nvPr/>
          </p:nvSpPr>
          <p:spPr>
            <a:xfrm>
              <a:off x="5149904" y="2826898"/>
              <a:ext cx="6358689" cy="500458"/>
            </a:xfrm>
            <a:prstGeom prst="rect">
              <a:avLst/>
            </a:prstGeom>
          </p:spPr>
          <p:txBody>
            <a:bodyPr anchor="b">
              <a:noAutofit/>
            </a:bodyPr>
            <a:lstStyle>
              <a:lvl1pPr algn="r" defTabSz="914400" rtl="1" eaLnBrk="1" latinLnBrk="0" hangingPunct="1">
                <a:lnSpc>
                  <a:spcPct val="90000"/>
                </a:lnSpc>
                <a:spcBef>
                  <a:spcPct val="0"/>
                </a:spcBef>
                <a:buNone/>
                <a:defRPr sz="2800" kern="1200">
                  <a:solidFill>
                    <a:srgbClr val="1C3280"/>
                  </a:solidFill>
                  <a:latin typeface="+mj-lt"/>
                  <a:ea typeface="+mj-ea"/>
                  <a:cs typeface="+mj-cs"/>
                </a:defRPr>
              </a:lvl1pPr>
            </a:lstStyle>
            <a:p>
              <a:r>
                <a:rPr lang="ar-SA" sz="2500" dirty="0">
                  <a:solidFill>
                    <a:srgbClr val="8EE1DE"/>
                  </a:solidFill>
                  <a:latin typeface="SST Arabic Medium" panose="020B0604030504020204" pitchFamily="34" charset="-78"/>
                  <a:cs typeface="SST Arabic Medium" panose="020B0604030504020204" pitchFamily="34" charset="-78"/>
                </a:rPr>
                <a:t>اتخاذ القرار وتقييم الأداء وخطة التطوير القيادي</a:t>
              </a:r>
            </a:p>
          </p:txBody>
        </p:sp>
        <p:grpSp>
          <p:nvGrpSpPr>
            <p:cNvPr id="20" name="Group 3"/>
            <p:cNvGrpSpPr/>
            <p:nvPr/>
          </p:nvGrpSpPr>
          <p:grpSpPr>
            <a:xfrm>
              <a:off x="5300693" y="2436930"/>
              <a:ext cx="6269599" cy="1062021"/>
              <a:chOff x="0" y="-104775"/>
              <a:chExt cx="2476879" cy="419564"/>
            </a:xfrm>
          </p:grpSpPr>
          <p:sp>
            <p:nvSpPr>
              <p:cNvPr id="30" name="Freeform 4"/>
              <p:cNvSpPr/>
              <p:nvPr/>
            </p:nvSpPr>
            <p:spPr>
              <a:xfrm>
                <a:off x="33318" y="0"/>
                <a:ext cx="2443561" cy="314789"/>
              </a:xfrm>
              <a:custGeom>
                <a:avLst/>
                <a:gdLst/>
                <a:ahLst/>
                <a:cxnLst/>
                <a:rect l="l" t="t" r="r" b="b"/>
                <a:pathLst>
                  <a:path w="2471444" h="314789">
                    <a:moveTo>
                      <a:pt x="0" y="0"/>
                    </a:moveTo>
                    <a:lnTo>
                      <a:pt x="2471444" y="0"/>
                    </a:lnTo>
                    <a:lnTo>
                      <a:pt x="2471444" y="314789"/>
                    </a:lnTo>
                    <a:lnTo>
                      <a:pt x="0" y="314789"/>
                    </a:lnTo>
                    <a:close/>
                  </a:path>
                </a:pathLst>
              </a:custGeom>
              <a:gradFill rotWithShape="1">
                <a:gsLst>
                  <a:gs pos="0">
                    <a:srgbClr val="8ED2D1">
                      <a:alpha val="21000"/>
                    </a:srgbClr>
                  </a:gs>
                  <a:gs pos="100000">
                    <a:srgbClr val="FFFFFF">
                      <a:alpha val="21000"/>
                    </a:srgbClr>
                  </a:gs>
                </a:gsLst>
                <a:lin ang="2700000"/>
              </a:gradFill>
            </p:spPr>
            <p:txBody>
              <a:bodyPr/>
              <a:lstStyle/>
              <a:p>
                <a:endParaRPr lang="fr-FR"/>
              </a:p>
            </p:txBody>
          </p:sp>
          <p:sp>
            <p:nvSpPr>
              <p:cNvPr id="31" name="TextBox 5"/>
              <p:cNvSpPr txBox="1"/>
              <p:nvPr/>
            </p:nvSpPr>
            <p:spPr>
              <a:xfrm>
                <a:off x="0" y="-104775"/>
                <a:ext cx="2471444" cy="419564"/>
              </a:xfrm>
              <a:prstGeom prst="rect">
                <a:avLst/>
              </a:prstGeom>
            </p:spPr>
            <p:txBody>
              <a:bodyPr lIns="33867" tIns="33867" rIns="33867" bIns="33867" rtlCol="0" anchor="ctr"/>
              <a:lstStyle/>
              <a:p>
                <a:pPr algn="ctr">
                  <a:lnSpc>
                    <a:spcPts val="2382"/>
                  </a:lnSpc>
                </a:pPr>
                <a:endParaRPr sz="1200" dirty="0"/>
              </a:p>
            </p:txBody>
          </p:sp>
        </p:grpSp>
        <p:grpSp>
          <p:nvGrpSpPr>
            <p:cNvPr id="24" name="Group 6"/>
            <p:cNvGrpSpPr/>
            <p:nvPr/>
          </p:nvGrpSpPr>
          <p:grpSpPr>
            <a:xfrm>
              <a:off x="11556535" y="2702142"/>
              <a:ext cx="123401" cy="796809"/>
              <a:chOff x="0" y="0"/>
              <a:chExt cx="48751" cy="314789"/>
            </a:xfrm>
          </p:grpSpPr>
          <p:sp>
            <p:nvSpPr>
              <p:cNvPr id="28" name="Freeform 7"/>
              <p:cNvSpPr/>
              <p:nvPr/>
            </p:nvSpPr>
            <p:spPr>
              <a:xfrm>
                <a:off x="0" y="0"/>
                <a:ext cx="48751" cy="314789"/>
              </a:xfrm>
              <a:custGeom>
                <a:avLst/>
                <a:gdLst/>
                <a:ahLst/>
                <a:cxnLst/>
                <a:rect l="l" t="t" r="r" b="b"/>
                <a:pathLst>
                  <a:path w="48751" h="314789">
                    <a:moveTo>
                      <a:pt x="0" y="0"/>
                    </a:moveTo>
                    <a:lnTo>
                      <a:pt x="48751" y="0"/>
                    </a:lnTo>
                    <a:lnTo>
                      <a:pt x="48751" y="314789"/>
                    </a:lnTo>
                    <a:lnTo>
                      <a:pt x="0" y="314789"/>
                    </a:lnTo>
                    <a:close/>
                  </a:path>
                </a:pathLst>
              </a:custGeom>
              <a:gradFill rotWithShape="1">
                <a:gsLst>
                  <a:gs pos="0">
                    <a:srgbClr val="A5DBDB">
                      <a:alpha val="100000"/>
                    </a:srgbClr>
                  </a:gs>
                  <a:gs pos="100000">
                    <a:srgbClr val="02BBB5">
                      <a:alpha val="100000"/>
                    </a:srgbClr>
                  </a:gs>
                </a:gsLst>
                <a:lin ang="5400000"/>
              </a:gradFill>
            </p:spPr>
            <p:txBody>
              <a:bodyPr/>
              <a:lstStyle/>
              <a:p>
                <a:endParaRPr lang="fr-FR"/>
              </a:p>
            </p:txBody>
          </p:sp>
          <p:sp>
            <p:nvSpPr>
              <p:cNvPr id="29" name="TextBox 8"/>
              <p:cNvSpPr txBox="1"/>
              <p:nvPr/>
            </p:nvSpPr>
            <p:spPr>
              <a:xfrm>
                <a:off x="0" y="-104775"/>
                <a:ext cx="48751" cy="419564"/>
              </a:xfrm>
              <a:prstGeom prst="rect">
                <a:avLst/>
              </a:prstGeom>
            </p:spPr>
            <p:txBody>
              <a:bodyPr lIns="33867" tIns="33867" rIns="33867" bIns="33867" rtlCol="0" anchor="ctr"/>
              <a:lstStyle/>
              <a:p>
                <a:pPr algn="ctr">
                  <a:lnSpc>
                    <a:spcPts val="2382"/>
                  </a:lnSpc>
                </a:pPr>
                <a:endParaRPr sz="1200" dirty="0"/>
              </a:p>
            </p:txBody>
          </p:sp>
        </p:grpSp>
      </p:grpSp>
      <p:grpSp>
        <p:nvGrpSpPr>
          <p:cNvPr id="3" name="مجموعة 2"/>
          <p:cNvGrpSpPr/>
          <p:nvPr/>
        </p:nvGrpSpPr>
        <p:grpSpPr>
          <a:xfrm>
            <a:off x="8429443" y="1613261"/>
            <a:ext cx="3183401" cy="698256"/>
            <a:chOff x="8413944" y="1666285"/>
            <a:chExt cx="3183401" cy="698256"/>
          </a:xfrm>
        </p:grpSpPr>
        <p:grpSp>
          <p:nvGrpSpPr>
            <p:cNvPr id="27" name="مجموعة 26"/>
            <p:cNvGrpSpPr/>
            <p:nvPr/>
          </p:nvGrpSpPr>
          <p:grpSpPr>
            <a:xfrm>
              <a:off x="8413944" y="1666285"/>
              <a:ext cx="2800758" cy="663618"/>
              <a:chOff x="8499670" y="1798666"/>
              <a:chExt cx="2800758" cy="663618"/>
            </a:xfrm>
          </p:grpSpPr>
          <p:grpSp>
            <p:nvGrpSpPr>
              <p:cNvPr id="33" name="Group 10"/>
              <p:cNvGrpSpPr/>
              <p:nvPr/>
            </p:nvGrpSpPr>
            <p:grpSpPr>
              <a:xfrm>
                <a:off x="11254462" y="1798666"/>
                <a:ext cx="45966" cy="663618"/>
                <a:chOff x="-3763" y="-104775"/>
                <a:chExt cx="18159" cy="262169"/>
              </a:xfrm>
            </p:grpSpPr>
            <p:sp>
              <p:nvSpPr>
                <p:cNvPr id="35" name="Freeform 11"/>
                <p:cNvSpPr/>
                <p:nvPr/>
              </p:nvSpPr>
              <p:spPr>
                <a:xfrm>
                  <a:off x="-3763" y="0"/>
                  <a:ext cx="14396" cy="157394"/>
                </a:xfrm>
                <a:custGeom>
                  <a:avLst/>
                  <a:gdLst/>
                  <a:ahLst/>
                  <a:cxnLst/>
                  <a:rect l="l" t="t" r="r" b="b"/>
                  <a:pathLst>
                    <a:path w="14396" h="157394">
                      <a:moveTo>
                        <a:pt x="7198" y="0"/>
                      </a:moveTo>
                      <a:lnTo>
                        <a:pt x="7198" y="0"/>
                      </a:lnTo>
                      <a:cubicBezTo>
                        <a:pt x="9107" y="0"/>
                        <a:pt x="10938" y="758"/>
                        <a:pt x="12288" y="2108"/>
                      </a:cubicBezTo>
                      <a:cubicBezTo>
                        <a:pt x="13638" y="3458"/>
                        <a:pt x="14396" y="5289"/>
                        <a:pt x="14396" y="7198"/>
                      </a:cubicBezTo>
                      <a:lnTo>
                        <a:pt x="14396" y="150196"/>
                      </a:lnTo>
                      <a:cubicBezTo>
                        <a:pt x="14396" y="154172"/>
                        <a:pt x="11174" y="157394"/>
                        <a:pt x="7198" y="157394"/>
                      </a:cubicBezTo>
                      <a:lnTo>
                        <a:pt x="7198" y="157394"/>
                      </a:lnTo>
                      <a:cubicBezTo>
                        <a:pt x="5289" y="157394"/>
                        <a:pt x="3458" y="156636"/>
                        <a:pt x="2108" y="155286"/>
                      </a:cubicBezTo>
                      <a:cubicBezTo>
                        <a:pt x="758" y="153936"/>
                        <a:pt x="0" y="152105"/>
                        <a:pt x="0" y="150196"/>
                      </a:cubicBezTo>
                      <a:lnTo>
                        <a:pt x="0" y="7198"/>
                      </a:lnTo>
                      <a:cubicBezTo>
                        <a:pt x="0" y="3223"/>
                        <a:pt x="3223" y="0"/>
                        <a:pt x="7198" y="0"/>
                      </a:cubicBezTo>
                      <a:close/>
                    </a:path>
                  </a:pathLst>
                </a:custGeom>
                <a:gradFill rotWithShape="1">
                  <a:gsLst>
                    <a:gs pos="0">
                      <a:srgbClr val="A5DBDB">
                        <a:alpha val="100000"/>
                      </a:srgbClr>
                    </a:gs>
                    <a:gs pos="100000">
                      <a:srgbClr val="02BBB5">
                        <a:alpha val="100000"/>
                      </a:srgbClr>
                    </a:gs>
                  </a:gsLst>
                  <a:lin ang="5400000"/>
                </a:gradFill>
              </p:spPr>
              <p:txBody>
                <a:bodyPr/>
                <a:lstStyle/>
                <a:p>
                  <a:endParaRPr lang="fr-FR"/>
                </a:p>
              </p:txBody>
            </p:sp>
            <p:sp>
              <p:nvSpPr>
                <p:cNvPr id="36" name="TextBox 12"/>
                <p:cNvSpPr txBox="1"/>
                <p:nvPr/>
              </p:nvSpPr>
              <p:spPr>
                <a:xfrm>
                  <a:off x="0" y="-104775"/>
                  <a:ext cx="14396" cy="262169"/>
                </a:xfrm>
                <a:prstGeom prst="rect">
                  <a:avLst/>
                </a:prstGeom>
              </p:spPr>
              <p:txBody>
                <a:bodyPr lIns="33867" tIns="33867" rIns="33867" bIns="33867" rtlCol="0" anchor="ctr"/>
                <a:lstStyle/>
                <a:p>
                  <a:pPr algn="ctr">
                    <a:lnSpc>
                      <a:spcPts val="2382"/>
                    </a:lnSpc>
                  </a:pPr>
                  <a:endParaRPr sz="1200" dirty="0"/>
                </a:p>
              </p:txBody>
            </p:sp>
          </p:grpSp>
          <p:sp>
            <p:nvSpPr>
              <p:cNvPr id="34" name="TextBox 14"/>
              <p:cNvSpPr txBox="1"/>
              <p:nvPr/>
            </p:nvSpPr>
            <p:spPr>
              <a:xfrm>
                <a:off x="8499670" y="2038872"/>
                <a:ext cx="2640916" cy="398058"/>
              </a:xfrm>
              <a:prstGeom prst="rect">
                <a:avLst/>
              </a:prstGeom>
            </p:spPr>
            <p:txBody>
              <a:bodyPr wrap="square" lIns="0" tIns="0" rIns="0" bIns="0" rtlCol="0" anchor="t">
                <a:spAutoFit/>
              </a:bodyPr>
              <a:lstStyle/>
              <a:p>
                <a:pPr algn="r" rtl="1">
                  <a:lnSpc>
                    <a:spcPts val="3425"/>
                  </a:lnSpc>
                  <a:spcBef>
                    <a:spcPct val="0"/>
                  </a:spcBef>
                </a:pPr>
                <a:r>
                  <a:rPr lang="ar-EG" sz="2446" dirty="0">
                    <a:solidFill>
                      <a:srgbClr val="BEE6DC"/>
                    </a:solidFill>
                    <a:latin typeface="Segoe UI"/>
                    <a:ea typeface="Segoe UI"/>
                    <a:cs typeface="Segoe UI"/>
                    <a:sym typeface="Segoe UI"/>
                    <a:rtl/>
                  </a:rPr>
                  <a:t>اليوم التدريبي </a:t>
                </a:r>
                <a:r>
                  <a:rPr lang="ar-SA" sz="2446" dirty="0">
                    <a:solidFill>
                      <a:srgbClr val="BEE6DC"/>
                    </a:solidFill>
                    <a:latin typeface="Segoe UI"/>
                    <a:ea typeface="Segoe UI"/>
                    <a:cs typeface="Segoe UI"/>
                    <a:sym typeface="Segoe UI"/>
                    <a:rtl/>
                  </a:rPr>
                  <a:t>الرابع</a:t>
                </a:r>
                <a:endParaRPr lang="ar-EG" sz="2446" dirty="0">
                  <a:solidFill>
                    <a:srgbClr val="BEE6DC"/>
                  </a:solidFill>
                  <a:latin typeface="Segoe UI"/>
                  <a:ea typeface="Segoe UI"/>
                  <a:cs typeface="Segoe UI"/>
                  <a:sym typeface="Segoe UI"/>
                  <a:rtl/>
                </a:endParaRPr>
              </a:p>
            </p:txBody>
          </p:sp>
        </p:grpSp>
        <p:pic>
          <p:nvPicPr>
            <p:cNvPr id="2" name="صورة 1"/>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1271043" y="1846499"/>
              <a:ext cx="326302" cy="518042"/>
            </a:xfrm>
            <a:prstGeom prst="rect">
              <a:avLst/>
            </a:prstGeom>
          </p:spPr>
        </p:pic>
      </p:grpSp>
    </p:spTree>
    <p:extLst>
      <p:ext uri="{BB962C8B-B14F-4D97-AF65-F5344CB8AC3E}">
        <p14:creationId xmlns:p14="http://schemas.microsoft.com/office/powerpoint/2010/main" val="2677603427"/>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C999F5-874E-6132-E75D-8520D2E1EEEC}"/>
            </a:ext>
          </a:extLst>
        </p:cNvPr>
        <p:cNvGrpSpPr/>
        <p:nvPr/>
      </p:nvGrpSpPr>
      <p:grpSpPr>
        <a:xfrm>
          <a:off x="0" y="0"/>
          <a:ext cx="0" cy="0"/>
          <a:chOff x="0" y="0"/>
          <a:chExt cx="0" cy="0"/>
        </a:xfrm>
      </p:grpSpPr>
      <p:sp>
        <p:nvSpPr>
          <p:cNvPr id="13" name="Rectangle 12">
            <a:extLst>
              <a:ext uri="{FF2B5EF4-FFF2-40B4-BE49-F238E27FC236}">
                <a16:creationId xmlns:a16="http://schemas.microsoft.com/office/drawing/2014/main" id="{6CE3D8F2-FE18-5ACC-03C3-3A376900C5AC}"/>
              </a:ext>
            </a:extLst>
          </p:cNvPr>
          <p:cNvSpPr/>
          <p:nvPr/>
        </p:nvSpPr>
        <p:spPr>
          <a:xfrm>
            <a:off x="0" y="1"/>
            <a:ext cx="12192000" cy="6858000"/>
          </a:xfrm>
          <a:prstGeom prst="rect">
            <a:avLst/>
          </a:prstGeom>
          <a:solidFill>
            <a:srgbClr val="00808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ajawal ExtraBold" panose="00000800000000000000" pitchFamily="2" charset="-78"/>
              <a:ea typeface="+mn-ea"/>
              <a:cs typeface="Tajawal ExtraBold" panose="00000800000000000000" pitchFamily="2" charset="-78"/>
            </a:endParaRPr>
          </a:p>
        </p:txBody>
      </p:sp>
      <p:cxnSp>
        <p:nvCxnSpPr>
          <p:cNvPr id="19" name="Straight Connector 18">
            <a:extLst>
              <a:ext uri="{FF2B5EF4-FFF2-40B4-BE49-F238E27FC236}">
                <a16:creationId xmlns:a16="http://schemas.microsoft.com/office/drawing/2014/main" id="{F5A3C57D-F680-6E74-4D5C-97B51B0618AC}"/>
              </a:ext>
            </a:extLst>
          </p:cNvPr>
          <p:cNvCxnSpPr>
            <a:cxnSpLocks/>
          </p:cNvCxnSpPr>
          <p:nvPr/>
        </p:nvCxnSpPr>
        <p:spPr>
          <a:xfrm flipH="1">
            <a:off x="4651513" y="-286597"/>
            <a:ext cx="2888974" cy="0"/>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sp>
        <p:nvSpPr>
          <p:cNvPr id="6" name="TextBox 5">
            <a:extLst>
              <a:ext uri="{FF2B5EF4-FFF2-40B4-BE49-F238E27FC236}">
                <a16:creationId xmlns:a16="http://schemas.microsoft.com/office/drawing/2014/main" id="{188B2975-6F97-47D2-2B61-01CFB1558B07}"/>
              </a:ext>
            </a:extLst>
          </p:cNvPr>
          <p:cNvSpPr txBox="1"/>
          <p:nvPr/>
        </p:nvSpPr>
        <p:spPr>
          <a:xfrm>
            <a:off x="3048000" y="43067"/>
            <a:ext cx="6096000" cy="646331"/>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ar-EG" sz="3600" b="0" i="0" u="none" strike="noStrike" kern="1200" cap="none" spc="0" normalizeH="0" baseline="0" noProof="0" dirty="0">
                <a:ln>
                  <a:noFill/>
                </a:ln>
                <a:solidFill>
                  <a:prstClr val="white"/>
                </a:solidFill>
                <a:effectLst/>
                <a:uLnTx/>
                <a:uFillTx/>
                <a:latin typeface="Tajawal ExtraBold" panose="00000800000000000000" pitchFamily="2" charset="-78"/>
                <a:ea typeface="+mn-ea"/>
                <a:cs typeface="Tajawal ExtraBold" panose="00000800000000000000" pitchFamily="2" charset="-78"/>
              </a:rPr>
              <a:t>مقدّمة الجلسة</a:t>
            </a:r>
            <a:endParaRPr kumimoji="0" lang="en-US" sz="3600" b="0" i="0" u="none" strike="noStrike" kern="1200" cap="none" spc="0" normalizeH="0" baseline="0" noProof="0" dirty="0">
              <a:ln>
                <a:noFill/>
              </a:ln>
              <a:solidFill>
                <a:prstClr val="white"/>
              </a:solidFill>
              <a:effectLst/>
              <a:uLnTx/>
              <a:uFillTx/>
              <a:latin typeface="Tajawal ExtraBold" panose="00000800000000000000" pitchFamily="2" charset="-78"/>
              <a:ea typeface="+mn-ea"/>
              <a:cs typeface="Tajawal ExtraBold" panose="00000800000000000000" pitchFamily="2" charset="-78"/>
            </a:endParaRPr>
          </a:p>
        </p:txBody>
      </p:sp>
      <p:grpSp>
        <p:nvGrpSpPr>
          <p:cNvPr id="35" name="Group 34">
            <a:extLst>
              <a:ext uri="{FF2B5EF4-FFF2-40B4-BE49-F238E27FC236}">
                <a16:creationId xmlns:a16="http://schemas.microsoft.com/office/drawing/2014/main" id="{6D585933-FAC9-DB7B-2878-23F5C90AC5EE}"/>
              </a:ext>
            </a:extLst>
          </p:cNvPr>
          <p:cNvGrpSpPr/>
          <p:nvPr/>
        </p:nvGrpSpPr>
        <p:grpSpPr>
          <a:xfrm>
            <a:off x="6096000" y="975995"/>
            <a:ext cx="5527039" cy="4932001"/>
            <a:chOff x="-3064472" y="2518086"/>
            <a:chExt cx="10789919" cy="2243623"/>
          </a:xfrm>
        </p:grpSpPr>
        <p:sp>
          <p:nvSpPr>
            <p:cNvPr id="9" name="Rectangle: Rounded Corners 8">
              <a:extLst>
                <a:ext uri="{FF2B5EF4-FFF2-40B4-BE49-F238E27FC236}">
                  <a16:creationId xmlns:a16="http://schemas.microsoft.com/office/drawing/2014/main" id="{81316493-F011-AA6E-BD15-1300BE6D3B66}"/>
                </a:ext>
              </a:extLst>
            </p:cNvPr>
            <p:cNvSpPr/>
            <p:nvPr/>
          </p:nvSpPr>
          <p:spPr>
            <a:xfrm>
              <a:off x="-3064472" y="2518086"/>
              <a:ext cx="10789919" cy="2243623"/>
            </a:xfrm>
            <a:prstGeom prst="roundRect">
              <a:avLst>
                <a:gd name="adj" fmla="val 7321"/>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5" name="TextBox 24">
              <a:extLst>
                <a:ext uri="{FF2B5EF4-FFF2-40B4-BE49-F238E27FC236}">
                  <a16:creationId xmlns:a16="http://schemas.microsoft.com/office/drawing/2014/main" id="{B6FD5639-1837-7C75-D81B-05990DCF3211}"/>
                </a:ext>
              </a:extLst>
            </p:cNvPr>
            <p:cNvSpPr txBox="1"/>
            <p:nvPr/>
          </p:nvSpPr>
          <p:spPr>
            <a:xfrm>
              <a:off x="-2946399" y="2710106"/>
              <a:ext cx="10210799" cy="2002158"/>
            </a:xfrm>
            <a:prstGeom prst="rect">
              <a:avLst/>
            </a:prstGeom>
            <a:noFill/>
          </p:spPr>
          <p:txBody>
            <a:bodyPr wrap="squar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ar-EG" sz="2800" b="0" i="0" u="none" strike="noStrike" kern="1200" cap="none" spc="0" normalizeH="0" baseline="0" noProof="0" dirty="0">
                  <a:ln>
                    <a:noFill/>
                  </a:ln>
                  <a:solidFill>
                    <a:srgbClr val="4A431E"/>
                  </a:solidFill>
                  <a:effectLst/>
                  <a:uLnTx/>
                  <a:uFillTx/>
                  <a:latin typeface="Adobe Arabic" panose="02040503050201020203" pitchFamily="18" charset="-78"/>
                  <a:ea typeface="+mn-ea"/>
                  <a:cs typeface="Adobe Arabic" panose="02040503050201020203" pitchFamily="18" charset="-78"/>
                </a:rPr>
                <a:t>مرحباً بكم في الجلسة الثانية من دورتنا التدريبية. تتمحور جلستنا حول محاور أساسية في بناء القائد الفعّال: اتخاذ القرارات، تقييم الأداء، والتطوير القيادي الشخصي. تُشكل هذه المهارات حجر الأساس في نجاح أي مشرف أو مدير في عالم الأعمال المتغيّر باستمرار.</a:t>
              </a:r>
            </a:p>
            <a:p>
              <a:pPr marL="0" marR="0" lvl="0" indent="0" algn="r" defTabSz="914400" rtl="0" eaLnBrk="1" fontAlgn="auto" latinLnBrk="0" hangingPunct="1">
                <a:lnSpc>
                  <a:spcPct val="100000"/>
                </a:lnSpc>
                <a:spcBef>
                  <a:spcPts val="0"/>
                </a:spcBef>
                <a:spcAft>
                  <a:spcPts val="0"/>
                </a:spcAft>
                <a:buClrTx/>
                <a:buSzTx/>
                <a:buFontTx/>
                <a:buNone/>
                <a:tabLst/>
                <a:defRPr/>
              </a:pPr>
              <a:r>
                <a:rPr kumimoji="0" lang="ar-EG" sz="2800" b="0" i="0" u="none" strike="noStrike" kern="1200" cap="none" spc="0" normalizeH="0" baseline="0" noProof="0" dirty="0">
                  <a:ln>
                    <a:noFill/>
                  </a:ln>
                  <a:solidFill>
                    <a:srgbClr val="4A431E"/>
                  </a:solidFill>
                  <a:effectLst/>
                  <a:uLnTx/>
                  <a:uFillTx/>
                  <a:latin typeface="Adobe Arabic" panose="02040503050201020203" pitchFamily="18" charset="-78"/>
                  <a:ea typeface="+mn-ea"/>
                  <a:cs typeface="Adobe Arabic" panose="02040503050201020203" pitchFamily="18" charset="-78"/>
                </a:rPr>
                <a:t>كما يقول بيتر </a:t>
              </a:r>
              <a:r>
                <a:rPr kumimoji="0" lang="ar-EG" sz="2800" b="0" i="0" u="none" strike="noStrike" kern="1200" cap="none" spc="0" normalizeH="0" baseline="0" noProof="0" dirty="0" err="1">
                  <a:ln>
                    <a:noFill/>
                  </a:ln>
                  <a:solidFill>
                    <a:srgbClr val="4A431E"/>
                  </a:solidFill>
                  <a:effectLst/>
                  <a:uLnTx/>
                  <a:uFillTx/>
                  <a:latin typeface="Adobe Arabic" panose="02040503050201020203" pitchFamily="18" charset="-78"/>
                  <a:ea typeface="+mn-ea"/>
                  <a:cs typeface="Adobe Arabic" panose="02040503050201020203" pitchFamily="18" charset="-78"/>
                </a:rPr>
                <a:t>دراكر</a:t>
              </a:r>
              <a:r>
                <a:rPr kumimoji="0" lang="ar-EG" sz="2800" b="0" i="0" u="none" strike="noStrike" kern="1200" cap="none" spc="0" normalizeH="0" baseline="0" noProof="0" dirty="0">
                  <a:ln>
                    <a:noFill/>
                  </a:ln>
                  <a:solidFill>
                    <a:srgbClr val="4A431E"/>
                  </a:solidFill>
                  <a:effectLst/>
                  <a:uLnTx/>
                  <a:uFillTx/>
                  <a:latin typeface="Adobe Arabic" panose="02040503050201020203" pitchFamily="18" charset="-78"/>
                  <a:ea typeface="+mn-ea"/>
                  <a:cs typeface="Adobe Arabic" panose="02040503050201020203" pitchFamily="18" charset="-78"/>
                </a:rPr>
                <a:t>، أحد أبرز خبراء الإدارة: "المدير الفعّال ليس من يصنع القرارات الصحيحة دائماً، بل من يحوّل القرارات الصائبة إلى التزامات فعّالة". فالقرارات هي جوهر العمل القيادي، وقدرتنا على صناعتها بحكمة وتنفيذها بفعالية تحدّد مدى نجاحنا كقادة.</a:t>
              </a:r>
            </a:p>
          </p:txBody>
        </p:sp>
      </p:grpSp>
      <p:pic>
        <p:nvPicPr>
          <p:cNvPr id="4" name="صورة 3">
            <a:extLst>
              <a:ext uri="{FF2B5EF4-FFF2-40B4-BE49-F238E27FC236}">
                <a16:creationId xmlns:a16="http://schemas.microsoft.com/office/drawing/2014/main" id="{A54C2C62-C29B-1198-C702-101ABE96B0D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90012" y="1273942"/>
            <a:ext cx="5312486" cy="4496938"/>
          </a:xfrm>
          <a:prstGeom prst="rect">
            <a:avLst/>
          </a:prstGeom>
        </p:spPr>
      </p:pic>
    </p:spTree>
    <p:extLst>
      <p:ext uri="{BB962C8B-B14F-4D97-AF65-F5344CB8AC3E}">
        <p14:creationId xmlns:p14="http://schemas.microsoft.com/office/powerpoint/2010/main" val="405327240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25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additive="base">
                                        <p:cTn id="7" dur="500" fill="hold"/>
                                        <p:tgtEl>
                                          <p:spTgt spid="35"/>
                                        </p:tgtEl>
                                        <p:attrNameLst>
                                          <p:attrName>ppt_x</p:attrName>
                                        </p:attrNameLst>
                                      </p:cBhvr>
                                      <p:tavLst>
                                        <p:tav tm="0">
                                          <p:val>
                                            <p:strVal val="1+#ppt_w/2"/>
                                          </p:val>
                                        </p:tav>
                                        <p:tav tm="100000">
                                          <p:val>
                                            <p:strVal val="#ppt_x"/>
                                          </p:val>
                                        </p:tav>
                                      </p:tavLst>
                                    </p:anim>
                                    <p:anim calcmode="lin" valueType="num">
                                      <p:cBhvr additive="base">
                                        <p:cTn id="8" dur="500" fill="hold"/>
                                        <p:tgtEl>
                                          <p:spTgt spid="3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BEB2D8-6CC9-8911-9746-AC74DD9CF2D6}"/>
            </a:ext>
          </a:extLst>
        </p:cNvPr>
        <p:cNvGrpSpPr/>
        <p:nvPr/>
      </p:nvGrpSpPr>
      <p:grpSpPr>
        <a:xfrm>
          <a:off x="0" y="0"/>
          <a:ext cx="0" cy="0"/>
          <a:chOff x="0" y="0"/>
          <a:chExt cx="0" cy="0"/>
        </a:xfrm>
      </p:grpSpPr>
      <p:sp>
        <p:nvSpPr>
          <p:cNvPr id="13" name="Rectangle 12">
            <a:extLst>
              <a:ext uri="{FF2B5EF4-FFF2-40B4-BE49-F238E27FC236}">
                <a16:creationId xmlns:a16="http://schemas.microsoft.com/office/drawing/2014/main" id="{87A0EB28-6987-EE31-BA19-A86FB646ED48}"/>
              </a:ext>
            </a:extLst>
          </p:cNvPr>
          <p:cNvSpPr/>
          <p:nvPr/>
        </p:nvSpPr>
        <p:spPr>
          <a:xfrm>
            <a:off x="0" y="1667359"/>
            <a:ext cx="12213132" cy="5073811"/>
          </a:xfrm>
          <a:prstGeom prst="rect">
            <a:avLst/>
          </a:prstGeom>
          <a:solidFill>
            <a:srgbClr val="008080"/>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ajawal ExtraBold" panose="00000800000000000000" pitchFamily="2" charset="-78"/>
              <a:ea typeface="+mn-ea"/>
              <a:cs typeface="Tajawal ExtraBold" panose="00000800000000000000" pitchFamily="2" charset="-78"/>
            </a:endParaRPr>
          </a:p>
        </p:txBody>
      </p:sp>
      <p:sp>
        <p:nvSpPr>
          <p:cNvPr id="10" name="TextBox 9">
            <a:extLst>
              <a:ext uri="{FF2B5EF4-FFF2-40B4-BE49-F238E27FC236}">
                <a16:creationId xmlns:a16="http://schemas.microsoft.com/office/drawing/2014/main" id="{D777FBE2-DE4C-F2AB-8A74-7F9813A76216}"/>
              </a:ext>
            </a:extLst>
          </p:cNvPr>
          <p:cNvSpPr txBox="1"/>
          <p:nvPr/>
        </p:nvSpPr>
        <p:spPr>
          <a:xfrm>
            <a:off x="7958731" y="550315"/>
            <a:ext cx="4387116" cy="646331"/>
          </a:xfrm>
          <a:prstGeom prst="rect">
            <a:avLst/>
          </a:prstGeom>
          <a:noFill/>
        </p:spPr>
        <p:txBody>
          <a:bodyPr wrap="squar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3600" b="1" i="0" u="none" strike="noStrike" kern="1200" cap="none" spc="0" normalizeH="0" baseline="0" noProof="0" dirty="0">
                <a:ln>
                  <a:noFill/>
                </a:ln>
                <a:solidFill>
                  <a:srgbClr val="4A431E"/>
                </a:solidFill>
                <a:effectLst/>
                <a:uLnTx/>
                <a:uFillTx/>
                <a:latin typeface="Adobe Arabic" panose="02040503050201020203" pitchFamily="18" charset="-78"/>
                <a:ea typeface="+mn-ea"/>
                <a:cs typeface="Adobe Arabic" panose="02040503050201020203" pitchFamily="18" charset="-78"/>
              </a:rPr>
              <a:t>نشاط العصف الذهني</a:t>
            </a:r>
            <a:endParaRPr kumimoji="0" lang="en-US" sz="3600" b="1" i="0" u="none" strike="noStrike" kern="1200" cap="none" spc="0" normalizeH="0" baseline="0" noProof="0" dirty="0">
              <a:ln>
                <a:noFill/>
              </a:ln>
              <a:solidFill>
                <a:srgbClr val="4A431E"/>
              </a:solidFill>
              <a:effectLst/>
              <a:uLnTx/>
              <a:uFillTx/>
              <a:latin typeface="Adobe Arabic" panose="02040503050201020203" pitchFamily="18" charset="-78"/>
              <a:ea typeface="+mn-ea"/>
              <a:cs typeface="Adobe Arabic" panose="02040503050201020203" pitchFamily="18" charset="-78"/>
            </a:endParaRPr>
          </a:p>
        </p:txBody>
      </p:sp>
      <p:pic>
        <p:nvPicPr>
          <p:cNvPr id="6" name="صورة 5">
            <a:extLst>
              <a:ext uri="{FF2B5EF4-FFF2-40B4-BE49-F238E27FC236}">
                <a16:creationId xmlns:a16="http://schemas.microsoft.com/office/drawing/2014/main" id="{2CB50958-23B2-257A-BF41-3EB23BDBEE0F}"/>
              </a:ext>
            </a:extLst>
          </p:cNvPr>
          <p:cNvPicPr>
            <a:picLocks noChangeAspect="1"/>
          </p:cNvPicPr>
          <p:nvPr/>
        </p:nvPicPr>
        <p:blipFill>
          <a:blip r:embed="rId3">
            <a:alphaModFix amt="85000"/>
            <a:extLst>
              <a:ext uri="{28A0092B-C50C-407E-A947-70E740481C1C}">
                <a14:useLocalDpi xmlns:a14="http://schemas.microsoft.com/office/drawing/2010/main" val="0"/>
              </a:ext>
            </a:extLst>
          </a:blip>
          <a:srcRect/>
          <a:stretch/>
        </p:blipFill>
        <p:spPr>
          <a:xfrm>
            <a:off x="1220012" y="1850066"/>
            <a:ext cx="9773108" cy="4799004"/>
          </a:xfrm>
          <a:prstGeom prst="rect">
            <a:avLst/>
          </a:prstGeom>
        </p:spPr>
      </p:pic>
      <p:grpSp>
        <p:nvGrpSpPr>
          <p:cNvPr id="27" name="Group 32">
            <a:extLst>
              <a:ext uri="{FF2B5EF4-FFF2-40B4-BE49-F238E27FC236}">
                <a16:creationId xmlns:a16="http://schemas.microsoft.com/office/drawing/2014/main" id="{A9A947CD-8564-55F0-61D4-423DC0722137}"/>
              </a:ext>
            </a:extLst>
          </p:cNvPr>
          <p:cNvGrpSpPr/>
          <p:nvPr/>
        </p:nvGrpSpPr>
        <p:grpSpPr>
          <a:xfrm>
            <a:off x="3584765" y="1850067"/>
            <a:ext cx="5022469" cy="1946054"/>
            <a:chOff x="7914766" y="2610524"/>
            <a:chExt cx="3313236" cy="1283777"/>
          </a:xfrm>
        </p:grpSpPr>
        <p:sp>
          <p:nvSpPr>
            <p:cNvPr id="28" name="Rectangle: Rounded Corners 13">
              <a:extLst>
                <a:ext uri="{FF2B5EF4-FFF2-40B4-BE49-F238E27FC236}">
                  <a16:creationId xmlns:a16="http://schemas.microsoft.com/office/drawing/2014/main" id="{95380CF2-D599-5668-4486-10B1C12EFB6D}"/>
                </a:ext>
              </a:extLst>
            </p:cNvPr>
            <p:cNvSpPr/>
            <p:nvPr/>
          </p:nvSpPr>
          <p:spPr>
            <a:xfrm>
              <a:off x="7914766" y="2610524"/>
              <a:ext cx="3313236" cy="1283777"/>
            </a:xfrm>
            <a:prstGeom prst="roundRect">
              <a:avLst>
                <a:gd name="adj" fmla="val 7321"/>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9" name="TextBox 17">
              <a:extLst>
                <a:ext uri="{FF2B5EF4-FFF2-40B4-BE49-F238E27FC236}">
                  <a16:creationId xmlns:a16="http://schemas.microsoft.com/office/drawing/2014/main" id="{38A31FC2-1C62-9582-020E-40D97BFC472C}"/>
                </a:ext>
              </a:extLst>
            </p:cNvPr>
            <p:cNvSpPr txBox="1"/>
            <p:nvPr/>
          </p:nvSpPr>
          <p:spPr>
            <a:xfrm>
              <a:off x="8146604" y="2696396"/>
              <a:ext cx="2863502" cy="1197905"/>
            </a:xfrm>
            <a:prstGeom prst="rect">
              <a:avLst/>
            </a:prstGeom>
            <a:noFill/>
          </p:spPr>
          <p:txBody>
            <a:bodyPr wrap="squar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ar-EG" sz="2800" b="0" i="0" u="none" strike="noStrike" kern="1200" cap="none" spc="0" normalizeH="0" baseline="0" noProof="0" dirty="0">
                  <a:ln>
                    <a:noFill/>
                  </a:ln>
                  <a:solidFill>
                    <a:srgbClr val="4A431E"/>
                  </a:solidFill>
                  <a:effectLst/>
                  <a:uLnTx/>
                  <a:uFillTx/>
                  <a:latin typeface="Adobe Arabic" panose="02040503050201020203" pitchFamily="18" charset="-78"/>
                  <a:ea typeface="+mn-ea"/>
                  <a:cs typeface="Adobe Arabic" panose="02040503050201020203" pitchFamily="18" charset="-78"/>
                </a:rPr>
                <a:t>"تخيّل أنك أمام قرار صعب في العمل وليس لديك معلومات كافية، والوقت محدود جداً... كيف ستتصرف؟ ما هي المعايير التي تعتمدها عادةً لاتخاذ قراراتك المهنية"؟</a:t>
              </a:r>
              <a:endParaRPr kumimoji="0" lang="en-US" sz="2800" b="0" i="0" u="none" strike="noStrike" kern="1200" cap="none" spc="0" normalizeH="0" baseline="0" noProof="0" dirty="0">
                <a:ln>
                  <a:noFill/>
                </a:ln>
                <a:solidFill>
                  <a:srgbClr val="4A431E"/>
                </a:solidFill>
                <a:effectLst/>
                <a:uLnTx/>
                <a:uFillTx/>
                <a:latin typeface="Adobe Arabic" panose="02040503050201020203" pitchFamily="18" charset="-78"/>
                <a:ea typeface="+mn-ea"/>
                <a:cs typeface="Adobe Arabic" panose="02040503050201020203" pitchFamily="18" charset="-78"/>
              </a:endParaRPr>
            </a:p>
          </p:txBody>
        </p:sp>
      </p:grpSp>
    </p:spTree>
    <p:extLst>
      <p:ext uri="{BB962C8B-B14F-4D97-AF65-F5344CB8AC3E}">
        <p14:creationId xmlns:p14="http://schemas.microsoft.com/office/powerpoint/2010/main" val="272279938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25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ppt_x"/>
                                          </p:val>
                                        </p:tav>
                                        <p:tav tm="100000">
                                          <p:val>
                                            <p:strVal val="#ppt_x"/>
                                          </p:val>
                                        </p:tav>
                                      </p:tavLst>
                                    </p:anim>
                                    <p:anim calcmode="lin" valueType="num">
                                      <p:cBhvr additive="base">
                                        <p:cTn id="8"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494387-3414-8182-A679-3F3A6D553CF4}"/>
            </a:ext>
          </a:extLst>
        </p:cNvPr>
        <p:cNvGrpSpPr/>
        <p:nvPr/>
      </p:nvGrpSpPr>
      <p:grpSpPr>
        <a:xfrm>
          <a:off x="0" y="0"/>
          <a:ext cx="0" cy="0"/>
          <a:chOff x="0" y="0"/>
          <a:chExt cx="0" cy="0"/>
        </a:xfrm>
      </p:grpSpPr>
      <p:sp>
        <p:nvSpPr>
          <p:cNvPr id="13" name="Rectangle 12">
            <a:extLst>
              <a:ext uri="{FF2B5EF4-FFF2-40B4-BE49-F238E27FC236}">
                <a16:creationId xmlns:a16="http://schemas.microsoft.com/office/drawing/2014/main" id="{EEB0BCCF-BD4A-4D9E-B78C-23C6D97CD1AF}"/>
              </a:ext>
            </a:extLst>
          </p:cNvPr>
          <p:cNvSpPr/>
          <p:nvPr/>
        </p:nvSpPr>
        <p:spPr>
          <a:xfrm>
            <a:off x="0" y="0"/>
            <a:ext cx="12192000" cy="6858000"/>
          </a:xfrm>
          <a:prstGeom prst="rect">
            <a:avLst/>
          </a:prstGeom>
          <a:solidFill>
            <a:srgbClr val="008080"/>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Tajawal ExtraBold" panose="00000800000000000000" pitchFamily="2" charset="-78"/>
              <a:ea typeface="+mn-ea"/>
              <a:cs typeface="Tajawal ExtraBold" panose="00000800000000000000" pitchFamily="2" charset="-78"/>
            </a:endParaRPr>
          </a:p>
        </p:txBody>
      </p:sp>
      <p:sp>
        <p:nvSpPr>
          <p:cNvPr id="10" name="TextBox 9">
            <a:extLst>
              <a:ext uri="{FF2B5EF4-FFF2-40B4-BE49-F238E27FC236}">
                <a16:creationId xmlns:a16="http://schemas.microsoft.com/office/drawing/2014/main" id="{537C1DB8-4DBA-F4B7-4F29-307E805FCF9A}"/>
              </a:ext>
            </a:extLst>
          </p:cNvPr>
          <p:cNvSpPr txBox="1"/>
          <p:nvPr/>
        </p:nvSpPr>
        <p:spPr>
          <a:xfrm>
            <a:off x="1827618" y="139258"/>
            <a:ext cx="7975384" cy="646331"/>
          </a:xfrm>
          <a:prstGeom prst="rect">
            <a:avLst/>
          </a:prstGeom>
          <a:noFill/>
        </p:spPr>
        <p:txBody>
          <a:bodyPr wrap="squar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3600" b="1" i="0" u="none" strike="noStrike" kern="1200" cap="none" spc="0" normalizeH="0" baseline="0" noProof="0" dirty="0">
                <a:ln>
                  <a:noFill/>
                </a:ln>
                <a:solidFill>
                  <a:prstClr val="white"/>
                </a:solidFill>
                <a:effectLst/>
                <a:uLnTx/>
                <a:uFillTx/>
                <a:latin typeface="Adobe Arabic" panose="02040503050201020203" pitchFamily="18" charset="-78"/>
                <a:ea typeface="+mn-ea"/>
                <a:cs typeface="Adobe Arabic" panose="02040503050201020203" pitchFamily="18" charset="-78"/>
              </a:rPr>
              <a:t>مهارات اتخاذ القرار القيادي</a:t>
            </a:r>
            <a:endParaRPr kumimoji="0" lang="en-US" sz="3600" b="1" i="0" u="none" strike="noStrike" kern="1200" cap="none" spc="0" normalizeH="0" baseline="0" noProof="0" dirty="0">
              <a:ln>
                <a:noFill/>
              </a:ln>
              <a:solidFill>
                <a:prstClr val="black"/>
              </a:solidFill>
              <a:effectLst/>
              <a:uLnTx/>
              <a:uFillTx/>
              <a:latin typeface="Adobe Arabic" panose="02040503050201020203" pitchFamily="18" charset="-78"/>
              <a:ea typeface="+mn-ea"/>
              <a:cs typeface="Adobe Arabic" panose="02040503050201020203" pitchFamily="18" charset="-78"/>
            </a:endParaRPr>
          </a:p>
        </p:txBody>
      </p:sp>
      <p:graphicFrame>
        <p:nvGraphicFramePr>
          <p:cNvPr id="2" name="جدول 1">
            <a:extLst>
              <a:ext uri="{FF2B5EF4-FFF2-40B4-BE49-F238E27FC236}">
                <a16:creationId xmlns:a16="http://schemas.microsoft.com/office/drawing/2014/main" id="{79738BEC-9420-7DA3-987D-B1927394DE64}"/>
              </a:ext>
            </a:extLst>
          </p:cNvPr>
          <p:cNvGraphicFramePr>
            <a:graphicFrameLocks noGrp="1"/>
          </p:cNvGraphicFramePr>
          <p:nvPr>
            <p:extLst>
              <p:ext uri="{D42A27DB-BD31-4B8C-83A1-F6EECF244321}">
                <p14:modId xmlns:p14="http://schemas.microsoft.com/office/powerpoint/2010/main" val="3488175686"/>
              </p:ext>
            </p:extLst>
          </p:nvPr>
        </p:nvGraphicFramePr>
        <p:xfrm>
          <a:off x="-34554" y="1682542"/>
          <a:ext cx="12261108" cy="4251198"/>
        </p:xfrm>
        <a:graphic>
          <a:graphicData uri="http://schemas.openxmlformats.org/drawingml/2006/table">
            <a:tbl>
              <a:tblPr rtl="1" firstRow="1" firstCol="1" bandRow="1"/>
              <a:tblGrid>
                <a:gridCol w="4743428">
                  <a:extLst>
                    <a:ext uri="{9D8B030D-6E8A-4147-A177-3AD203B41FA5}">
                      <a16:colId xmlns:a16="http://schemas.microsoft.com/office/drawing/2014/main" val="3823027713"/>
                    </a:ext>
                  </a:extLst>
                </a:gridCol>
                <a:gridCol w="7517680">
                  <a:extLst>
                    <a:ext uri="{9D8B030D-6E8A-4147-A177-3AD203B41FA5}">
                      <a16:colId xmlns:a16="http://schemas.microsoft.com/office/drawing/2014/main" val="2631580491"/>
                    </a:ext>
                  </a:extLst>
                </a:gridCol>
              </a:tblGrid>
              <a:tr h="653582">
                <a:tc>
                  <a:txBody>
                    <a:bodyPr/>
                    <a:lstStyle/>
                    <a:p>
                      <a:pPr algn="ctr" rtl="1">
                        <a:lnSpc>
                          <a:spcPct val="115000"/>
                        </a:lnSpc>
                        <a:buNone/>
                      </a:pPr>
                      <a:r>
                        <a:rPr lang="ar-SA" sz="4400" b="1">
                          <a:solidFill>
                            <a:srgbClr val="008080"/>
                          </a:solidFill>
                          <a:effectLst/>
                          <a:latin typeface="Times New Roman" panose="02020603050405020304" pitchFamily="18" charset="0"/>
                          <a:ea typeface="Calibri" panose="020F0502020204030204" pitchFamily="34" charset="0"/>
                          <a:cs typeface="Adobe Arabic" panose="02040503050201020203" pitchFamily="18" charset="-78"/>
                        </a:rPr>
                        <a:t>أنواع القرارات القيادية</a:t>
                      </a:r>
                      <a:endParaRPr lang="fr-FR" sz="36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lgn="ctr" rtl="1">
                        <a:lnSpc>
                          <a:spcPct val="115000"/>
                        </a:lnSpc>
                        <a:buNone/>
                      </a:pPr>
                      <a:r>
                        <a:rPr lang="ar-SA" sz="4400" b="1">
                          <a:solidFill>
                            <a:srgbClr val="008080"/>
                          </a:solidFill>
                          <a:effectLst/>
                          <a:latin typeface="Times New Roman" panose="02020603050405020304" pitchFamily="18" charset="0"/>
                          <a:ea typeface="Calibri" panose="020F0502020204030204" pitchFamily="34" charset="0"/>
                          <a:cs typeface="Adobe Arabic" panose="02040503050201020203" pitchFamily="18" charset="-78"/>
                        </a:rPr>
                        <a:t>الوظيفة</a:t>
                      </a:r>
                      <a:endParaRPr lang="fr-FR" sz="36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extLst>
                  <a:ext uri="{0D108BD9-81ED-4DB2-BD59-A6C34878D82A}">
                    <a16:rowId xmlns:a16="http://schemas.microsoft.com/office/drawing/2014/main" val="3002503358"/>
                  </a:ext>
                </a:extLst>
              </a:tr>
              <a:tr h="638078">
                <a:tc>
                  <a:txBody>
                    <a:bodyPr/>
                    <a:lstStyle/>
                    <a:p>
                      <a:pPr algn="just" rtl="1">
                        <a:lnSpc>
                          <a:spcPct val="115000"/>
                        </a:lnSpc>
                        <a:buNone/>
                      </a:pPr>
                      <a:r>
                        <a:rPr lang="ar-SA" sz="4000" dirty="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rPr>
                        <a:t>قرارات روتينية (مبرمجة)</a:t>
                      </a:r>
                      <a:endParaRPr lang="fr-FR" sz="3600" dirty="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rtl="1">
                        <a:lnSpc>
                          <a:spcPct val="115000"/>
                        </a:lnSpc>
                        <a:buNone/>
                      </a:pPr>
                      <a:r>
                        <a:rPr lang="ar-SA" sz="400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rPr>
                        <a:t>قرارات متكرّرة لها إجراءات محدّدة ومعروفة.</a:t>
                      </a:r>
                      <a:endParaRPr lang="fr-FR" sz="360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395713162"/>
                  </a:ext>
                </a:extLst>
              </a:tr>
              <a:tr h="638078">
                <a:tc>
                  <a:txBody>
                    <a:bodyPr/>
                    <a:lstStyle/>
                    <a:p>
                      <a:pPr algn="just" rtl="1">
                        <a:lnSpc>
                          <a:spcPct val="115000"/>
                        </a:lnSpc>
                        <a:buNone/>
                      </a:pPr>
                      <a:r>
                        <a:rPr lang="ar-SA" sz="4000" dirty="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rPr>
                        <a:t>قرارات غير روتينية (غير مبرمجة)</a:t>
                      </a:r>
                      <a:endParaRPr lang="fr-FR" sz="3600" dirty="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rtl="1">
                        <a:lnSpc>
                          <a:spcPct val="115000"/>
                        </a:lnSpc>
                        <a:buNone/>
                      </a:pPr>
                      <a:r>
                        <a:rPr lang="ar-SA" sz="400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rPr>
                        <a:t>قرارات جديدة وغير متكرّرة تتطلّب حلولاً مبتكرة.</a:t>
                      </a:r>
                      <a:endParaRPr lang="fr-FR" sz="360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683127116"/>
                  </a:ext>
                </a:extLst>
              </a:tr>
              <a:tr h="638078">
                <a:tc>
                  <a:txBody>
                    <a:bodyPr/>
                    <a:lstStyle/>
                    <a:p>
                      <a:pPr algn="just" rtl="1">
                        <a:lnSpc>
                          <a:spcPct val="115000"/>
                        </a:lnSpc>
                        <a:buNone/>
                      </a:pPr>
                      <a:r>
                        <a:rPr lang="ar-SA" sz="400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rPr>
                        <a:t>قرارات استراتيجية</a:t>
                      </a:r>
                      <a:endParaRPr lang="fr-FR" sz="360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rtl="1">
                        <a:lnSpc>
                          <a:spcPct val="115000"/>
                        </a:lnSpc>
                        <a:buNone/>
                      </a:pPr>
                      <a:r>
                        <a:rPr lang="ar-SA" sz="4000" dirty="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rPr>
                        <a:t>تؤثّر على المدى البعيد وتتعلّق بمستقبل المؤسّسة.</a:t>
                      </a:r>
                      <a:endParaRPr lang="fr-FR" sz="3600" dirty="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583685621"/>
                  </a:ext>
                </a:extLst>
              </a:tr>
              <a:tr h="638078">
                <a:tc>
                  <a:txBody>
                    <a:bodyPr/>
                    <a:lstStyle/>
                    <a:p>
                      <a:pPr algn="just" rtl="1">
                        <a:lnSpc>
                          <a:spcPct val="115000"/>
                        </a:lnSpc>
                        <a:buNone/>
                      </a:pPr>
                      <a:r>
                        <a:rPr lang="ar-SA" sz="400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rPr>
                        <a:t>قرارات تكتيكية</a:t>
                      </a:r>
                      <a:endParaRPr lang="fr-FR" sz="360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rtl="1">
                        <a:lnSpc>
                          <a:spcPct val="115000"/>
                        </a:lnSpc>
                        <a:buNone/>
                      </a:pPr>
                      <a:r>
                        <a:rPr lang="ar-SA" sz="4000" dirty="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rPr>
                        <a:t>تتعلّق بتنفيذ الاستراتيجيات على المدى المتوسّط.</a:t>
                      </a:r>
                      <a:endParaRPr lang="fr-FR" sz="3600" dirty="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795076754"/>
                  </a:ext>
                </a:extLst>
              </a:tr>
              <a:tr h="638078">
                <a:tc>
                  <a:txBody>
                    <a:bodyPr/>
                    <a:lstStyle/>
                    <a:p>
                      <a:pPr algn="just" rtl="1">
                        <a:lnSpc>
                          <a:spcPct val="115000"/>
                        </a:lnSpc>
                        <a:buNone/>
                      </a:pPr>
                      <a:r>
                        <a:rPr lang="ar-SA" sz="400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rPr>
                        <a:t>قرارات تشغيلية</a:t>
                      </a:r>
                      <a:endParaRPr lang="fr-FR" sz="360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rtl="1">
                        <a:lnSpc>
                          <a:spcPct val="115000"/>
                        </a:lnSpc>
                        <a:buNone/>
                      </a:pPr>
                      <a:r>
                        <a:rPr lang="ar-SA" sz="4000" dirty="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rPr>
                        <a:t>تركّز على العمليات اليومية.</a:t>
                      </a:r>
                      <a:endParaRPr lang="fr-FR" sz="3600" dirty="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696245732"/>
                  </a:ext>
                </a:extLst>
              </a:tr>
            </a:tbl>
          </a:graphicData>
        </a:graphic>
      </p:graphicFrame>
    </p:spTree>
    <p:extLst>
      <p:ext uri="{BB962C8B-B14F-4D97-AF65-F5344CB8AC3E}">
        <p14:creationId xmlns:p14="http://schemas.microsoft.com/office/powerpoint/2010/main" val="62440379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E6D243B-3313-7A2F-5AF2-EF9E0EC61820}"/>
            </a:ext>
          </a:extLst>
        </p:cNvPr>
        <p:cNvGrpSpPr/>
        <p:nvPr/>
      </p:nvGrpSpPr>
      <p:grpSpPr>
        <a:xfrm>
          <a:off x="0" y="0"/>
          <a:ext cx="0" cy="0"/>
          <a:chOff x="0" y="0"/>
          <a:chExt cx="0" cy="0"/>
        </a:xfrm>
      </p:grpSpPr>
      <p:pic>
        <p:nvPicPr>
          <p:cNvPr id="9" name="Picture 8">
            <a:extLst>
              <a:ext uri="{FF2B5EF4-FFF2-40B4-BE49-F238E27FC236}">
                <a16:creationId xmlns:a16="http://schemas.microsoft.com/office/drawing/2014/main" id="{EB6457AF-7D48-3F53-0846-94464F01D90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2" name="TextBox 7">
            <a:extLst>
              <a:ext uri="{FF2B5EF4-FFF2-40B4-BE49-F238E27FC236}">
                <a16:creationId xmlns:a16="http://schemas.microsoft.com/office/drawing/2014/main" id="{02B6218E-6FEC-CB92-7509-0E2B6631FB0A}"/>
              </a:ext>
            </a:extLst>
          </p:cNvPr>
          <p:cNvSpPr txBox="1"/>
          <p:nvPr/>
        </p:nvSpPr>
        <p:spPr>
          <a:xfrm>
            <a:off x="1378870" y="-140860"/>
            <a:ext cx="9020620" cy="729430"/>
          </a:xfrm>
          <a:prstGeom prst="rect">
            <a:avLst/>
          </a:prstGeom>
          <a:noFill/>
        </p:spPr>
        <p:txBody>
          <a:bodyPr wrap="square">
            <a:spAutoFit/>
          </a:bodyPr>
          <a:lstStyle/>
          <a:p>
            <a:pPr algn="ctr" rtl="1">
              <a:lnSpc>
                <a:spcPct val="115000"/>
              </a:lnSpc>
            </a:pPr>
            <a:r>
              <a:rPr lang="ar-SA" sz="3600" b="1" dirty="0">
                <a:solidFill>
                  <a:schemeClr val="bg1"/>
                </a:solidFill>
                <a:latin typeface="Adobe Arabic" panose="02040503050201020203" pitchFamily="18" charset="-78"/>
                <a:cs typeface="Adobe Arabic" panose="02040503050201020203" pitchFamily="18" charset="-78"/>
              </a:rPr>
              <a:t>مهارات اتخاذ القرار القيادي</a:t>
            </a:r>
          </a:p>
        </p:txBody>
      </p:sp>
      <p:grpSp>
        <p:nvGrpSpPr>
          <p:cNvPr id="3" name="Group 36">
            <a:extLst>
              <a:ext uri="{FF2B5EF4-FFF2-40B4-BE49-F238E27FC236}">
                <a16:creationId xmlns:a16="http://schemas.microsoft.com/office/drawing/2014/main" id="{F552CFA6-3399-AE9D-10A1-8A473A75D0F1}"/>
              </a:ext>
            </a:extLst>
          </p:cNvPr>
          <p:cNvGrpSpPr/>
          <p:nvPr/>
        </p:nvGrpSpPr>
        <p:grpSpPr>
          <a:xfrm>
            <a:off x="1473201" y="701754"/>
            <a:ext cx="10585835" cy="895350"/>
            <a:chOff x="1451453" y="997952"/>
            <a:chExt cx="10585835" cy="895350"/>
          </a:xfrm>
        </p:grpSpPr>
        <p:sp>
          <p:nvSpPr>
            <p:cNvPr id="5" name="TextBox 3">
              <a:extLst>
                <a:ext uri="{FF2B5EF4-FFF2-40B4-BE49-F238E27FC236}">
                  <a16:creationId xmlns:a16="http://schemas.microsoft.com/office/drawing/2014/main" id="{289879F3-6BEA-A8A8-2E20-1ABFBB14EC1E}"/>
                </a:ext>
              </a:extLst>
            </p:cNvPr>
            <p:cNvSpPr txBox="1"/>
            <p:nvPr/>
          </p:nvSpPr>
          <p:spPr>
            <a:xfrm>
              <a:off x="1451453" y="1119604"/>
              <a:ext cx="9538086" cy="707886"/>
            </a:xfrm>
            <a:prstGeom prst="rect">
              <a:avLst/>
            </a:prstGeom>
            <a:noFill/>
          </p:spPr>
          <p:txBody>
            <a:bodyPr wrap="square">
              <a:spAutoFit/>
            </a:bodyPr>
            <a:lstStyle/>
            <a:p>
              <a:pPr algn="r" rtl="1"/>
              <a:r>
                <a:rPr lang="ar-SA" sz="4000" b="1" dirty="0">
                  <a:solidFill>
                    <a:srgbClr val="168489"/>
                  </a:solidFill>
                  <a:latin typeface="Adobe Arabic" panose="02040503050201020203" pitchFamily="18" charset="-78"/>
                  <a:cs typeface="Adobe Arabic" panose="02040503050201020203" pitchFamily="18" charset="-78"/>
                </a:rPr>
                <a:t>نماذج اتخاذ القرار</a:t>
              </a:r>
              <a:endParaRPr lang="fr-FR" sz="4000" dirty="0">
                <a:solidFill>
                  <a:srgbClr val="168489"/>
                </a:solidFill>
                <a:latin typeface="Adobe Arabic" panose="02040503050201020203" pitchFamily="18" charset="-78"/>
                <a:cs typeface="Adobe Arabic" panose="02040503050201020203" pitchFamily="18" charset="-78"/>
              </a:endParaRPr>
            </a:p>
          </p:txBody>
        </p:sp>
        <p:pic>
          <p:nvPicPr>
            <p:cNvPr id="6" name="Picture 2" descr="Idea ">
              <a:extLst>
                <a:ext uri="{FF2B5EF4-FFF2-40B4-BE49-F238E27FC236}">
                  <a16:creationId xmlns:a16="http://schemas.microsoft.com/office/drawing/2014/main" id="{0EDA1CA6-3177-019E-7A9E-5DAAA61103D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141938" y="997952"/>
              <a:ext cx="895350" cy="89535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8" name="مجموعة 17">
            <a:extLst>
              <a:ext uri="{FF2B5EF4-FFF2-40B4-BE49-F238E27FC236}">
                <a16:creationId xmlns:a16="http://schemas.microsoft.com/office/drawing/2014/main" id="{E14DBFDC-4D75-51E9-9CC6-E38B736DD1E9}"/>
              </a:ext>
            </a:extLst>
          </p:cNvPr>
          <p:cNvGrpSpPr/>
          <p:nvPr/>
        </p:nvGrpSpPr>
        <p:grpSpPr>
          <a:xfrm>
            <a:off x="648473" y="2438103"/>
            <a:ext cx="10639287" cy="2488016"/>
            <a:chOff x="1616239" y="2094347"/>
            <a:chExt cx="5863127" cy="1371102"/>
          </a:xfrm>
        </p:grpSpPr>
        <p:pic>
          <p:nvPicPr>
            <p:cNvPr id="13" name="صورة 12">
              <a:extLst>
                <a:ext uri="{FF2B5EF4-FFF2-40B4-BE49-F238E27FC236}">
                  <a16:creationId xmlns:a16="http://schemas.microsoft.com/office/drawing/2014/main" id="{068E3403-30ED-85FC-DC83-AD0E97E7149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195844" y="2094347"/>
              <a:ext cx="1283522" cy="1291921"/>
            </a:xfrm>
            <a:prstGeom prst="rect">
              <a:avLst/>
            </a:prstGeom>
          </p:spPr>
        </p:pic>
        <p:pic>
          <p:nvPicPr>
            <p:cNvPr id="14" name="صورة 13">
              <a:extLst>
                <a:ext uri="{FF2B5EF4-FFF2-40B4-BE49-F238E27FC236}">
                  <a16:creationId xmlns:a16="http://schemas.microsoft.com/office/drawing/2014/main" id="{50D29BBC-9D66-DAD2-7E57-A424D432E6C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571682" y="2094347"/>
              <a:ext cx="1624162" cy="1351134"/>
            </a:xfrm>
            <a:prstGeom prst="rect">
              <a:avLst/>
            </a:prstGeom>
          </p:spPr>
        </p:pic>
        <p:pic>
          <p:nvPicPr>
            <p:cNvPr id="16" name="صورة 15">
              <a:extLst>
                <a:ext uri="{FF2B5EF4-FFF2-40B4-BE49-F238E27FC236}">
                  <a16:creationId xmlns:a16="http://schemas.microsoft.com/office/drawing/2014/main" id="{C18B1F11-F58E-71FD-0AA1-F93F221F3D45}"/>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147210" y="2094347"/>
              <a:ext cx="1517662" cy="1371102"/>
            </a:xfrm>
            <a:prstGeom prst="rect">
              <a:avLst/>
            </a:prstGeom>
          </p:spPr>
        </p:pic>
        <p:pic>
          <p:nvPicPr>
            <p:cNvPr id="17" name="صورة 16">
              <a:extLst>
                <a:ext uri="{FF2B5EF4-FFF2-40B4-BE49-F238E27FC236}">
                  <a16:creationId xmlns:a16="http://schemas.microsoft.com/office/drawing/2014/main" id="{23DA30B3-9005-9FA6-B7C9-2E2FB8AC94A4}"/>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616239" y="2107659"/>
              <a:ext cx="1624162" cy="1357790"/>
            </a:xfrm>
            <a:prstGeom prst="rect">
              <a:avLst/>
            </a:prstGeom>
          </p:spPr>
        </p:pic>
      </p:grpSp>
    </p:spTree>
    <p:extLst>
      <p:ext uri="{BB962C8B-B14F-4D97-AF65-F5344CB8AC3E}">
        <p14:creationId xmlns:p14="http://schemas.microsoft.com/office/powerpoint/2010/main" val="360634327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96C85A8-8307-D8FE-4DF6-408DF885F305}"/>
            </a:ext>
          </a:extLst>
        </p:cNvPr>
        <p:cNvGrpSpPr/>
        <p:nvPr/>
      </p:nvGrpSpPr>
      <p:grpSpPr>
        <a:xfrm>
          <a:off x="0" y="0"/>
          <a:ext cx="0" cy="0"/>
          <a:chOff x="0" y="0"/>
          <a:chExt cx="0" cy="0"/>
        </a:xfrm>
      </p:grpSpPr>
      <p:pic>
        <p:nvPicPr>
          <p:cNvPr id="9" name="Picture 8">
            <a:extLst>
              <a:ext uri="{FF2B5EF4-FFF2-40B4-BE49-F238E27FC236}">
                <a16:creationId xmlns:a16="http://schemas.microsoft.com/office/drawing/2014/main" id="{FC4C1124-44C8-F6D3-50AC-805B88F35A9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2" name="TextBox 7">
            <a:extLst>
              <a:ext uri="{FF2B5EF4-FFF2-40B4-BE49-F238E27FC236}">
                <a16:creationId xmlns:a16="http://schemas.microsoft.com/office/drawing/2014/main" id="{0F0087F8-FA28-BD76-BA1D-B433387A8458}"/>
              </a:ext>
            </a:extLst>
          </p:cNvPr>
          <p:cNvSpPr txBox="1"/>
          <p:nvPr/>
        </p:nvSpPr>
        <p:spPr>
          <a:xfrm>
            <a:off x="1378870" y="-140860"/>
            <a:ext cx="9020620" cy="729430"/>
          </a:xfrm>
          <a:prstGeom prst="rect">
            <a:avLst/>
          </a:prstGeom>
          <a:noFill/>
        </p:spPr>
        <p:txBody>
          <a:bodyPr wrap="square">
            <a:spAutoFit/>
          </a:bodyPr>
          <a:lstStyle/>
          <a:p>
            <a:pPr algn="ctr" rtl="1">
              <a:lnSpc>
                <a:spcPct val="115000"/>
              </a:lnSpc>
            </a:pPr>
            <a:r>
              <a:rPr lang="ar-SA" sz="3600" b="1" dirty="0">
                <a:solidFill>
                  <a:schemeClr val="bg1"/>
                </a:solidFill>
                <a:latin typeface="Adobe Arabic" panose="02040503050201020203" pitchFamily="18" charset="-78"/>
                <a:cs typeface="Adobe Arabic" panose="02040503050201020203" pitchFamily="18" charset="-78"/>
              </a:rPr>
              <a:t>مهارات اتخاذ القرار القيادي</a:t>
            </a:r>
          </a:p>
        </p:txBody>
      </p:sp>
      <p:grpSp>
        <p:nvGrpSpPr>
          <p:cNvPr id="3" name="Group 36">
            <a:extLst>
              <a:ext uri="{FF2B5EF4-FFF2-40B4-BE49-F238E27FC236}">
                <a16:creationId xmlns:a16="http://schemas.microsoft.com/office/drawing/2014/main" id="{1E0CA2A9-0DCC-233F-37A1-8C8D1E448888}"/>
              </a:ext>
            </a:extLst>
          </p:cNvPr>
          <p:cNvGrpSpPr/>
          <p:nvPr/>
        </p:nvGrpSpPr>
        <p:grpSpPr>
          <a:xfrm>
            <a:off x="1473201" y="701754"/>
            <a:ext cx="10585835" cy="895350"/>
            <a:chOff x="1451453" y="997952"/>
            <a:chExt cx="10585835" cy="895350"/>
          </a:xfrm>
        </p:grpSpPr>
        <p:sp>
          <p:nvSpPr>
            <p:cNvPr id="5" name="TextBox 3">
              <a:extLst>
                <a:ext uri="{FF2B5EF4-FFF2-40B4-BE49-F238E27FC236}">
                  <a16:creationId xmlns:a16="http://schemas.microsoft.com/office/drawing/2014/main" id="{F2BD6A35-AC6A-E485-0E92-0B993784A710}"/>
                </a:ext>
              </a:extLst>
            </p:cNvPr>
            <p:cNvSpPr txBox="1"/>
            <p:nvPr/>
          </p:nvSpPr>
          <p:spPr>
            <a:xfrm>
              <a:off x="1451453" y="1119604"/>
              <a:ext cx="9538086" cy="707886"/>
            </a:xfrm>
            <a:prstGeom prst="rect">
              <a:avLst/>
            </a:prstGeom>
            <a:noFill/>
          </p:spPr>
          <p:txBody>
            <a:bodyPr wrap="square">
              <a:spAutoFit/>
            </a:bodyPr>
            <a:lstStyle/>
            <a:p>
              <a:pPr algn="r" rtl="1"/>
              <a:r>
                <a:rPr lang="ar-SA" sz="4000" b="1" dirty="0">
                  <a:solidFill>
                    <a:srgbClr val="168489"/>
                  </a:solidFill>
                  <a:latin typeface="Adobe Arabic" panose="02040503050201020203" pitchFamily="18" charset="-78"/>
                  <a:cs typeface="Adobe Arabic" panose="02040503050201020203" pitchFamily="18" charset="-78"/>
                </a:rPr>
                <a:t>النموذج العقلاني (</a:t>
              </a:r>
              <a:r>
                <a:rPr lang="fr-FR" sz="4000" b="1" dirty="0">
                  <a:solidFill>
                    <a:srgbClr val="168489"/>
                  </a:solidFill>
                  <a:latin typeface="Adobe Arabic" panose="02040503050201020203" pitchFamily="18" charset="-78"/>
                  <a:cs typeface="Adobe Arabic" panose="02040503050201020203" pitchFamily="18" charset="-78"/>
                </a:rPr>
                <a:t>Rational Model</a:t>
              </a:r>
              <a:r>
                <a:rPr lang="ar-AE" sz="4000" b="1" dirty="0">
                  <a:solidFill>
                    <a:srgbClr val="168489"/>
                  </a:solidFill>
                  <a:latin typeface="Adobe Arabic" panose="02040503050201020203" pitchFamily="18" charset="-78"/>
                  <a:cs typeface="Adobe Arabic" panose="02040503050201020203" pitchFamily="18" charset="-78"/>
                </a:rPr>
                <a:t>)</a:t>
              </a:r>
              <a:endParaRPr lang="fr-FR" sz="4000" dirty="0">
                <a:solidFill>
                  <a:srgbClr val="168489"/>
                </a:solidFill>
                <a:latin typeface="Adobe Arabic" panose="02040503050201020203" pitchFamily="18" charset="-78"/>
                <a:cs typeface="Adobe Arabic" panose="02040503050201020203" pitchFamily="18" charset="-78"/>
              </a:endParaRPr>
            </a:p>
          </p:txBody>
        </p:sp>
        <p:pic>
          <p:nvPicPr>
            <p:cNvPr id="6" name="Picture 2" descr="Idea ">
              <a:extLst>
                <a:ext uri="{FF2B5EF4-FFF2-40B4-BE49-F238E27FC236}">
                  <a16:creationId xmlns:a16="http://schemas.microsoft.com/office/drawing/2014/main" id="{FFDDBA75-5100-BBDF-4160-C158613F0B3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141938" y="997952"/>
              <a:ext cx="895350" cy="895350"/>
            </a:xfrm>
            <a:prstGeom prst="rect">
              <a:avLst/>
            </a:prstGeom>
            <a:noFill/>
            <a:extLst>
              <a:ext uri="{909E8E84-426E-40DD-AFC4-6F175D3DCCD1}">
                <a14:hiddenFill xmlns:a14="http://schemas.microsoft.com/office/drawing/2010/main">
                  <a:solidFill>
                    <a:srgbClr val="FFFFFF"/>
                  </a:solidFill>
                </a14:hiddenFill>
              </a:ext>
            </a:extLst>
          </p:spPr>
        </p:pic>
      </p:grpSp>
      <p:sp>
        <p:nvSpPr>
          <p:cNvPr id="7" name="مربع نص 6">
            <a:extLst>
              <a:ext uri="{FF2B5EF4-FFF2-40B4-BE49-F238E27FC236}">
                <a16:creationId xmlns:a16="http://schemas.microsoft.com/office/drawing/2014/main" id="{0F381752-E85B-38F0-6C7D-E0AA369334F6}"/>
              </a:ext>
            </a:extLst>
          </p:cNvPr>
          <p:cNvSpPr txBox="1"/>
          <p:nvPr/>
        </p:nvSpPr>
        <p:spPr>
          <a:xfrm>
            <a:off x="5062606" y="2815365"/>
            <a:ext cx="6101080" cy="2003625"/>
          </a:xfrm>
          <a:prstGeom prst="rect">
            <a:avLst/>
          </a:prstGeom>
          <a:noFill/>
        </p:spPr>
        <p:txBody>
          <a:bodyPr wrap="square">
            <a:spAutoFit/>
          </a:bodyPr>
          <a:lstStyle/>
          <a:p>
            <a:pPr algn="just" rtl="1">
              <a:lnSpc>
                <a:spcPct val="115000"/>
              </a:lnSpc>
              <a:buNone/>
            </a:pPr>
            <a:r>
              <a:rPr lang="ar-SA" sz="3600" b="1" dirty="0">
                <a:solidFill>
                  <a:srgbClr val="008080"/>
                </a:solidFill>
                <a:effectLst/>
                <a:latin typeface="Adobe Arabic" panose="02040503050201020203" pitchFamily="18" charset="-78"/>
                <a:ea typeface="Calibri" panose="020F0502020204030204" pitchFamily="34" charset="0"/>
                <a:cs typeface="Adobe Arabic" panose="02040503050201020203" pitchFamily="18" charset="-78"/>
              </a:rPr>
              <a:t>مثال:</a:t>
            </a:r>
            <a:r>
              <a:rPr lang="ar-SA" sz="3600" dirty="0">
                <a:solidFill>
                  <a:srgbClr val="008080"/>
                </a:solidFill>
                <a:effectLst/>
                <a:latin typeface="Adobe Arabic" panose="02040503050201020203" pitchFamily="18" charset="-78"/>
                <a:ea typeface="Calibri" panose="020F0502020204030204" pitchFamily="34" charset="0"/>
                <a:cs typeface="Adobe Arabic" panose="02040503050201020203" pitchFamily="18" charset="-78"/>
              </a:rPr>
              <a:t> </a:t>
            </a:r>
            <a:r>
              <a:rPr lang="ar-SA" sz="3600" dirty="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rPr>
              <a:t>قرار شركة أبل بإطلاق متجر التطبيقات </a:t>
            </a:r>
            <a:r>
              <a:rPr lang="en-US" sz="3600" dirty="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rPr>
              <a:t>App Store</a:t>
            </a:r>
            <a:r>
              <a:rPr lang="ar-SA" sz="3600" dirty="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rPr>
              <a:t> كان نتيجة تحليل دقيق للسوق واتجاهات المستهلكين.</a:t>
            </a:r>
            <a:endParaRPr lang="fr-FR" sz="3200" dirty="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endParaRPr>
          </a:p>
        </p:txBody>
      </p:sp>
      <p:pic>
        <p:nvPicPr>
          <p:cNvPr id="8" name="صورة 7">
            <a:extLst>
              <a:ext uri="{FF2B5EF4-FFF2-40B4-BE49-F238E27FC236}">
                <a16:creationId xmlns:a16="http://schemas.microsoft.com/office/drawing/2014/main" id="{1C6540EC-BD51-3186-811F-F9BEAADB32A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22854" y="3322320"/>
            <a:ext cx="4057812" cy="2133600"/>
          </a:xfrm>
          <a:prstGeom prst="rect">
            <a:avLst/>
          </a:prstGeom>
        </p:spPr>
      </p:pic>
    </p:spTree>
    <p:extLst>
      <p:ext uri="{BB962C8B-B14F-4D97-AF65-F5344CB8AC3E}">
        <p14:creationId xmlns:p14="http://schemas.microsoft.com/office/powerpoint/2010/main" val="347696500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8460D6-6483-D885-75C1-E58D92496FB5}"/>
            </a:ext>
          </a:extLst>
        </p:cNvPr>
        <p:cNvGrpSpPr/>
        <p:nvPr/>
      </p:nvGrpSpPr>
      <p:grpSpPr>
        <a:xfrm>
          <a:off x="0" y="0"/>
          <a:ext cx="0" cy="0"/>
          <a:chOff x="0" y="0"/>
          <a:chExt cx="0" cy="0"/>
        </a:xfrm>
      </p:grpSpPr>
      <p:pic>
        <p:nvPicPr>
          <p:cNvPr id="9" name="Picture 8">
            <a:extLst>
              <a:ext uri="{FF2B5EF4-FFF2-40B4-BE49-F238E27FC236}">
                <a16:creationId xmlns:a16="http://schemas.microsoft.com/office/drawing/2014/main" id="{29A9EFBA-EA93-C83B-7937-17EF1DB2E22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2" name="TextBox 7">
            <a:extLst>
              <a:ext uri="{FF2B5EF4-FFF2-40B4-BE49-F238E27FC236}">
                <a16:creationId xmlns:a16="http://schemas.microsoft.com/office/drawing/2014/main" id="{4F7DD739-8750-E918-6BED-E09E166597C9}"/>
              </a:ext>
            </a:extLst>
          </p:cNvPr>
          <p:cNvSpPr txBox="1"/>
          <p:nvPr/>
        </p:nvSpPr>
        <p:spPr>
          <a:xfrm>
            <a:off x="1378870" y="-140860"/>
            <a:ext cx="9020620" cy="729430"/>
          </a:xfrm>
          <a:prstGeom prst="rect">
            <a:avLst/>
          </a:prstGeom>
          <a:noFill/>
        </p:spPr>
        <p:txBody>
          <a:bodyPr wrap="square">
            <a:spAutoFit/>
          </a:bodyPr>
          <a:lstStyle/>
          <a:p>
            <a:pPr algn="ctr" rtl="1">
              <a:lnSpc>
                <a:spcPct val="115000"/>
              </a:lnSpc>
            </a:pPr>
            <a:r>
              <a:rPr lang="ar-SA" sz="3600" b="1" dirty="0">
                <a:solidFill>
                  <a:schemeClr val="bg1"/>
                </a:solidFill>
                <a:latin typeface="Adobe Arabic" panose="02040503050201020203" pitchFamily="18" charset="-78"/>
                <a:cs typeface="Adobe Arabic" panose="02040503050201020203" pitchFamily="18" charset="-78"/>
              </a:rPr>
              <a:t>مهارات اتخاذ القرار القيادي</a:t>
            </a:r>
          </a:p>
        </p:txBody>
      </p:sp>
      <p:grpSp>
        <p:nvGrpSpPr>
          <p:cNvPr id="3" name="Group 36">
            <a:extLst>
              <a:ext uri="{FF2B5EF4-FFF2-40B4-BE49-F238E27FC236}">
                <a16:creationId xmlns:a16="http://schemas.microsoft.com/office/drawing/2014/main" id="{98A8983C-0497-0B91-4DB4-53992D8D1450}"/>
              </a:ext>
            </a:extLst>
          </p:cNvPr>
          <p:cNvGrpSpPr/>
          <p:nvPr/>
        </p:nvGrpSpPr>
        <p:grpSpPr>
          <a:xfrm>
            <a:off x="1473201" y="701754"/>
            <a:ext cx="10585835" cy="895350"/>
            <a:chOff x="1451453" y="997952"/>
            <a:chExt cx="10585835" cy="895350"/>
          </a:xfrm>
        </p:grpSpPr>
        <p:sp>
          <p:nvSpPr>
            <p:cNvPr id="5" name="TextBox 3">
              <a:extLst>
                <a:ext uri="{FF2B5EF4-FFF2-40B4-BE49-F238E27FC236}">
                  <a16:creationId xmlns:a16="http://schemas.microsoft.com/office/drawing/2014/main" id="{34659743-CB86-E0F2-42F7-6D65905E6C8D}"/>
                </a:ext>
              </a:extLst>
            </p:cNvPr>
            <p:cNvSpPr txBox="1"/>
            <p:nvPr/>
          </p:nvSpPr>
          <p:spPr>
            <a:xfrm>
              <a:off x="1451453" y="1119604"/>
              <a:ext cx="9538086" cy="707886"/>
            </a:xfrm>
            <a:prstGeom prst="rect">
              <a:avLst/>
            </a:prstGeom>
            <a:noFill/>
          </p:spPr>
          <p:txBody>
            <a:bodyPr wrap="square">
              <a:spAutoFit/>
            </a:bodyPr>
            <a:lstStyle/>
            <a:p>
              <a:pPr algn="r" rtl="1"/>
              <a:r>
                <a:rPr lang="ar-SA" sz="4000" b="1" dirty="0">
                  <a:solidFill>
                    <a:srgbClr val="168489"/>
                  </a:solidFill>
                  <a:latin typeface="Adobe Arabic" panose="02040503050201020203" pitchFamily="18" charset="-78"/>
                  <a:cs typeface="Adobe Arabic" panose="02040503050201020203" pitchFamily="18" charset="-78"/>
                </a:rPr>
                <a:t>نموذج العقلانية المحدودة (</a:t>
              </a:r>
              <a:r>
                <a:rPr lang="fr-FR" sz="4000" b="1" dirty="0" err="1">
                  <a:solidFill>
                    <a:srgbClr val="168489"/>
                  </a:solidFill>
                  <a:latin typeface="Adobe Arabic" panose="02040503050201020203" pitchFamily="18" charset="-78"/>
                  <a:cs typeface="Adobe Arabic" panose="02040503050201020203" pitchFamily="18" charset="-78"/>
                </a:rPr>
                <a:t>Bounded</a:t>
              </a:r>
              <a:r>
                <a:rPr lang="fr-FR" sz="4000" b="1" dirty="0">
                  <a:solidFill>
                    <a:srgbClr val="168489"/>
                  </a:solidFill>
                  <a:latin typeface="Adobe Arabic" panose="02040503050201020203" pitchFamily="18" charset="-78"/>
                  <a:cs typeface="Adobe Arabic" panose="02040503050201020203" pitchFamily="18" charset="-78"/>
                </a:rPr>
                <a:t> </a:t>
              </a:r>
              <a:r>
                <a:rPr lang="fr-FR" sz="4000" b="1" dirty="0" err="1">
                  <a:solidFill>
                    <a:srgbClr val="168489"/>
                  </a:solidFill>
                  <a:latin typeface="Adobe Arabic" panose="02040503050201020203" pitchFamily="18" charset="-78"/>
                  <a:cs typeface="Adobe Arabic" panose="02040503050201020203" pitchFamily="18" charset="-78"/>
                </a:rPr>
                <a:t>Rationality</a:t>
              </a:r>
              <a:r>
                <a:rPr lang="ar-AE" sz="4000" b="1" dirty="0">
                  <a:solidFill>
                    <a:srgbClr val="168489"/>
                  </a:solidFill>
                  <a:latin typeface="Adobe Arabic" panose="02040503050201020203" pitchFamily="18" charset="-78"/>
                  <a:cs typeface="Adobe Arabic" panose="02040503050201020203" pitchFamily="18" charset="-78"/>
                </a:rPr>
                <a:t>)</a:t>
              </a:r>
              <a:endParaRPr lang="fr-FR" sz="4000" dirty="0">
                <a:solidFill>
                  <a:srgbClr val="168489"/>
                </a:solidFill>
                <a:latin typeface="Adobe Arabic" panose="02040503050201020203" pitchFamily="18" charset="-78"/>
                <a:cs typeface="Adobe Arabic" panose="02040503050201020203" pitchFamily="18" charset="-78"/>
              </a:endParaRPr>
            </a:p>
          </p:txBody>
        </p:sp>
        <p:pic>
          <p:nvPicPr>
            <p:cNvPr id="6" name="Picture 2" descr="Idea ">
              <a:extLst>
                <a:ext uri="{FF2B5EF4-FFF2-40B4-BE49-F238E27FC236}">
                  <a16:creationId xmlns:a16="http://schemas.microsoft.com/office/drawing/2014/main" id="{98D26FEE-E265-1453-68D9-344C8D2C596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141938" y="997952"/>
              <a:ext cx="895350" cy="895350"/>
            </a:xfrm>
            <a:prstGeom prst="rect">
              <a:avLst/>
            </a:prstGeom>
            <a:noFill/>
            <a:extLst>
              <a:ext uri="{909E8E84-426E-40DD-AFC4-6F175D3DCCD1}">
                <a14:hiddenFill xmlns:a14="http://schemas.microsoft.com/office/drawing/2010/main">
                  <a:solidFill>
                    <a:srgbClr val="FFFFFF"/>
                  </a:solidFill>
                </a14:hiddenFill>
              </a:ext>
            </a:extLst>
          </p:spPr>
        </p:pic>
      </p:grpSp>
      <p:sp>
        <p:nvSpPr>
          <p:cNvPr id="7" name="مربع نص 6">
            <a:extLst>
              <a:ext uri="{FF2B5EF4-FFF2-40B4-BE49-F238E27FC236}">
                <a16:creationId xmlns:a16="http://schemas.microsoft.com/office/drawing/2014/main" id="{1C559C3E-718D-567D-FB44-C6805DC3958A}"/>
              </a:ext>
            </a:extLst>
          </p:cNvPr>
          <p:cNvSpPr txBox="1"/>
          <p:nvPr/>
        </p:nvSpPr>
        <p:spPr>
          <a:xfrm>
            <a:off x="5062606" y="2815365"/>
            <a:ext cx="6101080" cy="2003625"/>
          </a:xfrm>
          <a:prstGeom prst="rect">
            <a:avLst/>
          </a:prstGeom>
          <a:noFill/>
        </p:spPr>
        <p:txBody>
          <a:bodyPr wrap="square">
            <a:spAutoFit/>
          </a:bodyPr>
          <a:lstStyle/>
          <a:p>
            <a:pPr algn="just" rtl="1">
              <a:lnSpc>
                <a:spcPct val="115000"/>
              </a:lnSpc>
              <a:buNone/>
            </a:pPr>
            <a:r>
              <a:rPr lang="ar-SA" sz="3600" b="1" dirty="0">
                <a:solidFill>
                  <a:srgbClr val="008080"/>
                </a:solidFill>
                <a:effectLst/>
                <a:latin typeface="Adobe Arabic" panose="02040503050201020203" pitchFamily="18" charset="-78"/>
                <a:ea typeface="Calibri" panose="020F0502020204030204" pitchFamily="34" charset="0"/>
                <a:cs typeface="Adobe Arabic" panose="02040503050201020203" pitchFamily="18" charset="-78"/>
              </a:rPr>
              <a:t> مثال: </a:t>
            </a:r>
            <a:r>
              <a:rPr lang="ar-SA" sz="3600" dirty="0">
                <a:effectLst/>
                <a:latin typeface="Adobe Arabic" panose="02040503050201020203" pitchFamily="18" charset="-78"/>
                <a:ea typeface="Calibri" panose="020F0502020204030204" pitchFamily="34" charset="0"/>
                <a:cs typeface="Adobe Arabic" panose="02040503050201020203" pitchFamily="18" charset="-78"/>
              </a:rPr>
              <a:t>شركة سامسونج تطرح عدّة هواتف ذكية سنوياً لتلبية شرائح سوقية مختلفة، دون انتظار تطوير الهاتف "المثالي".</a:t>
            </a:r>
            <a:endParaRPr lang="fr-FR" sz="3200" dirty="0">
              <a:effectLst/>
              <a:latin typeface="Adobe Arabic" panose="02040503050201020203" pitchFamily="18" charset="-78"/>
              <a:ea typeface="Calibri" panose="020F0502020204030204" pitchFamily="34" charset="0"/>
              <a:cs typeface="Adobe Arabic" panose="02040503050201020203" pitchFamily="18" charset="-78"/>
            </a:endParaRPr>
          </a:p>
        </p:txBody>
      </p:sp>
      <p:pic>
        <p:nvPicPr>
          <p:cNvPr id="4" name="صورة 3">
            <a:extLst>
              <a:ext uri="{FF2B5EF4-FFF2-40B4-BE49-F238E27FC236}">
                <a16:creationId xmlns:a16="http://schemas.microsoft.com/office/drawing/2014/main" id="{4C68C829-C433-D49F-9F61-9130CF4947F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05538" y="3147495"/>
            <a:ext cx="3837884" cy="2046370"/>
          </a:xfrm>
          <a:prstGeom prst="rect">
            <a:avLst/>
          </a:prstGeom>
        </p:spPr>
      </p:pic>
    </p:spTree>
    <p:extLst>
      <p:ext uri="{BB962C8B-B14F-4D97-AF65-F5344CB8AC3E}">
        <p14:creationId xmlns:p14="http://schemas.microsoft.com/office/powerpoint/2010/main" val="399086936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4D45CC-9B10-E337-EDBA-9E4960AB08B7}"/>
            </a:ext>
          </a:extLst>
        </p:cNvPr>
        <p:cNvGrpSpPr/>
        <p:nvPr/>
      </p:nvGrpSpPr>
      <p:grpSpPr>
        <a:xfrm>
          <a:off x="0" y="0"/>
          <a:ext cx="0" cy="0"/>
          <a:chOff x="0" y="0"/>
          <a:chExt cx="0" cy="0"/>
        </a:xfrm>
      </p:grpSpPr>
      <p:pic>
        <p:nvPicPr>
          <p:cNvPr id="9" name="Picture 8">
            <a:extLst>
              <a:ext uri="{FF2B5EF4-FFF2-40B4-BE49-F238E27FC236}">
                <a16:creationId xmlns:a16="http://schemas.microsoft.com/office/drawing/2014/main" id="{01815209-FA44-5017-9788-487D095D665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2" name="TextBox 7">
            <a:extLst>
              <a:ext uri="{FF2B5EF4-FFF2-40B4-BE49-F238E27FC236}">
                <a16:creationId xmlns:a16="http://schemas.microsoft.com/office/drawing/2014/main" id="{B2C1247C-CA18-0799-1139-94A4E8254D71}"/>
              </a:ext>
            </a:extLst>
          </p:cNvPr>
          <p:cNvSpPr txBox="1"/>
          <p:nvPr/>
        </p:nvSpPr>
        <p:spPr>
          <a:xfrm>
            <a:off x="1378870" y="-140860"/>
            <a:ext cx="9020620" cy="729430"/>
          </a:xfrm>
          <a:prstGeom prst="rect">
            <a:avLst/>
          </a:prstGeom>
          <a:noFill/>
        </p:spPr>
        <p:txBody>
          <a:bodyPr wrap="square">
            <a:spAutoFit/>
          </a:bodyPr>
          <a:lstStyle/>
          <a:p>
            <a:pPr algn="ctr" rtl="1">
              <a:lnSpc>
                <a:spcPct val="115000"/>
              </a:lnSpc>
            </a:pPr>
            <a:r>
              <a:rPr lang="ar-SA" sz="3600" b="1" dirty="0">
                <a:solidFill>
                  <a:schemeClr val="bg1"/>
                </a:solidFill>
                <a:latin typeface="Adobe Arabic" panose="02040503050201020203" pitchFamily="18" charset="-78"/>
                <a:cs typeface="Adobe Arabic" panose="02040503050201020203" pitchFamily="18" charset="-78"/>
              </a:rPr>
              <a:t>مهارات اتخاذ القرار القيادي</a:t>
            </a:r>
          </a:p>
        </p:txBody>
      </p:sp>
      <p:grpSp>
        <p:nvGrpSpPr>
          <p:cNvPr id="3" name="Group 36">
            <a:extLst>
              <a:ext uri="{FF2B5EF4-FFF2-40B4-BE49-F238E27FC236}">
                <a16:creationId xmlns:a16="http://schemas.microsoft.com/office/drawing/2014/main" id="{0D0DD700-0EF7-60C5-1A82-1254FDF50E24}"/>
              </a:ext>
            </a:extLst>
          </p:cNvPr>
          <p:cNvGrpSpPr/>
          <p:nvPr/>
        </p:nvGrpSpPr>
        <p:grpSpPr>
          <a:xfrm>
            <a:off x="1473201" y="701754"/>
            <a:ext cx="10585835" cy="895350"/>
            <a:chOff x="1451453" y="997952"/>
            <a:chExt cx="10585835" cy="895350"/>
          </a:xfrm>
        </p:grpSpPr>
        <p:sp>
          <p:nvSpPr>
            <p:cNvPr id="5" name="TextBox 3">
              <a:extLst>
                <a:ext uri="{FF2B5EF4-FFF2-40B4-BE49-F238E27FC236}">
                  <a16:creationId xmlns:a16="http://schemas.microsoft.com/office/drawing/2014/main" id="{02ED2F3E-4488-CFA2-B959-AEE6491298C3}"/>
                </a:ext>
              </a:extLst>
            </p:cNvPr>
            <p:cNvSpPr txBox="1"/>
            <p:nvPr/>
          </p:nvSpPr>
          <p:spPr>
            <a:xfrm>
              <a:off x="1451453" y="1119604"/>
              <a:ext cx="9538086" cy="707886"/>
            </a:xfrm>
            <a:prstGeom prst="rect">
              <a:avLst/>
            </a:prstGeom>
            <a:noFill/>
          </p:spPr>
          <p:txBody>
            <a:bodyPr wrap="square">
              <a:spAutoFit/>
            </a:bodyPr>
            <a:lstStyle/>
            <a:p>
              <a:pPr algn="r" rtl="1"/>
              <a:r>
                <a:rPr lang="ar-SA" sz="4000" b="1" dirty="0">
                  <a:solidFill>
                    <a:srgbClr val="168489"/>
                  </a:solidFill>
                  <a:latin typeface="Adobe Arabic" panose="02040503050201020203" pitchFamily="18" charset="-78"/>
                  <a:cs typeface="Adobe Arabic" panose="02040503050201020203" pitchFamily="18" charset="-78"/>
                </a:rPr>
                <a:t>نموذج الحدس (</a:t>
              </a:r>
              <a:r>
                <a:rPr lang="fr-FR" sz="4000" b="1" dirty="0">
                  <a:solidFill>
                    <a:srgbClr val="168489"/>
                  </a:solidFill>
                  <a:latin typeface="Adobe Arabic" panose="02040503050201020203" pitchFamily="18" charset="-78"/>
                  <a:cs typeface="Adobe Arabic" panose="02040503050201020203" pitchFamily="18" charset="-78"/>
                </a:rPr>
                <a:t>Intuitive Model</a:t>
              </a:r>
              <a:r>
                <a:rPr lang="ar-AE" sz="4000" b="1" dirty="0">
                  <a:solidFill>
                    <a:srgbClr val="168489"/>
                  </a:solidFill>
                  <a:latin typeface="Adobe Arabic" panose="02040503050201020203" pitchFamily="18" charset="-78"/>
                  <a:cs typeface="Adobe Arabic" panose="02040503050201020203" pitchFamily="18" charset="-78"/>
                </a:rPr>
                <a:t>)</a:t>
              </a:r>
              <a:endParaRPr lang="fr-FR" sz="4000" dirty="0">
                <a:solidFill>
                  <a:srgbClr val="168489"/>
                </a:solidFill>
                <a:latin typeface="Adobe Arabic" panose="02040503050201020203" pitchFamily="18" charset="-78"/>
                <a:cs typeface="Adobe Arabic" panose="02040503050201020203" pitchFamily="18" charset="-78"/>
              </a:endParaRPr>
            </a:p>
          </p:txBody>
        </p:sp>
        <p:pic>
          <p:nvPicPr>
            <p:cNvPr id="6" name="Picture 2" descr="Idea ">
              <a:extLst>
                <a:ext uri="{FF2B5EF4-FFF2-40B4-BE49-F238E27FC236}">
                  <a16:creationId xmlns:a16="http://schemas.microsoft.com/office/drawing/2014/main" id="{29BC7107-B66F-FEDE-83F0-C1725D4F3CC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141938" y="997952"/>
              <a:ext cx="895350" cy="895350"/>
            </a:xfrm>
            <a:prstGeom prst="rect">
              <a:avLst/>
            </a:prstGeom>
            <a:noFill/>
            <a:extLst>
              <a:ext uri="{909E8E84-426E-40DD-AFC4-6F175D3DCCD1}">
                <a14:hiddenFill xmlns:a14="http://schemas.microsoft.com/office/drawing/2010/main">
                  <a:solidFill>
                    <a:srgbClr val="FFFFFF"/>
                  </a:solidFill>
                </a14:hiddenFill>
              </a:ext>
            </a:extLst>
          </p:spPr>
        </p:pic>
      </p:grpSp>
      <p:sp>
        <p:nvSpPr>
          <p:cNvPr id="7" name="مربع نص 6">
            <a:extLst>
              <a:ext uri="{FF2B5EF4-FFF2-40B4-BE49-F238E27FC236}">
                <a16:creationId xmlns:a16="http://schemas.microsoft.com/office/drawing/2014/main" id="{BC8FF8D5-32C5-18FC-0FC8-A34F2F96789E}"/>
              </a:ext>
            </a:extLst>
          </p:cNvPr>
          <p:cNvSpPr txBox="1"/>
          <p:nvPr/>
        </p:nvSpPr>
        <p:spPr>
          <a:xfrm>
            <a:off x="5062606" y="2815365"/>
            <a:ext cx="6101080" cy="2003625"/>
          </a:xfrm>
          <a:prstGeom prst="rect">
            <a:avLst/>
          </a:prstGeom>
          <a:noFill/>
        </p:spPr>
        <p:txBody>
          <a:bodyPr wrap="square">
            <a:spAutoFit/>
          </a:bodyPr>
          <a:lstStyle/>
          <a:p>
            <a:pPr algn="just" rtl="1">
              <a:lnSpc>
                <a:spcPct val="115000"/>
              </a:lnSpc>
              <a:buNone/>
            </a:pPr>
            <a:r>
              <a:rPr lang="ar-SA" sz="3600" b="1" dirty="0">
                <a:solidFill>
                  <a:srgbClr val="008080"/>
                </a:solidFill>
                <a:effectLst/>
                <a:latin typeface="Adobe Arabic" panose="02040503050201020203" pitchFamily="18" charset="-78"/>
                <a:ea typeface="Calibri" panose="020F0502020204030204" pitchFamily="34" charset="0"/>
                <a:cs typeface="Adobe Arabic" panose="02040503050201020203" pitchFamily="18" charset="-78"/>
              </a:rPr>
              <a:t> مثال: </a:t>
            </a:r>
            <a:r>
              <a:rPr lang="ar-SA" sz="3600" dirty="0">
                <a:effectLst/>
                <a:latin typeface="Adobe Arabic" panose="02040503050201020203" pitchFamily="18" charset="-78"/>
                <a:ea typeface="Calibri" panose="020F0502020204030204" pitchFamily="34" charset="0"/>
                <a:cs typeface="Adobe Arabic" panose="02040503050201020203" pitchFamily="18" charset="-78"/>
              </a:rPr>
              <a:t>قرار ريتشارد </a:t>
            </a:r>
            <a:r>
              <a:rPr lang="ar-SA" sz="3600" dirty="0" err="1">
                <a:effectLst/>
                <a:latin typeface="Adobe Arabic" panose="02040503050201020203" pitchFamily="18" charset="-78"/>
                <a:ea typeface="Calibri" panose="020F0502020204030204" pitchFamily="34" charset="0"/>
                <a:cs typeface="Adobe Arabic" panose="02040503050201020203" pitchFamily="18" charset="-78"/>
              </a:rPr>
              <a:t>برانسون</a:t>
            </a:r>
            <a:r>
              <a:rPr lang="ar-SA" sz="3600" dirty="0">
                <a:effectLst/>
                <a:latin typeface="Adobe Arabic" panose="02040503050201020203" pitchFamily="18" charset="-78"/>
                <a:ea typeface="Calibri" panose="020F0502020204030204" pitchFamily="34" charset="0"/>
                <a:cs typeface="Adobe Arabic" panose="02040503050201020203" pitchFamily="18" charset="-78"/>
              </a:rPr>
              <a:t> بإطلاق </a:t>
            </a:r>
            <a:r>
              <a:rPr lang="fr-FR" sz="3600" dirty="0">
                <a:effectLst/>
                <a:latin typeface="Adobe Arabic" panose="02040503050201020203" pitchFamily="18" charset="-78"/>
                <a:ea typeface="Calibri" panose="020F0502020204030204" pitchFamily="34" charset="0"/>
                <a:cs typeface="Adobe Arabic" panose="02040503050201020203" pitchFamily="18" charset="-78"/>
              </a:rPr>
              <a:t>Virgin Atlantic </a:t>
            </a:r>
            <a:r>
              <a:rPr lang="ar-SA" sz="3600" dirty="0">
                <a:effectLst/>
                <a:latin typeface="Adobe Arabic" panose="02040503050201020203" pitchFamily="18" charset="-78"/>
                <a:ea typeface="Calibri" panose="020F0502020204030204" pitchFamily="34" charset="0"/>
                <a:cs typeface="Adobe Arabic" panose="02040503050201020203" pitchFamily="18" charset="-78"/>
              </a:rPr>
              <a:t>رغم نصائح المستشارين بعدم دخول سوق الطيران المزدحم.</a:t>
            </a:r>
            <a:endParaRPr lang="fr-FR" sz="3200" dirty="0">
              <a:effectLst/>
              <a:latin typeface="Adobe Arabic" panose="02040503050201020203" pitchFamily="18" charset="-78"/>
              <a:ea typeface="Calibri" panose="020F0502020204030204" pitchFamily="34" charset="0"/>
              <a:cs typeface="Adobe Arabic" panose="02040503050201020203" pitchFamily="18" charset="-78"/>
            </a:endParaRPr>
          </a:p>
        </p:txBody>
      </p:sp>
      <p:pic>
        <p:nvPicPr>
          <p:cNvPr id="8" name="صورة 7">
            <a:extLst>
              <a:ext uri="{FF2B5EF4-FFF2-40B4-BE49-F238E27FC236}">
                <a16:creationId xmlns:a16="http://schemas.microsoft.com/office/drawing/2014/main" id="{D8230CC2-D2F3-3C22-DE77-2CC787CD851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34281" y="2976881"/>
            <a:ext cx="4292718" cy="2570480"/>
          </a:xfrm>
          <a:prstGeom prst="rect">
            <a:avLst/>
          </a:prstGeom>
        </p:spPr>
      </p:pic>
    </p:spTree>
    <p:extLst>
      <p:ext uri="{BB962C8B-B14F-4D97-AF65-F5344CB8AC3E}">
        <p14:creationId xmlns:p14="http://schemas.microsoft.com/office/powerpoint/2010/main" val="337647823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99ADD2-1058-552B-E5B3-7772BAC56C4E}"/>
            </a:ext>
          </a:extLst>
        </p:cNvPr>
        <p:cNvGrpSpPr/>
        <p:nvPr/>
      </p:nvGrpSpPr>
      <p:grpSpPr>
        <a:xfrm>
          <a:off x="0" y="0"/>
          <a:ext cx="0" cy="0"/>
          <a:chOff x="0" y="0"/>
          <a:chExt cx="0" cy="0"/>
        </a:xfrm>
      </p:grpSpPr>
      <p:sp>
        <p:nvSpPr>
          <p:cNvPr id="13" name="Rectangle 12">
            <a:extLst>
              <a:ext uri="{FF2B5EF4-FFF2-40B4-BE49-F238E27FC236}">
                <a16:creationId xmlns:a16="http://schemas.microsoft.com/office/drawing/2014/main" id="{A6E12D02-E237-F1CA-934D-84C315CCABC8}"/>
              </a:ext>
            </a:extLst>
          </p:cNvPr>
          <p:cNvSpPr/>
          <p:nvPr/>
        </p:nvSpPr>
        <p:spPr>
          <a:xfrm>
            <a:off x="0" y="0"/>
            <a:ext cx="12192000" cy="6858000"/>
          </a:xfrm>
          <a:prstGeom prst="rect">
            <a:avLst/>
          </a:prstGeom>
          <a:solidFill>
            <a:srgbClr val="008080"/>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Tajawal ExtraBold" panose="00000800000000000000" pitchFamily="2" charset="-78"/>
              <a:cs typeface="Tajawal ExtraBold" panose="00000800000000000000" pitchFamily="2" charset="-78"/>
            </a:endParaRPr>
          </a:p>
        </p:txBody>
      </p:sp>
      <p:sp>
        <p:nvSpPr>
          <p:cNvPr id="10" name="TextBox 9">
            <a:extLst>
              <a:ext uri="{FF2B5EF4-FFF2-40B4-BE49-F238E27FC236}">
                <a16:creationId xmlns:a16="http://schemas.microsoft.com/office/drawing/2014/main" id="{31E4C571-CA18-126A-4EB5-8719AEA1B3A4}"/>
              </a:ext>
            </a:extLst>
          </p:cNvPr>
          <p:cNvSpPr txBox="1"/>
          <p:nvPr/>
        </p:nvSpPr>
        <p:spPr>
          <a:xfrm>
            <a:off x="1827618" y="139258"/>
            <a:ext cx="7975384" cy="646331"/>
          </a:xfrm>
          <a:prstGeom prst="rect">
            <a:avLst/>
          </a:prstGeom>
          <a:noFill/>
        </p:spPr>
        <p:txBody>
          <a:bodyPr wrap="square">
            <a:spAutoFit/>
          </a:bodyPr>
          <a:lstStyle/>
          <a:p>
            <a:pPr algn="ctr" rtl="1"/>
            <a:r>
              <a:rPr lang="ar-EG" sz="3600" b="1" dirty="0">
                <a:solidFill>
                  <a:schemeClr val="bg1"/>
                </a:solidFill>
                <a:latin typeface="Adobe Arabic" panose="02040503050201020203" pitchFamily="18" charset="-78"/>
                <a:cs typeface="Adobe Arabic" panose="02040503050201020203" pitchFamily="18" charset="-78"/>
              </a:rPr>
              <a:t>أنماط القيادة الحديثة وتأثيرها على الأداء</a:t>
            </a:r>
            <a:endParaRPr lang="en-US" sz="3600" b="1" dirty="0">
              <a:latin typeface="Adobe Arabic" panose="02040503050201020203" pitchFamily="18" charset="-78"/>
              <a:cs typeface="Adobe Arabic" panose="02040503050201020203" pitchFamily="18" charset="-78"/>
            </a:endParaRPr>
          </a:p>
        </p:txBody>
      </p:sp>
      <p:graphicFrame>
        <p:nvGraphicFramePr>
          <p:cNvPr id="3" name="جدول 2">
            <a:extLst>
              <a:ext uri="{FF2B5EF4-FFF2-40B4-BE49-F238E27FC236}">
                <a16:creationId xmlns:a16="http://schemas.microsoft.com/office/drawing/2014/main" id="{5B7769FC-D830-9210-190F-DE63EA5369DA}"/>
              </a:ext>
            </a:extLst>
          </p:cNvPr>
          <p:cNvGraphicFramePr>
            <a:graphicFrameLocks noGrp="1"/>
          </p:cNvGraphicFramePr>
          <p:nvPr>
            <p:extLst>
              <p:ext uri="{D42A27DB-BD31-4B8C-83A1-F6EECF244321}">
                <p14:modId xmlns:p14="http://schemas.microsoft.com/office/powerpoint/2010/main" val="2189660932"/>
              </p:ext>
            </p:extLst>
          </p:nvPr>
        </p:nvGraphicFramePr>
        <p:xfrm>
          <a:off x="152400" y="1225899"/>
          <a:ext cx="11887200" cy="4630928"/>
        </p:xfrm>
        <a:graphic>
          <a:graphicData uri="http://schemas.openxmlformats.org/drawingml/2006/table">
            <a:tbl>
              <a:tblPr rtl="1" firstRow="1" firstCol="1" bandRow="1"/>
              <a:tblGrid>
                <a:gridCol w="3208208">
                  <a:extLst>
                    <a:ext uri="{9D8B030D-6E8A-4147-A177-3AD203B41FA5}">
                      <a16:colId xmlns:a16="http://schemas.microsoft.com/office/drawing/2014/main" val="2069575163"/>
                    </a:ext>
                  </a:extLst>
                </a:gridCol>
                <a:gridCol w="4513590">
                  <a:extLst>
                    <a:ext uri="{9D8B030D-6E8A-4147-A177-3AD203B41FA5}">
                      <a16:colId xmlns:a16="http://schemas.microsoft.com/office/drawing/2014/main" val="1571592202"/>
                    </a:ext>
                  </a:extLst>
                </a:gridCol>
                <a:gridCol w="4165402">
                  <a:extLst>
                    <a:ext uri="{9D8B030D-6E8A-4147-A177-3AD203B41FA5}">
                      <a16:colId xmlns:a16="http://schemas.microsoft.com/office/drawing/2014/main" val="2212372001"/>
                    </a:ext>
                  </a:extLst>
                </a:gridCol>
              </a:tblGrid>
              <a:tr h="0">
                <a:tc>
                  <a:txBody>
                    <a:bodyPr/>
                    <a:lstStyle/>
                    <a:p>
                      <a:pPr algn="ctr" rtl="1">
                        <a:lnSpc>
                          <a:spcPct val="107000"/>
                        </a:lnSpc>
                        <a:buNone/>
                      </a:pPr>
                      <a:r>
                        <a:rPr lang="ar-SA" sz="3200" b="1">
                          <a:solidFill>
                            <a:srgbClr val="008080"/>
                          </a:solidFill>
                          <a:effectLst/>
                          <a:latin typeface="Times New Roman" panose="02020603050405020304" pitchFamily="18" charset="0"/>
                          <a:ea typeface="Calibri" panose="020F0502020204030204" pitchFamily="34" charset="0"/>
                          <a:cs typeface="Adobe Arabic" panose="02040503050201020203" pitchFamily="18" charset="-78"/>
                        </a:rPr>
                        <a:t>الأنماط القيادية الحديثة</a:t>
                      </a:r>
                      <a:endParaRPr lang="fr-FR" sz="24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lgn="ctr" rtl="1">
                        <a:lnSpc>
                          <a:spcPct val="107000"/>
                        </a:lnSpc>
                        <a:buNone/>
                      </a:pPr>
                      <a:r>
                        <a:rPr lang="ar-SA" sz="3200" b="1">
                          <a:solidFill>
                            <a:srgbClr val="008080"/>
                          </a:solidFill>
                          <a:effectLst/>
                          <a:latin typeface="Times New Roman" panose="02020603050405020304" pitchFamily="18" charset="0"/>
                          <a:ea typeface="Calibri" panose="020F0502020204030204" pitchFamily="34" charset="0"/>
                          <a:cs typeface="Adobe Arabic" panose="02040503050201020203" pitchFamily="18" charset="-78"/>
                        </a:rPr>
                        <a:t>التركيز</a:t>
                      </a:r>
                      <a:endParaRPr lang="fr-FR" sz="24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lgn="ctr" rtl="1">
                        <a:lnSpc>
                          <a:spcPct val="107000"/>
                        </a:lnSpc>
                        <a:buNone/>
                      </a:pPr>
                      <a:r>
                        <a:rPr lang="ar-SA" sz="3200" b="1">
                          <a:solidFill>
                            <a:srgbClr val="008080"/>
                          </a:solidFill>
                          <a:effectLst/>
                          <a:latin typeface="Times New Roman" panose="02020603050405020304" pitchFamily="18" charset="0"/>
                          <a:ea typeface="Calibri" panose="020F0502020204030204" pitchFamily="34" charset="0"/>
                          <a:cs typeface="Adobe Arabic" panose="02040503050201020203" pitchFamily="18" charset="-78"/>
                        </a:rPr>
                        <a:t>مثال</a:t>
                      </a:r>
                      <a:endParaRPr lang="fr-FR" sz="24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extLst>
                  <a:ext uri="{0D108BD9-81ED-4DB2-BD59-A6C34878D82A}">
                    <a16:rowId xmlns:a16="http://schemas.microsoft.com/office/drawing/2014/main" val="3658705190"/>
                  </a:ext>
                </a:extLst>
              </a:tr>
              <a:tr h="0">
                <a:tc>
                  <a:txBody>
                    <a:bodyPr/>
                    <a:lstStyle/>
                    <a:p>
                      <a:pPr algn="ctr" rtl="1">
                        <a:lnSpc>
                          <a:spcPct val="107000"/>
                        </a:lnSpc>
                        <a:buNone/>
                      </a:pPr>
                      <a:r>
                        <a:rPr lang="ar-SA" sz="3200" b="1">
                          <a:solidFill>
                            <a:srgbClr val="C00000"/>
                          </a:solidFill>
                          <a:effectLst/>
                          <a:latin typeface="Times New Roman" panose="02020603050405020304" pitchFamily="18" charset="0"/>
                          <a:ea typeface="Calibri" panose="020F0502020204030204" pitchFamily="34" charset="0"/>
                          <a:cs typeface="Adobe Arabic" panose="02040503050201020203" pitchFamily="18" charset="-78"/>
                        </a:rPr>
                        <a:t>القيادة التحويلية</a:t>
                      </a:r>
                      <a:endParaRPr lang="fr-FR" sz="24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rtl="1">
                        <a:lnSpc>
                          <a:spcPct val="107000"/>
                        </a:lnSpc>
                        <a:buNone/>
                      </a:pPr>
                      <a:r>
                        <a:rPr lang="ar-SA" sz="2800" dirty="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rPr>
                        <a:t>يركّز القائد التحويلي على إلهام الأتباع وتحفيزهم لتجاوز مصالحهم الشخصية من أجل مصلحة الفريق أو المؤسسة. يتميّز بالكاريزما والرؤية المستقبلية والاهتمام الفردي بأعضاء الفريق.</a:t>
                      </a:r>
                      <a:endParaRPr lang="fr-FR" sz="2400" dirty="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rtl="1">
                        <a:lnSpc>
                          <a:spcPct val="107000"/>
                        </a:lnSpc>
                        <a:buNone/>
                      </a:pPr>
                      <a:r>
                        <a:rPr lang="ar-SA" sz="280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rPr>
                        <a:t>ساتيا ناديلا، الرئيس التنفيذي لشركة مايكروسوفت، الذي قاد تحوّلاً كبيراً في ثقافة الشركة من "المعرفة الكلية" إلى "التعلّم المستمر"، مما أدّى إلى تجديد الابتكار وزيادة قيمة الشركة بشكل كبير.</a:t>
                      </a:r>
                      <a:endParaRPr lang="fr-FR" sz="240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380939544"/>
                  </a:ext>
                </a:extLst>
              </a:tr>
              <a:tr h="0">
                <a:tc>
                  <a:txBody>
                    <a:bodyPr/>
                    <a:lstStyle/>
                    <a:p>
                      <a:pPr algn="ctr" rtl="1">
                        <a:lnSpc>
                          <a:spcPct val="107000"/>
                        </a:lnSpc>
                        <a:buNone/>
                      </a:pPr>
                      <a:r>
                        <a:rPr lang="ar-SA" sz="3200" b="1">
                          <a:solidFill>
                            <a:srgbClr val="C00000"/>
                          </a:solidFill>
                          <a:effectLst/>
                          <a:latin typeface="Times New Roman" panose="02020603050405020304" pitchFamily="18" charset="0"/>
                          <a:ea typeface="Calibri" panose="020F0502020204030204" pitchFamily="34" charset="0"/>
                          <a:cs typeface="Adobe Arabic" panose="02040503050201020203" pitchFamily="18" charset="-78"/>
                        </a:rPr>
                        <a:t>القيادة الخادمة</a:t>
                      </a:r>
                      <a:endParaRPr lang="fr-FR" sz="24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rtl="1">
                        <a:lnSpc>
                          <a:spcPct val="107000"/>
                        </a:lnSpc>
                        <a:buNone/>
                      </a:pPr>
                      <a:r>
                        <a:rPr lang="ar-SA" sz="2800" dirty="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rPr>
                        <a:t>يضع القائد الخادم احتياجات فريقه في المقام الأول، ويعمل على تمكينهم وتطويرهم ومساعدتهم على تحقيق إمكاناتهم. تقوم فلسفة هذا النمط على "خدمة الآخرين أولاً".</a:t>
                      </a:r>
                      <a:endParaRPr lang="fr-FR" sz="2400" dirty="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rtl="1">
                        <a:lnSpc>
                          <a:spcPct val="107000"/>
                        </a:lnSpc>
                        <a:buNone/>
                      </a:pPr>
                      <a:r>
                        <a:rPr lang="ar-SA" sz="2800" dirty="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rPr>
                        <a:t>شيري </a:t>
                      </a:r>
                      <a:r>
                        <a:rPr lang="ar-SA" sz="2800" dirty="0" err="1">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rPr>
                        <a:t>شيباري</a:t>
                      </a:r>
                      <a:r>
                        <a:rPr lang="ar-SA" sz="2800" dirty="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rPr>
                        <a:t>، الرئيس السابق لشركة بيبسي، التي اشتهرت بأسلوب قيادتها القائم على الاهتمام بالموظفين وتطويرهم وبناء ثقافة الاستدامة.</a:t>
                      </a:r>
                      <a:endParaRPr lang="fr-FR" sz="2400" dirty="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802222826"/>
                  </a:ext>
                </a:extLst>
              </a:tr>
            </a:tbl>
          </a:graphicData>
        </a:graphic>
      </p:graphicFrame>
    </p:spTree>
    <p:extLst>
      <p:ext uri="{BB962C8B-B14F-4D97-AF65-F5344CB8AC3E}">
        <p14:creationId xmlns:p14="http://schemas.microsoft.com/office/powerpoint/2010/main" val="224878565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0A2536-0ECA-31CD-6B57-747747E4B2F8}"/>
            </a:ext>
          </a:extLst>
        </p:cNvPr>
        <p:cNvGrpSpPr/>
        <p:nvPr/>
      </p:nvGrpSpPr>
      <p:grpSpPr>
        <a:xfrm>
          <a:off x="0" y="0"/>
          <a:ext cx="0" cy="0"/>
          <a:chOff x="0" y="0"/>
          <a:chExt cx="0" cy="0"/>
        </a:xfrm>
      </p:grpSpPr>
      <p:pic>
        <p:nvPicPr>
          <p:cNvPr id="9" name="Picture 8">
            <a:extLst>
              <a:ext uri="{FF2B5EF4-FFF2-40B4-BE49-F238E27FC236}">
                <a16:creationId xmlns:a16="http://schemas.microsoft.com/office/drawing/2014/main" id="{E6D7E1CA-25A7-698D-71CD-0576261F7AA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2" name="TextBox 7">
            <a:extLst>
              <a:ext uri="{FF2B5EF4-FFF2-40B4-BE49-F238E27FC236}">
                <a16:creationId xmlns:a16="http://schemas.microsoft.com/office/drawing/2014/main" id="{3DE678A1-CEB8-81A7-92E4-6633447889D9}"/>
              </a:ext>
            </a:extLst>
          </p:cNvPr>
          <p:cNvSpPr txBox="1"/>
          <p:nvPr/>
        </p:nvSpPr>
        <p:spPr>
          <a:xfrm>
            <a:off x="1378870" y="-140860"/>
            <a:ext cx="9020620" cy="729430"/>
          </a:xfrm>
          <a:prstGeom prst="rect">
            <a:avLst/>
          </a:prstGeom>
          <a:noFill/>
        </p:spPr>
        <p:txBody>
          <a:bodyPr wrap="square">
            <a:spAutoFit/>
          </a:bodyPr>
          <a:lstStyle/>
          <a:p>
            <a:pPr algn="ctr" rtl="1">
              <a:lnSpc>
                <a:spcPct val="115000"/>
              </a:lnSpc>
            </a:pPr>
            <a:r>
              <a:rPr lang="ar-SA" sz="3600" b="1" dirty="0">
                <a:solidFill>
                  <a:schemeClr val="bg1"/>
                </a:solidFill>
                <a:latin typeface="Adobe Arabic" panose="02040503050201020203" pitchFamily="18" charset="-78"/>
                <a:cs typeface="Adobe Arabic" panose="02040503050201020203" pitchFamily="18" charset="-78"/>
              </a:rPr>
              <a:t>مهارات اتخاذ القرار القيادي</a:t>
            </a:r>
          </a:p>
        </p:txBody>
      </p:sp>
      <p:grpSp>
        <p:nvGrpSpPr>
          <p:cNvPr id="3" name="Group 36">
            <a:extLst>
              <a:ext uri="{FF2B5EF4-FFF2-40B4-BE49-F238E27FC236}">
                <a16:creationId xmlns:a16="http://schemas.microsoft.com/office/drawing/2014/main" id="{DFF78115-57E4-6BDA-E451-469BF183CCD2}"/>
              </a:ext>
            </a:extLst>
          </p:cNvPr>
          <p:cNvGrpSpPr/>
          <p:nvPr/>
        </p:nvGrpSpPr>
        <p:grpSpPr>
          <a:xfrm>
            <a:off x="1473201" y="701754"/>
            <a:ext cx="10585835" cy="895350"/>
            <a:chOff x="1451453" y="997952"/>
            <a:chExt cx="10585835" cy="895350"/>
          </a:xfrm>
        </p:grpSpPr>
        <p:sp>
          <p:nvSpPr>
            <p:cNvPr id="5" name="TextBox 3">
              <a:extLst>
                <a:ext uri="{FF2B5EF4-FFF2-40B4-BE49-F238E27FC236}">
                  <a16:creationId xmlns:a16="http://schemas.microsoft.com/office/drawing/2014/main" id="{37FA0C97-F954-CDA0-4347-69BAE61F971A}"/>
                </a:ext>
              </a:extLst>
            </p:cNvPr>
            <p:cNvSpPr txBox="1"/>
            <p:nvPr/>
          </p:nvSpPr>
          <p:spPr>
            <a:xfrm>
              <a:off x="1451453" y="1119604"/>
              <a:ext cx="9538086" cy="707886"/>
            </a:xfrm>
            <a:prstGeom prst="rect">
              <a:avLst/>
            </a:prstGeom>
            <a:noFill/>
          </p:spPr>
          <p:txBody>
            <a:bodyPr wrap="square">
              <a:spAutoFit/>
            </a:bodyPr>
            <a:lstStyle/>
            <a:p>
              <a:pPr algn="r" rtl="1"/>
              <a:r>
                <a:rPr lang="ar-SA" sz="4000" b="1" dirty="0">
                  <a:solidFill>
                    <a:srgbClr val="168489"/>
                  </a:solidFill>
                  <a:latin typeface="Adobe Arabic" panose="02040503050201020203" pitchFamily="18" charset="-78"/>
                  <a:cs typeface="Adobe Arabic" panose="02040503050201020203" pitchFamily="18" charset="-78"/>
                </a:rPr>
                <a:t>نموذج القرار الجماعي (</a:t>
              </a:r>
              <a:r>
                <a:rPr lang="fr-FR" sz="4000" b="1" dirty="0">
                  <a:solidFill>
                    <a:srgbClr val="168489"/>
                  </a:solidFill>
                  <a:latin typeface="Adobe Arabic" panose="02040503050201020203" pitchFamily="18" charset="-78"/>
                  <a:cs typeface="Adobe Arabic" panose="02040503050201020203" pitchFamily="18" charset="-78"/>
                </a:rPr>
                <a:t>Group </a:t>
              </a:r>
              <a:r>
                <a:rPr lang="fr-FR" sz="4000" b="1" dirty="0" err="1">
                  <a:solidFill>
                    <a:srgbClr val="168489"/>
                  </a:solidFill>
                  <a:latin typeface="Adobe Arabic" panose="02040503050201020203" pitchFamily="18" charset="-78"/>
                  <a:cs typeface="Adobe Arabic" panose="02040503050201020203" pitchFamily="18" charset="-78"/>
                </a:rPr>
                <a:t>Decision</a:t>
              </a:r>
              <a:r>
                <a:rPr lang="fr-FR" sz="4000" b="1" dirty="0">
                  <a:solidFill>
                    <a:srgbClr val="168489"/>
                  </a:solidFill>
                  <a:latin typeface="Adobe Arabic" panose="02040503050201020203" pitchFamily="18" charset="-78"/>
                  <a:cs typeface="Adobe Arabic" panose="02040503050201020203" pitchFamily="18" charset="-78"/>
                </a:rPr>
                <a:t> </a:t>
              </a:r>
              <a:r>
                <a:rPr lang="fr-FR" sz="4000" b="1" dirty="0" err="1">
                  <a:solidFill>
                    <a:srgbClr val="168489"/>
                  </a:solidFill>
                  <a:latin typeface="Adobe Arabic" panose="02040503050201020203" pitchFamily="18" charset="-78"/>
                  <a:cs typeface="Adobe Arabic" panose="02040503050201020203" pitchFamily="18" charset="-78"/>
                </a:rPr>
                <a:t>Making</a:t>
              </a:r>
              <a:r>
                <a:rPr lang="ar-AE" sz="4000" b="1" dirty="0">
                  <a:solidFill>
                    <a:srgbClr val="168489"/>
                  </a:solidFill>
                  <a:latin typeface="Adobe Arabic" panose="02040503050201020203" pitchFamily="18" charset="-78"/>
                  <a:cs typeface="Adobe Arabic" panose="02040503050201020203" pitchFamily="18" charset="-78"/>
                </a:rPr>
                <a:t>)</a:t>
              </a:r>
              <a:endParaRPr lang="fr-FR" sz="4000" dirty="0">
                <a:solidFill>
                  <a:srgbClr val="168489"/>
                </a:solidFill>
                <a:latin typeface="Adobe Arabic" panose="02040503050201020203" pitchFamily="18" charset="-78"/>
                <a:cs typeface="Adobe Arabic" panose="02040503050201020203" pitchFamily="18" charset="-78"/>
              </a:endParaRPr>
            </a:p>
          </p:txBody>
        </p:sp>
        <p:pic>
          <p:nvPicPr>
            <p:cNvPr id="6" name="Picture 2" descr="Idea ">
              <a:extLst>
                <a:ext uri="{FF2B5EF4-FFF2-40B4-BE49-F238E27FC236}">
                  <a16:creationId xmlns:a16="http://schemas.microsoft.com/office/drawing/2014/main" id="{77375282-6CB3-AFA1-0606-88CEF2236BE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141938" y="997952"/>
              <a:ext cx="895350" cy="895350"/>
            </a:xfrm>
            <a:prstGeom prst="rect">
              <a:avLst/>
            </a:prstGeom>
            <a:noFill/>
            <a:extLst>
              <a:ext uri="{909E8E84-426E-40DD-AFC4-6F175D3DCCD1}">
                <a14:hiddenFill xmlns:a14="http://schemas.microsoft.com/office/drawing/2010/main">
                  <a:solidFill>
                    <a:srgbClr val="FFFFFF"/>
                  </a:solidFill>
                </a14:hiddenFill>
              </a:ext>
            </a:extLst>
          </p:spPr>
        </p:pic>
      </p:grpSp>
      <p:sp>
        <p:nvSpPr>
          <p:cNvPr id="7" name="مربع نص 6">
            <a:extLst>
              <a:ext uri="{FF2B5EF4-FFF2-40B4-BE49-F238E27FC236}">
                <a16:creationId xmlns:a16="http://schemas.microsoft.com/office/drawing/2014/main" id="{87A86901-4E7D-785F-1F79-9632772CD6CC}"/>
              </a:ext>
            </a:extLst>
          </p:cNvPr>
          <p:cNvSpPr txBox="1"/>
          <p:nvPr/>
        </p:nvSpPr>
        <p:spPr>
          <a:xfrm>
            <a:off x="5062606" y="2815365"/>
            <a:ext cx="6101080" cy="2003625"/>
          </a:xfrm>
          <a:prstGeom prst="rect">
            <a:avLst/>
          </a:prstGeom>
          <a:noFill/>
        </p:spPr>
        <p:txBody>
          <a:bodyPr wrap="square">
            <a:spAutoFit/>
          </a:bodyPr>
          <a:lstStyle/>
          <a:p>
            <a:pPr algn="just" rtl="1">
              <a:lnSpc>
                <a:spcPct val="115000"/>
              </a:lnSpc>
              <a:buNone/>
            </a:pPr>
            <a:r>
              <a:rPr lang="ar-SA" sz="3600" b="1" dirty="0">
                <a:solidFill>
                  <a:srgbClr val="008080"/>
                </a:solidFill>
                <a:effectLst/>
                <a:latin typeface="Adobe Arabic" panose="02040503050201020203" pitchFamily="18" charset="-78"/>
                <a:ea typeface="Calibri" panose="020F0502020204030204" pitchFamily="34" charset="0"/>
                <a:cs typeface="Adobe Arabic" panose="02040503050201020203" pitchFamily="18" charset="-78"/>
              </a:rPr>
              <a:t> مثال: </a:t>
            </a:r>
            <a:r>
              <a:rPr lang="ar-SA" sz="3600" dirty="0">
                <a:effectLst/>
                <a:latin typeface="Adobe Arabic" panose="02040503050201020203" pitchFamily="18" charset="-78"/>
                <a:ea typeface="Calibri" panose="020F0502020204030204" pitchFamily="34" charset="0"/>
                <a:cs typeface="Adobe Arabic" panose="02040503050201020203" pitchFamily="18" charset="-78"/>
              </a:rPr>
              <a:t>شركة جوجل تعتمد على لجان متعدّدة التخصّصات لاتخاذ القرارات المتعلّقة بتطوير المنتجات.</a:t>
            </a:r>
            <a:endParaRPr lang="fr-FR" sz="3200" dirty="0">
              <a:effectLst/>
              <a:latin typeface="Adobe Arabic" panose="02040503050201020203" pitchFamily="18" charset="-78"/>
              <a:ea typeface="Calibri" panose="020F0502020204030204" pitchFamily="34" charset="0"/>
              <a:cs typeface="Adobe Arabic" panose="02040503050201020203" pitchFamily="18" charset="-78"/>
            </a:endParaRPr>
          </a:p>
        </p:txBody>
      </p:sp>
      <p:pic>
        <p:nvPicPr>
          <p:cNvPr id="4" name="صورة 3">
            <a:extLst>
              <a:ext uri="{FF2B5EF4-FFF2-40B4-BE49-F238E27FC236}">
                <a16:creationId xmlns:a16="http://schemas.microsoft.com/office/drawing/2014/main" id="{532AFF75-8A90-529F-4CF3-28E0A7582B5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43108" y="3429000"/>
            <a:ext cx="4619498" cy="2326642"/>
          </a:xfrm>
          <a:prstGeom prst="rect">
            <a:avLst/>
          </a:prstGeom>
        </p:spPr>
      </p:pic>
    </p:spTree>
    <p:extLst>
      <p:ext uri="{BB962C8B-B14F-4D97-AF65-F5344CB8AC3E}">
        <p14:creationId xmlns:p14="http://schemas.microsoft.com/office/powerpoint/2010/main" val="198458312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B43F14-F6D3-7AE9-9804-847B10EBF59B}"/>
            </a:ext>
          </a:extLst>
        </p:cNvPr>
        <p:cNvGrpSpPr/>
        <p:nvPr/>
      </p:nvGrpSpPr>
      <p:grpSpPr>
        <a:xfrm>
          <a:off x="0" y="0"/>
          <a:ext cx="0" cy="0"/>
          <a:chOff x="0" y="0"/>
          <a:chExt cx="0" cy="0"/>
        </a:xfrm>
      </p:grpSpPr>
      <p:sp>
        <p:nvSpPr>
          <p:cNvPr id="13" name="Rectangle 12">
            <a:extLst>
              <a:ext uri="{FF2B5EF4-FFF2-40B4-BE49-F238E27FC236}">
                <a16:creationId xmlns:a16="http://schemas.microsoft.com/office/drawing/2014/main" id="{187BC169-8F97-019F-1CFD-1378A48993E1}"/>
              </a:ext>
            </a:extLst>
          </p:cNvPr>
          <p:cNvSpPr/>
          <p:nvPr/>
        </p:nvSpPr>
        <p:spPr>
          <a:xfrm>
            <a:off x="0" y="1064526"/>
            <a:ext cx="12213132" cy="5196036"/>
          </a:xfrm>
          <a:prstGeom prst="rect">
            <a:avLst/>
          </a:prstGeom>
          <a:solidFill>
            <a:srgbClr val="A0C9CA"/>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Tajawal ExtraBold" panose="00000800000000000000" pitchFamily="2" charset="-78"/>
              <a:cs typeface="Tajawal ExtraBold" panose="00000800000000000000" pitchFamily="2" charset="-78"/>
            </a:endParaRPr>
          </a:p>
        </p:txBody>
      </p:sp>
      <p:sp>
        <p:nvSpPr>
          <p:cNvPr id="10" name="TextBox 9">
            <a:extLst>
              <a:ext uri="{FF2B5EF4-FFF2-40B4-BE49-F238E27FC236}">
                <a16:creationId xmlns:a16="http://schemas.microsoft.com/office/drawing/2014/main" id="{5CAFC204-E3A4-E350-C7FD-0738CA4E88DE}"/>
              </a:ext>
            </a:extLst>
          </p:cNvPr>
          <p:cNvSpPr txBox="1"/>
          <p:nvPr/>
        </p:nvSpPr>
        <p:spPr>
          <a:xfrm>
            <a:off x="2026227" y="283085"/>
            <a:ext cx="7517804" cy="646331"/>
          </a:xfrm>
          <a:prstGeom prst="rect">
            <a:avLst/>
          </a:prstGeom>
          <a:noFill/>
        </p:spPr>
        <p:txBody>
          <a:bodyPr wrap="square">
            <a:spAutoFit/>
          </a:bodyPr>
          <a:lstStyle/>
          <a:p>
            <a:pPr algn="ctr" rtl="1"/>
            <a:r>
              <a:rPr lang="ar-EG" sz="3600" dirty="0">
                <a:solidFill>
                  <a:srgbClr val="4A431E"/>
                </a:solidFill>
                <a:latin typeface="Tajawal ExtraBold" panose="00000800000000000000" pitchFamily="2" charset="-78"/>
                <a:cs typeface="Tajawal ExtraBold" panose="00000800000000000000" pitchFamily="2" charset="-78"/>
              </a:rPr>
              <a:t>دراسة حالة</a:t>
            </a:r>
            <a:endParaRPr lang="en-US" sz="3600" dirty="0">
              <a:solidFill>
                <a:srgbClr val="4A431E"/>
              </a:solidFill>
              <a:latin typeface="Tajawal ExtraBold" panose="00000800000000000000" pitchFamily="2" charset="-78"/>
              <a:cs typeface="Tajawal ExtraBold" panose="00000800000000000000" pitchFamily="2" charset="-78"/>
            </a:endParaRPr>
          </a:p>
        </p:txBody>
      </p:sp>
      <p:sp>
        <p:nvSpPr>
          <p:cNvPr id="6" name="TextBox 57">
            <a:extLst>
              <a:ext uri="{FF2B5EF4-FFF2-40B4-BE49-F238E27FC236}">
                <a16:creationId xmlns:a16="http://schemas.microsoft.com/office/drawing/2014/main" id="{42F486D2-DD28-C3AF-77E2-A85BCCCD931F}"/>
              </a:ext>
            </a:extLst>
          </p:cNvPr>
          <p:cNvSpPr txBox="1"/>
          <p:nvPr/>
        </p:nvSpPr>
        <p:spPr>
          <a:xfrm>
            <a:off x="1149923" y="1671561"/>
            <a:ext cx="9892154" cy="2062103"/>
          </a:xfrm>
          <a:prstGeom prst="rect">
            <a:avLst/>
          </a:prstGeom>
          <a:noFill/>
        </p:spPr>
        <p:txBody>
          <a:bodyPr wrap="square">
            <a:spAutoFit/>
          </a:bodyPr>
          <a:lstStyle/>
          <a:p>
            <a:pPr algn="r" rtl="1"/>
            <a:r>
              <a:rPr lang="ar-EG" sz="3200" b="1" dirty="0">
                <a:latin typeface="Adobe Arabic" panose="02040503050201020203" pitchFamily="18" charset="-78"/>
                <a:cs typeface="Adobe Arabic" panose="02040503050201020203" pitchFamily="18" charset="-78"/>
              </a:rPr>
              <a:t>في عام 2016، واجهت شركة تسلا قراراً صعباً متعلّقاً باستحواذها على شركة </a:t>
            </a:r>
            <a:r>
              <a:rPr lang="fr-FR" sz="3200" b="1" dirty="0">
                <a:latin typeface="Adobe Arabic" panose="02040503050201020203" pitchFamily="18" charset="-78"/>
                <a:cs typeface="Adobe Arabic" panose="02040503050201020203" pitchFamily="18" charset="-78"/>
              </a:rPr>
              <a:t>SolarCity. </a:t>
            </a:r>
            <a:r>
              <a:rPr lang="ar-EG" sz="3200" b="1" dirty="0">
                <a:latin typeface="Adobe Arabic" panose="02040503050201020203" pitchFamily="18" charset="-78"/>
                <a:cs typeface="Adobe Arabic" panose="02040503050201020203" pitchFamily="18" charset="-78"/>
              </a:rPr>
              <a:t>رغم المخاطر المالية والانتقادات، اتخذ </a:t>
            </a:r>
            <a:r>
              <a:rPr lang="ar-EG" sz="3200" b="1" dirty="0" err="1">
                <a:latin typeface="Adobe Arabic" panose="02040503050201020203" pitchFamily="18" charset="-78"/>
                <a:cs typeface="Adobe Arabic" panose="02040503050201020203" pitchFamily="18" charset="-78"/>
              </a:rPr>
              <a:t>إيلون</a:t>
            </a:r>
            <a:r>
              <a:rPr lang="ar-EG" sz="3200" b="1" dirty="0">
                <a:latin typeface="Adobe Arabic" panose="02040503050201020203" pitchFamily="18" charset="-78"/>
                <a:cs typeface="Adobe Arabic" panose="02040503050201020203" pitchFamily="18" charset="-78"/>
              </a:rPr>
              <a:t> ماسك القرار معتمداً على رؤيته الاستراتيجية للتكامل بين الطاقة الشمسية والسيارات الكهربائية. رغم صعوبة القرار في حينه، أصبحت منتجات الطاقة الشمسية مصدراً مهماً لإيرادات تسلا لاحقاً.</a:t>
            </a:r>
          </a:p>
        </p:txBody>
      </p:sp>
      <p:pic>
        <p:nvPicPr>
          <p:cNvPr id="4" name="صورة 3">
            <a:extLst>
              <a:ext uri="{FF2B5EF4-FFF2-40B4-BE49-F238E27FC236}">
                <a16:creationId xmlns:a16="http://schemas.microsoft.com/office/drawing/2014/main" id="{E5ED92CE-6970-023B-0343-6F671B995E5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47440" y="3724516"/>
            <a:ext cx="4897120" cy="2671156"/>
          </a:xfrm>
          <a:prstGeom prst="rect">
            <a:avLst/>
          </a:prstGeom>
        </p:spPr>
      </p:pic>
    </p:spTree>
    <p:extLst>
      <p:ext uri="{BB962C8B-B14F-4D97-AF65-F5344CB8AC3E}">
        <p14:creationId xmlns:p14="http://schemas.microsoft.com/office/powerpoint/2010/main" val="174609113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250">
        <p159:morph option="byObject"/>
      </p:transition>
    </mc:Choice>
    <mc:Fallback xmlns="">
      <p:transition spd="slow">
        <p:fade/>
      </p:transition>
    </mc:Fallback>
  </mc:AlternateContent>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3649E53-C5E0-E305-E15D-8E52AC742374}"/>
            </a:ext>
          </a:extLst>
        </p:cNvPr>
        <p:cNvGrpSpPr/>
        <p:nvPr/>
      </p:nvGrpSpPr>
      <p:grpSpPr>
        <a:xfrm>
          <a:off x="0" y="0"/>
          <a:ext cx="0" cy="0"/>
          <a:chOff x="0" y="0"/>
          <a:chExt cx="0" cy="0"/>
        </a:xfrm>
      </p:grpSpPr>
      <p:pic>
        <p:nvPicPr>
          <p:cNvPr id="9" name="Picture 8">
            <a:extLst>
              <a:ext uri="{FF2B5EF4-FFF2-40B4-BE49-F238E27FC236}">
                <a16:creationId xmlns:a16="http://schemas.microsoft.com/office/drawing/2014/main" id="{FAFE44A5-DB64-8EE0-9921-D0CDA475122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2" name="TextBox 7">
            <a:extLst>
              <a:ext uri="{FF2B5EF4-FFF2-40B4-BE49-F238E27FC236}">
                <a16:creationId xmlns:a16="http://schemas.microsoft.com/office/drawing/2014/main" id="{1436783F-2DE5-0D9A-8AC1-267A3DB0CCDE}"/>
              </a:ext>
            </a:extLst>
          </p:cNvPr>
          <p:cNvSpPr txBox="1"/>
          <p:nvPr/>
        </p:nvSpPr>
        <p:spPr>
          <a:xfrm>
            <a:off x="1378870" y="-140860"/>
            <a:ext cx="9020620" cy="729430"/>
          </a:xfrm>
          <a:prstGeom prst="rect">
            <a:avLst/>
          </a:prstGeom>
          <a:noFill/>
        </p:spPr>
        <p:txBody>
          <a:bodyPr wrap="square">
            <a:spAutoFit/>
          </a:bodyPr>
          <a:lstStyle/>
          <a:p>
            <a:pPr algn="ctr" rtl="1">
              <a:lnSpc>
                <a:spcPct val="115000"/>
              </a:lnSpc>
            </a:pPr>
            <a:r>
              <a:rPr lang="ar-SA" sz="3600" b="1" dirty="0">
                <a:solidFill>
                  <a:schemeClr val="bg1"/>
                </a:solidFill>
                <a:latin typeface="Adobe Arabic" panose="02040503050201020203" pitchFamily="18" charset="-78"/>
                <a:cs typeface="Adobe Arabic" panose="02040503050201020203" pitchFamily="18" charset="-78"/>
              </a:rPr>
              <a:t>أساليب حل المشكلات في العمل</a:t>
            </a:r>
          </a:p>
        </p:txBody>
      </p:sp>
      <p:grpSp>
        <p:nvGrpSpPr>
          <p:cNvPr id="3" name="Group 36">
            <a:extLst>
              <a:ext uri="{FF2B5EF4-FFF2-40B4-BE49-F238E27FC236}">
                <a16:creationId xmlns:a16="http://schemas.microsoft.com/office/drawing/2014/main" id="{CCCC79C4-196D-8BF1-67C7-D96341CA5DE9}"/>
              </a:ext>
            </a:extLst>
          </p:cNvPr>
          <p:cNvGrpSpPr/>
          <p:nvPr/>
        </p:nvGrpSpPr>
        <p:grpSpPr>
          <a:xfrm>
            <a:off x="1473201" y="701754"/>
            <a:ext cx="10585835" cy="895350"/>
            <a:chOff x="1451453" y="997952"/>
            <a:chExt cx="10585835" cy="895350"/>
          </a:xfrm>
        </p:grpSpPr>
        <p:sp>
          <p:nvSpPr>
            <p:cNvPr id="5" name="TextBox 3">
              <a:extLst>
                <a:ext uri="{FF2B5EF4-FFF2-40B4-BE49-F238E27FC236}">
                  <a16:creationId xmlns:a16="http://schemas.microsoft.com/office/drawing/2014/main" id="{B945D748-ECF8-FF24-ABCB-1A64BDE2A7C6}"/>
                </a:ext>
              </a:extLst>
            </p:cNvPr>
            <p:cNvSpPr txBox="1"/>
            <p:nvPr/>
          </p:nvSpPr>
          <p:spPr>
            <a:xfrm>
              <a:off x="1451453" y="1119604"/>
              <a:ext cx="9538086" cy="707886"/>
            </a:xfrm>
            <a:prstGeom prst="rect">
              <a:avLst/>
            </a:prstGeom>
            <a:noFill/>
          </p:spPr>
          <p:txBody>
            <a:bodyPr wrap="square">
              <a:spAutoFit/>
            </a:bodyPr>
            <a:lstStyle/>
            <a:p>
              <a:pPr algn="r" rtl="1"/>
              <a:r>
                <a:rPr lang="ar-SA" sz="4000" b="1" dirty="0">
                  <a:solidFill>
                    <a:srgbClr val="168489"/>
                  </a:solidFill>
                  <a:latin typeface="Adobe Arabic" panose="02040503050201020203" pitchFamily="18" charset="-78"/>
                  <a:cs typeface="Adobe Arabic" panose="02040503050201020203" pitchFamily="18" charset="-78"/>
                </a:rPr>
                <a:t>منهجية حلّ المشكلات:</a:t>
              </a:r>
              <a:endParaRPr lang="fr-FR" sz="4000" dirty="0">
                <a:solidFill>
                  <a:srgbClr val="168489"/>
                </a:solidFill>
                <a:latin typeface="Adobe Arabic" panose="02040503050201020203" pitchFamily="18" charset="-78"/>
                <a:cs typeface="Adobe Arabic" panose="02040503050201020203" pitchFamily="18" charset="-78"/>
              </a:endParaRPr>
            </a:p>
          </p:txBody>
        </p:sp>
        <p:pic>
          <p:nvPicPr>
            <p:cNvPr id="6" name="Picture 2" descr="Idea ">
              <a:extLst>
                <a:ext uri="{FF2B5EF4-FFF2-40B4-BE49-F238E27FC236}">
                  <a16:creationId xmlns:a16="http://schemas.microsoft.com/office/drawing/2014/main" id="{8716F47C-F9C1-1E72-09DE-92B9D90DB82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141938" y="997952"/>
              <a:ext cx="895350" cy="89535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4" name="مجموعة 3">
            <a:extLst>
              <a:ext uri="{FF2B5EF4-FFF2-40B4-BE49-F238E27FC236}">
                <a16:creationId xmlns:a16="http://schemas.microsoft.com/office/drawing/2014/main" id="{73D088A5-6A9F-9F1D-E731-B34C9059E0D6}"/>
              </a:ext>
            </a:extLst>
          </p:cNvPr>
          <p:cNvGrpSpPr/>
          <p:nvPr/>
        </p:nvGrpSpPr>
        <p:grpSpPr>
          <a:xfrm>
            <a:off x="1415270" y="1831940"/>
            <a:ext cx="9748416" cy="3830322"/>
            <a:chOff x="91770" y="0"/>
            <a:chExt cx="5487303" cy="2155825"/>
          </a:xfrm>
        </p:grpSpPr>
        <p:grpSp>
          <p:nvGrpSpPr>
            <p:cNvPr id="10" name="مجموعة 9">
              <a:extLst>
                <a:ext uri="{FF2B5EF4-FFF2-40B4-BE49-F238E27FC236}">
                  <a16:creationId xmlns:a16="http://schemas.microsoft.com/office/drawing/2014/main" id="{0A08C5FC-D7DD-4D91-C96D-8A04AF9AE152}"/>
                </a:ext>
              </a:extLst>
            </p:cNvPr>
            <p:cNvGrpSpPr/>
            <p:nvPr/>
          </p:nvGrpSpPr>
          <p:grpSpPr>
            <a:xfrm>
              <a:off x="91770" y="0"/>
              <a:ext cx="5487303" cy="2155825"/>
              <a:chOff x="95930" y="0"/>
              <a:chExt cx="5736174" cy="2254139"/>
            </a:xfrm>
          </p:grpSpPr>
          <p:grpSp>
            <p:nvGrpSpPr>
              <p:cNvPr id="16" name="Group 45">
                <a:extLst>
                  <a:ext uri="{FF2B5EF4-FFF2-40B4-BE49-F238E27FC236}">
                    <a16:creationId xmlns:a16="http://schemas.microsoft.com/office/drawing/2014/main" id="{7F77422B-4B72-F952-153C-0539B9F2C85F}"/>
                  </a:ext>
                </a:extLst>
              </p:cNvPr>
              <p:cNvGrpSpPr/>
              <p:nvPr/>
            </p:nvGrpSpPr>
            <p:grpSpPr>
              <a:xfrm>
                <a:off x="2410004" y="165357"/>
                <a:ext cx="1066722" cy="2088780"/>
                <a:chOff x="2410004" y="165357"/>
                <a:chExt cx="1547730" cy="3031665"/>
              </a:xfrm>
            </p:grpSpPr>
            <p:sp>
              <p:nvSpPr>
                <p:cNvPr id="39" name="Rectangle: Rounded Corners 48">
                  <a:extLst>
                    <a:ext uri="{FF2B5EF4-FFF2-40B4-BE49-F238E27FC236}">
                      <a16:creationId xmlns:a16="http://schemas.microsoft.com/office/drawing/2014/main" id="{B8EA8581-6C60-8F2D-4841-DFC530F6C14A}"/>
                    </a:ext>
                  </a:extLst>
                </p:cNvPr>
                <p:cNvSpPr/>
                <p:nvPr/>
              </p:nvSpPr>
              <p:spPr>
                <a:xfrm rot="2700000">
                  <a:off x="2636664" y="165357"/>
                  <a:ext cx="1094410" cy="1094410"/>
                </a:xfrm>
                <a:prstGeom prst="roundRect">
                  <a:avLst>
                    <a:gd name="adj" fmla="val 29796"/>
                  </a:avLst>
                </a:prstGeom>
                <a:solidFill>
                  <a:srgbClr val="7F7F7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fr-FR" sz="2800"/>
                </a:p>
              </p:txBody>
            </p:sp>
            <p:sp>
              <p:nvSpPr>
                <p:cNvPr id="40" name="Rectangle: Rounded Corners 49">
                  <a:extLst>
                    <a:ext uri="{FF2B5EF4-FFF2-40B4-BE49-F238E27FC236}">
                      <a16:creationId xmlns:a16="http://schemas.microsoft.com/office/drawing/2014/main" id="{73D80C8F-CC0E-DCBF-12C8-510A424F2287}"/>
                    </a:ext>
                  </a:extLst>
                </p:cNvPr>
                <p:cNvSpPr/>
                <p:nvPr/>
              </p:nvSpPr>
              <p:spPr>
                <a:xfrm>
                  <a:off x="2410004" y="463226"/>
                  <a:ext cx="1547730" cy="2733796"/>
                </a:xfrm>
                <a:prstGeom prst="roundRect">
                  <a:avLst/>
                </a:prstGeom>
                <a:solidFill>
                  <a:schemeClr val="bg1"/>
                </a:solidFill>
                <a:ln>
                  <a:solidFill>
                    <a:srgbClr val="7F7F7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fr-FR" sz="2800"/>
                </a:p>
              </p:txBody>
            </p:sp>
          </p:grpSp>
          <p:sp>
            <p:nvSpPr>
              <p:cNvPr id="17" name="مربع نص 166">
                <a:extLst>
                  <a:ext uri="{FF2B5EF4-FFF2-40B4-BE49-F238E27FC236}">
                    <a16:creationId xmlns:a16="http://schemas.microsoft.com/office/drawing/2014/main" id="{0DED92F2-E3A6-8D9B-75F2-BC00948715B7}"/>
                  </a:ext>
                </a:extLst>
              </p:cNvPr>
              <p:cNvSpPr txBox="1"/>
              <p:nvPr/>
            </p:nvSpPr>
            <p:spPr>
              <a:xfrm>
                <a:off x="2391544" y="1431163"/>
                <a:ext cx="1136914" cy="467522"/>
              </a:xfrm>
              <a:prstGeom prst="rect">
                <a:avLst/>
              </a:prstGeom>
            </p:spPr>
            <p:txBody>
              <a:bodyPr wrap="square" rtlCol="1">
                <a:noAutofit/>
              </a:bodyPr>
              <a:lstStyle/>
              <a:p>
                <a:pPr algn="ctr" rtl="0">
                  <a:lnSpc>
                    <a:spcPct val="115000"/>
                  </a:lnSpc>
                  <a:buNone/>
                </a:pPr>
                <a:r>
                  <a:rPr lang="ar-EG" sz="28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توليد البدائل</a:t>
                </a:r>
                <a:endParaRPr lang="fr-FR" sz="20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18" name="مربع نص 166">
                <a:extLst>
                  <a:ext uri="{FF2B5EF4-FFF2-40B4-BE49-F238E27FC236}">
                    <a16:creationId xmlns:a16="http://schemas.microsoft.com/office/drawing/2014/main" id="{2DA6C1B7-8617-2D67-CBA3-206C1FF5544D}"/>
                  </a:ext>
                </a:extLst>
              </p:cNvPr>
              <p:cNvSpPr txBox="1"/>
              <p:nvPr/>
            </p:nvSpPr>
            <p:spPr>
              <a:xfrm>
                <a:off x="2494797" y="12588"/>
                <a:ext cx="897135" cy="529786"/>
              </a:xfrm>
              <a:prstGeom prst="rect">
                <a:avLst/>
              </a:prstGeom>
            </p:spPr>
            <p:txBody>
              <a:bodyPr wrap="square" rtlCol="1">
                <a:noAutofit/>
              </a:bodyPr>
              <a:lstStyle/>
              <a:p>
                <a:pPr algn="ctr" rtl="1">
                  <a:lnSpc>
                    <a:spcPct val="115000"/>
                  </a:lnSpc>
                  <a:buNone/>
                </a:pPr>
                <a:r>
                  <a:rPr lang="en-US" sz="3600" b="1" kern="1200">
                    <a:solidFill>
                      <a:srgbClr val="FFFFFF"/>
                    </a:solidFill>
                    <a:effectLst/>
                    <a:latin typeface="Adobe Arabic" panose="02040503050201020203" pitchFamily="18" charset="-78"/>
                    <a:ea typeface="Calibri" panose="020F0502020204030204" pitchFamily="34" charset="0"/>
                    <a:cs typeface="Sakkal Majalla" panose="02000000000000000000" pitchFamily="2" charset="-78"/>
                  </a:rPr>
                  <a:t>03</a:t>
                </a:r>
                <a:endParaRPr lang="fr-FR" sz="20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nvGrpSpPr>
              <p:cNvPr id="19" name="Group 40">
                <a:extLst>
                  <a:ext uri="{FF2B5EF4-FFF2-40B4-BE49-F238E27FC236}">
                    <a16:creationId xmlns:a16="http://schemas.microsoft.com/office/drawing/2014/main" id="{5DAE1DEB-9843-B975-68DF-2141F7C6B118}"/>
                  </a:ext>
                </a:extLst>
              </p:cNvPr>
              <p:cNvGrpSpPr/>
              <p:nvPr/>
            </p:nvGrpSpPr>
            <p:grpSpPr>
              <a:xfrm>
                <a:off x="3562892" y="165359"/>
                <a:ext cx="1066725" cy="2088780"/>
                <a:chOff x="3562892" y="165359"/>
                <a:chExt cx="1547730" cy="3031669"/>
              </a:xfrm>
            </p:grpSpPr>
            <p:sp>
              <p:nvSpPr>
                <p:cNvPr id="37" name="Rectangle: Rounded Corners 43">
                  <a:extLst>
                    <a:ext uri="{FF2B5EF4-FFF2-40B4-BE49-F238E27FC236}">
                      <a16:creationId xmlns:a16="http://schemas.microsoft.com/office/drawing/2014/main" id="{1DF964D6-6577-2147-F4D8-3DC1C92B0952}"/>
                    </a:ext>
                  </a:extLst>
                </p:cNvPr>
                <p:cNvSpPr/>
                <p:nvPr/>
              </p:nvSpPr>
              <p:spPr>
                <a:xfrm rot="2700000">
                  <a:off x="3789552" y="165359"/>
                  <a:ext cx="1094410" cy="1094410"/>
                </a:xfrm>
                <a:prstGeom prst="roundRect">
                  <a:avLst>
                    <a:gd name="adj" fmla="val 29796"/>
                  </a:avLst>
                </a:prstGeom>
                <a:solidFill>
                  <a:srgbClr val="16848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fr-FR" sz="2800"/>
                </a:p>
              </p:txBody>
            </p:sp>
            <p:sp>
              <p:nvSpPr>
                <p:cNvPr id="38" name="Rectangle: Rounded Corners 44">
                  <a:extLst>
                    <a:ext uri="{FF2B5EF4-FFF2-40B4-BE49-F238E27FC236}">
                      <a16:creationId xmlns:a16="http://schemas.microsoft.com/office/drawing/2014/main" id="{A340D832-F5C2-0E26-01DC-E5005EA8EAAB}"/>
                    </a:ext>
                  </a:extLst>
                </p:cNvPr>
                <p:cNvSpPr/>
                <p:nvPr/>
              </p:nvSpPr>
              <p:spPr>
                <a:xfrm>
                  <a:off x="3562892" y="463228"/>
                  <a:ext cx="1547730" cy="2733800"/>
                </a:xfrm>
                <a:prstGeom prst="roundRect">
                  <a:avLst/>
                </a:prstGeom>
                <a:solidFill>
                  <a:schemeClr val="bg1"/>
                </a:solidFill>
                <a:ln>
                  <a:solidFill>
                    <a:srgbClr val="16848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fr-FR" sz="2800"/>
                </a:p>
              </p:txBody>
            </p:sp>
          </p:grpSp>
          <p:sp>
            <p:nvSpPr>
              <p:cNvPr id="20" name="مربع نص 166">
                <a:extLst>
                  <a:ext uri="{FF2B5EF4-FFF2-40B4-BE49-F238E27FC236}">
                    <a16:creationId xmlns:a16="http://schemas.microsoft.com/office/drawing/2014/main" id="{5C305FBC-E584-295D-05E4-312DC6E2D587}"/>
                  </a:ext>
                </a:extLst>
              </p:cNvPr>
              <p:cNvSpPr txBox="1"/>
              <p:nvPr/>
            </p:nvSpPr>
            <p:spPr>
              <a:xfrm>
                <a:off x="3507086" y="1379833"/>
                <a:ext cx="1156964" cy="728302"/>
              </a:xfrm>
              <a:prstGeom prst="rect">
                <a:avLst/>
              </a:prstGeom>
            </p:spPr>
            <p:txBody>
              <a:bodyPr wrap="square" rtlCol="1">
                <a:noAutofit/>
              </a:bodyPr>
              <a:lstStyle/>
              <a:p>
                <a:pPr algn="ctr" rtl="1">
                  <a:lnSpc>
                    <a:spcPct val="115000"/>
                  </a:lnSpc>
                  <a:buNone/>
                </a:pPr>
                <a:r>
                  <a:rPr lang="ar-AE" sz="28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تحليل الأسباب الجذرية</a:t>
                </a:r>
                <a:endParaRPr lang="fr-FR" sz="20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1" name="مربع نص 166">
                <a:extLst>
                  <a:ext uri="{FF2B5EF4-FFF2-40B4-BE49-F238E27FC236}">
                    <a16:creationId xmlns:a16="http://schemas.microsoft.com/office/drawing/2014/main" id="{4B37C451-BD6B-FF73-362A-08BCEC7009AE}"/>
                  </a:ext>
                </a:extLst>
              </p:cNvPr>
              <p:cNvSpPr txBox="1"/>
              <p:nvPr/>
            </p:nvSpPr>
            <p:spPr>
              <a:xfrm>
                <a:off x="3647681" y="12590"/>
                <a:ext cx="897137" cy="529786"/>
              </a:xfrm>
              <a:prstGeom prst="rect">
                <a:avLst/>
              </a:prstGeom>
            </p:spPr>
            <p:txBody>
              <a:bodyPr wrap="square" rtlCol="1">
                <a:noAutofit/>
              </a:bodyPr>
              <a:lstStyle/>
              <a:p>
                <a:pPr algn="ctr" rtl="1">
                  <a:lnSpc>
                    <a:spcPct val="115000"/>
                  </a:lnSpc>
                  <a:buNone/>
                </a:pPr>
                <a:r>
                  <a:rPr lang="en-US" sz="3600" b="1" kern="1200">
                    <a:solidFill>
                      <a:srgbClr val="FFFFFF"/>
                    </a:solidFill>
                    <a:effectLst/>
                    <a:latin typeface="Adobe Arabic" panose="02040503050201020203" pitchFamily="18" charset="-78"/>
                    <a:ea typeface="Calibri" panose="020F0502020204030204" pitchFamily="34" charset="0"/>
                    <a:cs typeface="Sakkal Majalla" panose="02000000000000000000" pitchFamily="2" charset="-78"/>
                  </a:rPr>
                  <a:t>02</a:t>
                </a:r>
                <a:endParaRPr lang="fr-FR" sz="20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nvGrpSpPr>
              <p:cNvPr id="22" name="Group 25">
                <a:extLst>
                  <a:ext uri="{FF2B5EF4-FFF2-40B4-BE49-F238E27FC236}">
                    <a16:creationId xmlns:a16="http://schemas.microsoft.com/office/drawing/2014/main" id="{B124C5E7-0397-09F6-75C2-A76173BE7AD5}"/>
                  </a:ext>
                </a:extLst>
              </p:cNvPr>
              <p:cNvGrpSpPr/>
              <p:nvPr/>
            </p:nvGrpSpPr>
            <p:grpSpPr>
              <a:xfrm>
                <a:off x="1257127" y="165357"/>
                <a:ext cx="1066725" cy="2088776"/>
                <a:chOff x="1257127" y="165357"/>
                <a:chExt cx="1547730" cy="3031664"/>
              </a:xfrm>
            </p:grpSpPr>
            <p:sp>
              <p:nvSpPr>
                <p:cNvPr id="35" name="Rectangle: Rounded Corners 28">
                  <a:extLst>
                    <a:ext uri="{FF2B5EF4-FFF2-40B4-BE49-F238E27FC236}">
                      <a16:creationId xmlns:a16="http://schemas.microsoft.com/office/drawing/2014/main" id="{7A5C0873-BC3B-533D-D0ED-A5B0948A86D8}"/>
                    </a:ext>
                  </a:extLst>
                </p:cNvPr>
                <p:cNvSpPr/>
                <p:nvPr/>
              </p:nvSpPr>
              <p:spPr>
                <a:xfrm rot="2700000">
                  <a:off x="1483787" y="165357"/>
                  <a:ext cx="1094410" cy="1094410"/>
                </a:xfrm>
                <a:prstGeom prst="roundRect">
                  <a:avLst>
                    <a:gd name="adj" fmla="val 29796"/>
                  </a:avLst>
                </a:prstGeom>
                <a:solidFill>
                  <a:srgbClr val="FFD36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fr-FR" sz="2800"/>
                </a:p>
              </p:txBody>
            </p:sp>
            <p:sp>
              <p:nvSpPr>
                <p:cNvPr id="36" name="Rectangle: Rounded Corners 29">
                  <a:extLst>
                    <a:ext uri="{FF2B5EF4-FFF2-40B4-BE49-F238E27FC236}">
                      <a16:creationId xmlns:a16="http://schemas.microsoft.com/office/drawing/2014/main" id="{B53B01C4-9F10-B242-18C9-E5A3F1F11674}"/>
                    </a:ext>
                  </a:extLst>
                </p:cNvPr>
                <p:cNvSpPr/>
                <p:nvPr/>
              </p:nvSpPr>
              <p:spPr>
                <a:xfrm>
                  <a:off x="1257127" y="463225"/>
                  <a:ext cx="1547730" cy="2733796"/>
                </a:xfrm>
                <a:prstGeom prst="roundRect">
                  <a:avLst/>
                </a:prstGeom>
                <a:solidFill>
                  <a:schemeClr val="bg1"/>
                </a:solidFill>
                <a:ln>
                  <a:solidFill>
                    <a:srgbClr val="FFD36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fr-FR" sz="2800"/>
                </a:p>
              </p:txBody>
            </p:sp>
          </p:grpSp>
          <p:sp>
            <p:nvSpPr>
              <p:cNvPr id="23" name="مربع نص 166">
                <a:extLst>
                  <a:ext uri="{FF2B5EF4-FFF2-40B4-BE49-F238E27FC236}">
                    <a16:creationId xmlns:a16="http://schemas.microsoft.com/office/drawing/2014/main" id="{360A550B-C366-1B04-4BC2-D72B8E3FE7DD}"/>
                  </a:ext>
                </a:extLst>
              </p:cNvPr>
              <p:cNvSpPr txBox="1"/>
              <p:nvPr/>
            </p:nvSpPr>
            <p:spPr>
              <a:xfrm>
                <a:off x="1255612" y="1348433"/>
                <a:ext cx="999568" cy="588365"/>
              </a:xfrm>
              <a:prstGeom prst="rect">
                <a:avLst/>
              </a:prstGeom>
            </p:spPr>
            <p:txBody>
              <a:bodyPr wrap="square" rtlCol="1">
                <a:noAutofit/>
              </a:bodyPr>
              <a:lstStyle/>
              <a:p>
                <a:pPr algn="ctr" rtl="0">
                  <a:lnSpc>
                    <a:spcPct val="115000"/>
                  </a:lnSpc>
                  <a:buNone/>
                </a:pPr>
                <a:r>
                  <a:rPr lang="ar-EG" sz="28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تقييم البدائل واختيار الحلّ</a:t>
                </a:r>
                <a:endParaRPr lang="fr-FR" sz="20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4" name="مربع نص 166">
                <a:extLst>
                  <a:ext uri="{FF2B5EF4-FFF2-40B4-BE49-F238E27FC236}">
                    <a16:creationId xmlns:a16="http://schemas.microsoft.com/office/drawing/2014/main" id="{BA390514-B1AB-373F-425B-2416BB7B05C1}"/>
                  </a:ext>
                </a:extLst>
              </p:cNvPr>
              <p:cNvSpPr txBox="1"/>
              <p:nvPr/>
            </p:nvSpPr>
            <p:spPr>
              <a:xfrm>
                <a:off x="1341919" y="12588"/>
                <a:ext cx="897137" cy="529786"/>
              </a:xfrm>
              <a:prstGeom prst="rect">
                <a:avLst/>
              </a:prstGeom>
            </p:spPr>
            <p:txBody>
              <a:bodyPr wrap="square" rtlCol="1">
                <a:noAutofit/>
              </a:bodyPr>
              <a:lstStyle/>
              <a:p>
                <a:pPr algn="ctr" rtl="1">
                  <a:lnSpc>
                    <a:spcPct val="115000"/>
                  </a:lnSpc>
                  <a:buNone/>
                </a:pPr>
                <a:r>
                  <a:rPr lang="en-US" sz="3600" b="1" kern="1200">
                    <a:solidFill>
                      <a:srgbClr val="FFFFFF"/>
                    </a:solidFill>
                    <a:effectLst/>
                    <a:latin typeface="Adobe Arabic" panose="02040503050201020203" pitchFamily="18" charset="-78"/>
                    <a:ea typeface="Calibri" panose="020F0502020204030204" pitchFamily="34" charset="0"/>
                    <a:cs typeface="Sakkal Majalla" panose="02000000000000000000" pitchFamily="2" charset="-78"/>
                  </a:rPr>
                  <a:t>04</a:t>
                </a:r>
                <a:endParaRPr lang="fr-FR" sz="20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nvGrpSpPr>
              <p:cNvPr id="25" name="Group 25">
                <a:extLst>
                  <a:ext uri="{FF2B5EF4-FFF2-40B4-BE49-F238E27FC236}">
                    <a16:creationId xmlns:a16="http://schemas.microsoft.com/office/drawing/2014/main" id="{AC0D8700-7D8A-66F2-99C0-2F5B92487A76}"/>
                  </a:ext>
                </a:extLst>
              </p:cNvPr>
              <p:cNvGrpSpPr/>
              <p:nvPr/>
            </p:nvGrpSpPr>
            <p:grpSpPr>
              <a:xfrm>
                <a:off x="95931" y="152769"/>
                <a:ext cx="1066725" cy="2088776"/>
                <a:chOff x="95931" y="152769"/>
                <a:chExt cx="1547730" cy="3031664"/>
              </a:xfrm>
            </p:grpSpPr>
            <p:sp>
              <p:nvSpPr>
                <p:cNvPr id="33" name="Rectangle: Rounded Corners 28">
                  <a:extLst>
                    <a:ext uri="{FF2B5EF4-FFF2-40B4-BE49-F238E27FC236}">
                      <a16:creationId xmlns:a16="http://schemas.microsoft.com/office/drawing/2014/main" id="{9F854CF3-8832-2367-50C2-3030AB05E596}"/>
                    </a:ext>
                  </a:extLst>
                </p:cNvPr>
                <p:cNvSpPr/>
                <p:nvPr/>
              </p:nvSpPr>
              <p:spPr>
                <a:xfrm rot="2700000">
                  <a:off x="322591" y="152769"/>
                  <a:ext cx="1094410" cy="1094410"/>
                </a:xfrm>
                <a:prstGeom prst="roundRect">
                  <a:avLst>
                    <a:gd name="adj" fmla="val 29796"/>
                  </a:avLst>
                </a:prstGeom>
                <a:solidFill>
                  <a:srgbClr val="00206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fr-FR" sz="2800"/>
                </a:p>
              </p:txBody>
            </p:sp>
            <p:sp>
              <p:nvSpPr>
                <p:cNvPr id="34" name="Rectangle: Rounded Corners 29">
                  <a:extLst>
                    <a:ext uri="{FF2B5EF4-FFF2-40B4-BE49-F238E27FC236}">
                      <a16:creationId xmlns:a16="http://schemas.microsoft.com/office/drawing/2014/main" id="{0D6565C8-46DE-9827-8792-384812854AFB}"/>
                    </a:ext>
                  </a:extLst>
                </p:cNvPr>
                <p:cNvSpPr/>
                <p:nvPr/>
              </p:nvSpPr>
              <p:spPr>
                <a:xfrm>
                  <a:off x="95931" y="450637"/>
                  <a:ext cx="1547730" cy="2733796"/>
                </a:xfrm>
                <a:prstGeom prst="roundRect">
                  <a:avLst/>
                </a:prstGeom>
                <a:solidFill>
                  <a:schemeClr val="bg1"/>
                </a:solidFill>
                <a:ln>
                  <a:solidFill>
                    <a:srgbClr val="00206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fr-FR" sz="2800"/>
                </a:p>
              </p:txBody>
            </p:sp>
          </p:grpSp>
          <p:sp>
            <p:nvSpPr>
              <p:cNvPr id="26" name="مربع نص 166">
                <a:extLst>
                  <a:ext uri="{FF2B5EF4-FFF2-40B4-BE49-F238E27FC236}">
                    <a16:creationId xmlns:a16="http://schemas.microsoft.com/office/drawing/2014/main" id="{4D6DFA96-FE1D-D2B4-02FD-777A326E0DBC}"/>
                  </a:ext>
                </a:extLst>
              </p:cNvPr>
              <p:cNvSpPr txBox="1"/>
              <p:nvPr/>
            </p:nvSpPr>
            <p:spPr>
              <a:xfrm>
                <a:off x="95930" y="1400429"/>
                <a:ext cx="1103889" cy="775739"/>
              </a:xfrm>
              <a:prstGeom prst="rect">
                <a:avLst/>
              </a:prstGeom>
            </p:spPr>
            <p:txBody>
              <a:bodyPr wrap="square" rtlCol="1">
                <a:noAutofit/>
              </a:bodyPr>
              <a:lstStyle/>
              <a:p>
                <a:pPr algn="ctr" rtl="0">
                  <a:lnSpc>
                    <a:spcPct val="115000"/>
                  </a:lnSpc>
                  <a:buNone/>
                </a:pPr>
                <a:r>
                  <a:rPr lang="ar-EG" sz="28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تنفيذ الحلّ ومتابعته</a:t>
                </a:r>
                <a:endParaRPr lang="fr-FR" sz="20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7" name="مربع نص 166">
                <a:extLst>
                  <a:ext uri="{FF2B5EF4-FFF2-40B4-BE49-F238E27FC236}">
                    <a16:creationId xmlns:a16="http://schemas.microsoft.com/office/drawing/2014/main" id="{A4DA5A19-0CAC-6EF3-601B-11201FFB50B1}"/>
                  </a:ext>
                </a:extLst>
              </p:cNvPr>
              <p:cNvSpPr txBox="1"/>
              <p:nvPr/>
            </p:nvSpPr>
            <p:spPr>
              <a:xfrm>
                <a:off x="180724" y="0"/>
                <a:ext cx="897137" cy="529786"/>
              </a:xfrm>
              <a:prstGeom prst="rect">
                <a:avLst/>
              </a:prstGeom>
            </p:spPr>
            <p:txBody>
              <a:bodyPr wrap="square" rtlCol="1">
                <a:noAutofit/>
              </a:bodyPr>
              <a:lstStyle/>
              <a:p>
                <a:pPr algn="ctr" rtl="1">
                  <a:lnSpc>
                    <a:spcPct val="115000"/>
                  </a:lnSpc>
                  <a:buNone/>
                </a:pPr>
                <a:r>
                  <a:rPr lang="en-US" sz="3600" b="1" kern="1200">
                    <a:solidFill>
                      <a:srgbClr val="FFFFFF"/>
                    </a:solidFill>
                    <a:effectLst/>
                    <a:latin typeface="Adobe Arabic" panose="02040503050201020203" pitchFamily="18" charset="-78"/>
                    <a:ea typeface="Calibri" panose="020F0502020204030204" pitchFamily="34" charset="0"/>
                    <a:cs typeface="Sakkal Majalla" panose="02000000000000000000" pitchFamily="2" charset="-78"/>
                  </a:rPr>
                  <a:t>05</a:t>
                </a:r>
                <a:endParaRPr lang="fr-FR" sz="20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nvGrpSpPr>
              <p:cNvPr id="28" name="Group 40">
                <a:extLst>
                  <a:ext uri="{FF2B5EF4-FFF2-40B4-BE49-F238E27FC236}">
                    <a16:creationId xmlns:a16="http://schemas.microsoft.com/office/drawing/2014/main" id="{86663657-68CE-D4D4-50FA-0F1AC7E78F54}"/>
                  </a:ext>
                </a:extLst>
              </p:cNvPr>
              <p:cNvGrpSpPr/>
              <p:nvPr/>
            </p:nvGrpSpPr>
            <p:grpSpPr>
              <a:xfrm>
                <a:off x="4722282" y="165359"/>
                <a:ext cx="1066725" cy="2088780"/>
                <a:chOff x="4722282" y="165359"/>
                <a:chExt cx="1547730" cy="3031669"/>
              </a:xfrm>
            </p:grpSpPr>
            <p:sp>
              <p:nvSpPr>
                <p:cNvPr id="31" name="Rectangle: Rounded Corners 43">
                  <a:extLst>
                    <a:ext uri="{FF2B5EF4-FFF2-40B4-BE49-F238E27FC236}">
                      <a16:creationId xmlns:a16="http://schemas.microsoft.com/office/drawing/2014/main" id="{EEB56422-74FA-414B-467E-6D1B5A03025C}"/>
                    </a:ext>
                  </a:extLst>
                </p:cNvPr>
                <p:cNvSpPr/>
                <p:nvPr/>
              </p:nvSpPr>
              <p:spPr>
                <a:xfrm rot="2700000">
                  <a:off x="4948941" y="165359"/>
                  <a:ext cx="1094410" cy="1094410"/>
                </a:xfrm>
                <a:prstGeom prst="roundRect">
                  <a:avLst>
                    <a:gd name="adj" fmla="val 29796"/>
                  </a:avLst>
                </a:prstGeom>
                <a:solidFill>
                  <a:schemeClr val="bg1">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fr-FR" sz="2800"/>
                </a:p>
              </p:txBody>
            </p:sp>
            <p:sp>
              <p:nvSpPr>
                <p:cNvPr id="32" name="Rectangle: Rounded Corners 44">
                  <a:extLst>
                    <a:ext uri="{FF2B5EF4-FFF2-40B4-BE49-F238E27FC236}">
                      <a16:creationId xmlns:a16="http://schemas.microsoft.com/office/drawing/2014/main" id="{F0909303-8361-559D-68C4-CDCBBF6D7A97}"/>
                    </a:ext>
                  </a:extLst>
                </p:cNvPr>
                <p:cNvSpPr/>
                <p:nvPr/>
              </p:nvSpPr>
              <p:spPr>
                <a:xfrm>
                  <a:off x="4722282" y="463228"/>
                  <a:ext cx="1547730" cy="2733800"/>
                </a:xfrm>
                <a:prstGeom prst="roundRect">
                  <a:avLst/>
                </a:prstGeom>
                <a:solidFill>
                  <a:schemeClr val="bg1"/>
                </a:solidFill>
                <a:ln>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fr-FR" sz="2800"/>
                </a:p>
              </p:txBody>
            </p:sp>
          </p:grpSp>
          <p:sp>
            <p:nvSpPr>
              <p:cNvPr id="29" name="مربع نص 166">
                <a:extLst>
                  <a:ext uri="{FF2B5EF4-FFF2-40B4-BE49-F238E27FC236}">
                    <a16:creationId xmlns:a16="http://schemas.microsoft.com/office/drawing/2014/main" id="{2E0C2FA7-4220-864B-077A-22037A167124}"/>
                  </a:ext>
                </a:extLst>
              </p:cNvPr>
              <p:cNvSpPr txBox="1"/>
              <p:nvPr/>
            </p:nvSpPr>
            <p:spPr>
              <a:xfrm>
                <a:off x="4679169" y="1379831"/>
                <a:ext cx="1152935" cy="816931"/>
              </a:xfrm>
              <a:prstGeom prst="rect">
                <a:avLst/>
              </a:prstGeom>
            </p:spPr>
            <p:txBody>
              <a:bodyPr wrap="square" rtlCol="1">
                <a:noAutofit/>
              </a:bodyPr>
              <a:lstStyle/>
              <a:p>
                <a:pPr algn="ctr" rtl="1">
                  <a:lnSpc>
                    <a:spcPct val="115000"/>
                  </a:lnSpc>
                  <a:buNone/>
                </a:pPr>
                <a:r>
                  <a:rPr lang="ar-AE" sz="28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تحديد وتعريف المشكلة</a:t>
                </a:r>
                <a:endParaRPr lang="fr-FR" sz="20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30" name="مربع نص 166">
                <a:extLst>
                  <a:ext uri="{FF2B5EF4-FFF2-40B4-BE49-F238E27FC236}">
                    <a16:creationId xmlns:a16="http://schemas.microsoft.com/office/drawing/2014/main" id="{7A24888D-E6B6-F7C1-4F1D-C1F3F9875EFD}"/>
                  </a:ext>
                </a:extLst>
              </p:cNvPr>
              <p:cNvSpPr txBox="1"/>
              <p:nvPr/>
            </p:nvSpPr>
            <p:spPr>
              <a:xfrm>
                <a:off x="4807069" y="12590"/>
                <a:ext cx="897137" cy="529786"/>
              </a:xfrm>
              <a:prstGeom prst="rect">
                <a:avLst/>
              </a:prstGeom>
            </p:spPr>
            <p:txBody>
              <a:bodyPr wrap="square" rtlCol="1">
                <a:noAutofit/>
              </a:bodyPr>
              <a:lstStyle/>
              <a:p>
                <a:pPr algn="ctr" rtl="1">
                  <a:lnSpc>
                    <a:spcPct val="115000"/>
                  </a:lnSpc>
                  <a:buNone/>
                </a:pPr>
                <a:r>
                  <a:rPr lang="en-US" sz="3600" b="1" kern="1200">
                    <a:solidFill>
                      <a:srgbClr val="FFFFFF"/>
                    </a:solidFill>
                    <a:effectLst/>
                    <a:latin typeface="Adobe Arabic" panose="02040503050201020203" pitchFamily="18" charset="-78"/>
                    <a:ea typeface="Calibri" panose="020F0502020204030204" pitchFamily="34" charset="0"/>
                    <a:cs typeface="Sakkal Majalla" panose="02000000000000000000" pitchFamily="2" charset="-78"/>
                  </a:rPr>
                  <a:t>01</a:t>
                </a:r>
                <a:endParaRPr lang="fr-FR" sz="20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pic>
          <p:nvPicPr>
            <p:cNvPr id="11" name="صورة 10">
              <a:extLst>
                <a:ext uri="{FF2B5EF4-FFF2-40B4-BE49-F238E27FC236}">
                  <a16:creationId xmlns:a16="http://schemas.microsoft.com/office/drawing/2014/main" id="{88A855D5-BCAB-7A5B-02DC-23880B5E8541}"/>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303951" y="450842"/>
              <a:ext cx="888998" cy="742358"/>
            </a:xfrm>
            <a:prstGeom prst="rect">
              <a:avLst/>
            </a:prstGeom>
          </p:spPr>
        </p:pic>
        <p:pic>
          <p:nvPicPr>
            <p:cNvPr id="12" name="صورة 11">
              <a:extLst>
                <a:ext uri="{FF2B5EF4-FFF2-40B4-BE49-F238E27FC236}">
                  <a16:creationId xmlns:a16="http://schemas.microsoft.com/office/drawing/2014/main" id="{CDE9F772-EF86-C332-96A9-B04FDAFCDDE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371828" y="462881"/>
              <a:ext cx="943990" cy="742360"/>
            </a:xfrm>
            <a:prstGeom prst="rect">
              <a:avLst/>
            </a:prstGeom>
          </p:spPr>
        </p:pic>
        <p:pic>
          <p:nvPicPr>
            <p:cNvPr id="13" name="صورة 12">
              <a:extLst>
                <a:ext uri="{FF2B5EF4-FFF2-40B4-BE49-F238E27FC236}">
                  <a16:creationId xmlns:a16="http://schemas.microsoft.com/office/drawing/2014/main" id="{140D8508-80D4-5AFC-4151-1C07D2B9BDD1}"/>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473966" y="520358"/>
              <a:ext cx="937878" cy="742360"/>
            </a:xfrm>
            <a:prstGeom prst="rect">
              <a:avLst/>
            </a:prstGeom>
          </p:spPr>
        </p:pic>
        <p:pic>
          <p:nvPicPr>
            <p:cNvPr id="14" name="صورة 13">
              <a:extLst>
                <a:ext uri="{FF2B5EF4-FFF2-40B4-BE49-F238E27FC236}">
                  <a16:creationId xmlns:a16="http://schemas.microsoft.com/office/drawing/2014/main" id="{B6AEE1A3-B40C-AF89-A9B1-984C52CD7532}"/>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707413" y="520359"/>
              <a:ext cx="745416" cy="742360"/>
            </a:xfrm>
            <a:prstGeom prst="rect">
              <a:avLst/>
            </a:prstGeom>
          </p:spPr>
        </p:pic>
        <p:pic>
          <p:nvPicPr>
            <p:cNvPr id="15" name="صورة 14">
              <a:extLst>
                <a:ext uri="{FF2B5EF4-FFF2-40B4-BE49-F238E27FC236}">
                  <a16:creationId xmlns:a16="http://schemas.microsoft.com/office/drawing/2014/main" id="{ABD1989C-9B9F-9694-09D8-9C9DC26E760B}"/>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55954" y="462881"/>
              <a:ext cx="821790" cy="742360"/>
            </a:xfrm>
            <a:prstGeom prst="rect">
              <a:avLst/>
            </a:prstGeom>
          </p:spPr>
        </p:pic>
      </p:grpSp>
    </p:spTree>
    <p:extLst>
      <p:ext uri="{BB962C8B-B14F-4D97-AF65-F5344CB8AC3E}">
        <p14:creationId xmlns:p14="http://schemas.microsoft.com/office/powerpoint/2010/main" val="79417439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5D487C-A7AB-F961-E2F0-F02E56257B1F}"/>
            </a:ext>
          </a:extLst>
        </p:cNvPr>
        <p:cNvGrpSpPr/>
        <p:nvPr/>
      </p:nvGrpSpPr>
      <p:grpSpPr>
        <a:xfrm>
          <a:off x="0" y="0"/>
          <a:ext cx="0" cy="0"/>
          <a:chOff x="0" y="0"/>
          <a:chExt cx="0" cy="0"/>
        </a:xfrm>
      </p:grpSpPr>
      <p:sp>
        <p:nvSpPr>
          <p:cNvPr id="7" name="مستطيل: زوايا مستديرة 6">
            <a:extLst>
              <a:ext uri="{FF2B5EF4-FFF2-40B4-BE49-F238E27FC236}">
                <a16:creationId xmlns:a16="http://schemas.microsoft.com/office/drawing/2014/main" id="{FE5195E9-EE4E-2D6B-71BF-69D3EFF8E8D0}"/>
              </a:ext>
            </a:extLst>
          </p:cNvPr>
          <p:cNvSpPr/>
          <p:nvPr/>
        </p:nvSpPr>
        <p:spPr>
          <a:xfrm>
            <a:off x="654627" y="2556164"/>
            <a:ext cx="2857500" cy="1059872"/>
          </a:xfrm>
          <a:prstGeom prst="roundRect">
            <a:avLst>
              <a:gd name="adj" fmla="val 50000"/>
            </a:avLst>
          </a:prstGeom>
          <a:noFill/>
          <a:ln w="762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Arial"/>
              <a:ea typeface="Arial Unicode MS"/>
              <a:cs typeface="+mn-cs"/>
            </a:endParaRPr>
          </a:p>
        </p:txBody>
      </p:sp>
      <p:sp>
        <p:nvSpPr>
          <p:cNvPr id="8" name="مخطط انسيابي: رابط 7">
            <a:extLst>
              <a:ext uri="{FF2B5EF4-FFF2-40B4-BE49-F238E27FC236}">
                <a16:creationId xmlns:a16="http://schemas.microsoft.com/office/drawing/2014/main" id="{464B013D-F76D-133A-39BA-F60FEC232B83}"/>
              </a:ext>
            </a:extLst>
          </p:cNvPr>
          <p:cNvSpPr/>
          <p:nvPr/>
        </p:nvSpPr>
        <p:spPr>
          <a:xfrm>
            <a:off x="654627" y="2556164"/>
            <a:ext cx="1059874" cy="1059874"/>
          </a:xfrm>
          <a:prstGeom prst="flowChartConnector">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white"/>
              </a:solidFill>
              <a:effectLst/>
              <a:uLnTx/>
              <a:uFillTx/>
              <a:latin typeface="Arial"/>
              <a:ea typeface="Arial Unicode MS"/>
              <a:cs typeface="+mn-cs"/>
            </a:endParaRPr>
          </a:p>
        </p:txBody>
      </p:sp>
      <p:sp>
        <p:nvSpPr>
          <p:cNvPr id="9" name="TextBox 9">
            <a:extLst>
              <a:ext uri="{FF2B5EF4-FFF2-40B4-BE49-F238E27FC236}">
                <a16:creationId xmlns:a16="http://schemas.microsoft.com/office/drawing/2014/main" id="{BE8C90B1-DEEF-8234-7CC3-E14A6A028E9F}"/>
              </a:ext>
            </a:extLst>
          </p:cNvPr>
          <p:cNvSpPr txBox="1"/>
          <p:nvPr/>
        </p:nvSpPr>
        <p:spPr>
          <a:xfrm>
            <a:off x="4552401" y="2556164"/>
            <a:ext cx="6235256" cy="830997"/>
          </a:xfrm>
          <a:prstGeom prst="rect">
            <a:avLst/>
          </a:prstGeom>
          <a:noFill/>
        </p:spPr>
        <p:txBody>
          <a:bodyPr wrap="squar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4800" b="1" i="0" u="none" strike="noStrike" kern="1200" cap="none" spc="0" normalizeH="0" baseline="0" noProof="0" dirty="0">
                <a:ln>
                  <a:noFill/>
                </a:ln>
                <a:solidFill>
                  <a:prstClr val="black"/>
                </a:solidFill>
                <a:effectLst/>
                <a:uLnTx/>
                <a:uFillTx/>
                <a:latin typeface="Adobe Arabic" panose="02040503050201020203" pitchFamily="18" charset="-78"/>
                <a:ea typeface="Arial Unicode MS"/>
                <a:cs typeface="Adobe Arabic" panose="02040503050201020203" pitchFamily="18" charset="-78"/>
              </a:rPr>
              <a:t>أساليب متقدّمة لحلّ المشكلات</a:t>
            </a:r>
            <a:endParaRPr kumimoji="0" lang="en-US" sz="4800" b="1" i="0" u="none" strike="noStrike" kern="1200" cap="none" spc="0" normalizeH="0" baseline="0" noProof="0" dirty="0">
              <a:ln>
                <a:noFill/>
              </a:ln>
              <a:solidFill>
                <a:prstClr val="black"/>
              </a:solidFill>
              <a:effectLst/>
              <a:uLnTx/>
              <a:uFillTx/>
              <a:latin typeface="Adobe Arabic" panose="02040503050201020203" pitchFamily="18" charset="-78"/>
              <a:ea typeface="Arial Unicode MS"/>
              <a:cs typeface="Adobe Arabic" panose="02040503050201020203" pitchFamily="18" charset="-78"/>
            </a:endParaRPr>
          </a:p>
        </p:txBody>
      </p:sp>
    </p:spTree>
    <p:extLst>
      <p:ext uri="{BB962C8B-B14F-4D97-AF65-F5344CB8AC3E}">
        <p14:creationId xmlns:p14="http://schemas.microsoft.com/office/powerpoint/2010/main" val="193990001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250">
        <p159:morph option="byObject"/>
      </p:transition>
    </mc:Choice>
    <mc:Fallback xmlns="">
      <p:transition spd="slow">
        <p:fade/>
      </p:transition>
    </mc:Fallback>
  </mc:AlternateContent>
</p:sld>
</file>

<file path=ppt/slides/slide134.xml><?xml version="1.0" encoding="utf-8"?>
<p:sld xmlns:a="http://schemas.openxmlformats.org/drawingml/2006/main" xmlns:r="http://schemas.openxmlformats.org/officeDocument/2006/relationships" xmlns:p="http://schemas.openxmlformats.org/presentationml/2006/main">
  <p:cSld>
    <p:bg>
      <p:bgPr>
        <a:solidFill>
          <a:srgbClr val="A0C9CA"/>
        </a:solidFill>
        <a:effectLst/>
      </p:bgPr>
    </p:bg>
    <p:spTree>
      <p:nvGrpSpPr>
        <p:cNvPr id="1" name="">
          <a:extLst>
            <a:ext uri="{FF2B5EF4-FFF2-40B4-BE49-F238E27FC236}">
              <a16:creationId xmlns:a16="http://schemas.microsoft.com/office/drawing/2014/main" id="{120EB350-9AFA-E29A-B2F6-AEBC665A73E4}"/>
            </a:ext>
          </a:extLst>
        </p:cNvPr>
        <p:cNvGrpSpPr/>
        <p:nvPr/>
      </p:nvGrpSpPr>
      <p:grpSpPr>
        <a:xfrm>
          <a:off x="0" y="0"/>
          <a:ext cx="0" cy="0"/>
          <a:chOff x="0" y="0"/>
          <a:chExt cx="0" cy="0"/>
        </a:xfrm>
      </p:grpSpPr>
      <p:sp>
        <p:nvSpPr>
          <p:cNvPr id="7" name="مستطيل: زوايا مستديرة 6">
            <a:extLst>
              <a:ext uri="{FF2B5EF4-FFF2-40B4-BE49-F238E27FC236}">
                <a16:creationId xmlns:a16="http://schemas.microsoft.com/office/drawing/2014/main" id="{3D8D0195-5590-5673-0FCB-B8189340B943}"/>
              </a:ext>
            </a:extLst>
          </p:cNvPr>
          <p:cNvSpPr/>
          <p:nvPr/>
        </p:nvSpPr>
        <p:spPr>
          <a:xfrm>
            <a:off x="654627" y="2556164"/>
            <a:ext cx="2857500" cy="1059872"/>
          </a:xfrm>
          <a:prstGeom prst="roundRect">
            <a:avLst>
              <a:gd name="adj" fmla="val 50000"/>
            </a:avLst>
          </a:prstGeom>
          <a:noFill/>
          <a:ln w="762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Arial"/>
              <a:ea typeface="Arial Unicode MS"/>
              <a:cs typeface="+mn-cs"/>
            </a:endParaRPr>
          </a:p>
        </p:txBody>
      </p:sp>
      <p:sp>
        <p:nvSpPr>
          <p:cNvPr id="8" name="مخطط انسيابي: رابط 7">
            <a:extLst>
              <a:ext uri="{FF2B5EF4-FFF2-40B4-BE49-F238E27FC236}">
                <a16:creationId xmlns:a16="http://schemas.microsoft.com/office/drawing/2014/main" id="{2874F055-1AA6-79CE-770D-7CFD2C8EB941}"/>
              </a:ext>
            </a:extLst>
          </p:cNvPr>
          <p:cNvSpPr/>
          <p:nvPr/>
        </p:nvSpPr>
        <p:spPr>
          <a:xfrm>
            <a:off x="2452253" y="2556164"/>
            <a:ext cx="1059874" cy="1059874"/>
          </a:xfrm>
          <a:prstGeom prst="flowChartConnector">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white"/>
              </a:solidFill>
              <a:effectLst/>
              <a:uLnTx/>
              <a:uFillTx/>
              <a:latin typeface="Arial"/>
              <a:ea typeface="Arial Unicode MS"/>
              <a:cs typeface="+mn-cs"/>
            </a:endParaRPr>
          </a:p>
        </p:txBody>
      </p:sp>
      <p:sp>
        <p:nvSpPr>
          <p:cNvPr id="2" name="TextBox 9">
            <a:extLst>
              <a:ext uri="{FF2B5EF4-FFF2-40B4-BE49-F238E27FC236}">
                <a16:creationId xmlns:a16="http://schemas.microsoft.com/office/drawing/2014/main" id="{77C663D8-E1DB-0709-4431-7B307C9D26EE}"/>
              </a:ext>
            </a:extLst>
          </p:cNvPr>
          <p:cNvSpPr txBox="1"/>
          <p:nvPr/>
        </p:nvSpPr>
        <p:spPr>
          <a:xfrm>
            <a:off x="6366163" y="1547797"/>
            <a:ext cx="6235256" cy="707886"/>
          </a:xfrm>
          <a:prstGeom prst="rect">
            <a:avLst/>
          </a:prstGeom>
          <a:noFill/>
        </p:spPr>
        <p:txBody>
          <a:bodyPr wrap="squar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4000" b="1" i="0" u="none" strike="noStrike" kern="1200" cap="none" spc="0" normalizeH="0" baseline="0" noProof="0" dirty="0">
                <a:ln>
                  <a:noFill/>
                </a:ln>
                <a:solidFill>
                  <a:prstClr val="white"/>
                </a:solidFill>
                <a:effectLst/>
                <a:uLnTx/>
                <a:uFillTx/>
                <a:latin typeface="Adobe Arabic" panose="02040503050201020203" pitchFamily="18" charset="-78"/>
                <a:ea typeface="Arial Unicode MS"/>
                <a:cs typeface="Adobe Arabic" panose="02040503050201020203" pitchFamily="18" charset="-78"/>
              </a:rPr>
              <a:t>التفكير التصميمي</a:t>
            </a:r>
            <a:endParaRPr kumimoji="0" lang="en-US" sz="4000" b="1" i="0" u="none" strike="noStrike" kern="1200" cap="none" spc="0" normalizeH="0" baseline="0" noProof="0" dirty="0">
              <a:ln>
                <a:noFill/>
              </a:ln>
              <a:solidFill>
                <a:prstClr val="white"/>
              </a:solidFill>
              <a:effectLst/>
              <a:uLnTx/>
              <a:uFillTx/>
              <a:latin typeface="Adobe Arabic" panose="02040503050201020203" pitchFamily="18" charset="-78"/>
              <a:ea typeface="Arial Unicode MS"/>
              <a:cs typeface="Adobe Arabic" panose="02040503050201020203" pitchFamily="18" charset="-78"/>
            </a:endParaRPr>
          </a:p>
        </p:txBody>
      </p:sp>
      <p:sp>
        <p:nvSpPr>
          <p:cNvPr id="3" name="TextBox 9">
            <a:extLst>
              <a:ext uri="{FF2B5EF4-FFF2-40B4-BE49-F238E27FC236}">
                <a16:creationId xmlns:a16="http://schemas.microsoft.com/office/drawing/2014/main" id="{AD1A34D4-E0ED-F395-47B9-88B5AC0D0C7C}"/>
              </a:ext>
            </a:extLst>
          </p:cNvPr>
          <p:cNvSpPr txBox="1"/>
          <p:nvPr/>
        </p:nvSpPr>
        <p:spPr>
          <a:xfrm>
            <a:off x="457199" y="269715"/>
            <a:ext cx="11513836" cy="830997"/>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ar-EG" sz="4800" b="1" i="0" u="none" strike="noStrike" kern="1200" cap="none" spc="0" normalizeH="0" baseline="0" noProof="0" dirty="0">
                <a:ln>
                  <a:noFill/>
                </a:ln>
                <a:solidFill>
                  <a:prstClr val="black"/>
                </a:solidFill>
                <a:effectLst/>
                <a:uLnTx/>
                <a:uFillTx/>
                <a:latin typeface="Adobe Arabic" panose="02040503050201020203" pitchFamily="18" charset="-78"/>
                <a:ea typeface="Arial Unicode MS"/>
                <a:cs typeface="Adobe Arabic" panose="02040503050201020203" pitchFamily="18" charset="-78"/>
              </a:rPr>
              <a:t>أساليب متقدّمة لحلّ المشكلات</a:t>
            </a:r>
            <a:endParaRPr kumimoji="0" lang="en-US" sz="4800" b="1" i="0" u="none" strike="noStrike" kern="1200" cap="none" spc="0" normalizeH="0" baseline="0" noProof="0" dirty="0">
              <a:ln>
                <a:noFill/>
              </a:ln>
              <a:solidFill>
                <a:prstClr val="black"/>
              </a:solidFill>
              <a:effectLst/>
              <a:uLnTx/>
              <a:uFillTx/>
              <a:latin typeface="Adobe Arabic" panose="02040503050201020203" pitchFamily="18" charset="-78"/>
              <a:ea typeface="Arial Unicode MS"/>
              <a:cs typeface="Adobe Arabic" panose="02040503050201020203" pitchFamily="18" charset="-78"/>
            </a:endParaRPr>
          </a:p>
        </p:txBody>
      </p:sp>
      <p:sp>
        <p:nvSpPr>
          <p:cNvPr id="4" name="TextBox 7">
            <a:extLst>
              <a:ext uri="{FF2B5EF4-FFF2-40B4-BE49-F238E27FC236}">
                <a16:creationId xmlns:a16="http://schemas.microsoft.com/office/drawing/2014/main" id="{DF0A9E16-0223-1F8A-C42C-31FA32A902C4}"/>
              </a:ext>
            </a:extLst>
          </p:cNvPr>
          <p:cNvSpPr txBox="1"/>
          <p:nvPr/>
        </p:nvSpPr>
        <p:spPr>
          <a:xfrm>
            <a:off x="3948545" y="2556164"/>
            <a:ext cx="7906277"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3"/>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marL="342900" marR="0" lvl="0" indent="-342900" algn="just" defTabSz="914400" rtl="1" eaLnBrk="1" fontAlgn="auto" latinLnBrk="0" hangingPunct="1">
              <a:lnSpc>
                <a:spcPct val="107000"/>
              </a:lnSpc>
              <a:spcBef>
                <a:spcPts val="0"/>
              </a:spcBef>
              <a:spcAft>
                <a:spcPts val="800"/>
              </a:spcAft>
              <a:buClrTx/>
              <a:buSzPct val="125000"/>
              <a:buFont typeface="Symbol" panose="05050102010706020507" pitchFamily="18" charset="2"/>
              <a:buBlip>
                <a:blip r:embed="rId3"/>
              </a:buBlip>
              <a:tabLst/>
              <a:defRPr/>
            </a:pPr>
            <a:r>
              <a:rPr kumimoji="0" lang="ar-SA" sz="2800" b="0" i="0" u="none" strike="noStrike" kern="1200" cap="none" spc="0" normalizeH="0" baseline="0" noProof="0" dirty="0">
                <a:ln>
                  <a:noFill/>
                </a:ln>
                <a:solidFill>
                  <a:prstClr val="black"/>
                </a:solidFill>
                <a:effectLst/>
                <a:uLnTx/>
                <a:uFillTx/>
                <a:latin typeface="Adobe Arabic" panose="02040503050201020203" pitchFamily="18" charset="-78"/>
                <a:ea typeface="Calibri" panose="020F0502020204030204" pitchFamily="34" charset="0"/>
                <a:cs typeface="Adobe Arabic" panose="02040503050201020203" pitchFamily="18" charset="-78"/>
              </a:rPr>
              <a:t>التركيز على المستخدم.</a:t>
            </a:r>
            <a:endParaRPr kumimoji="0" lang="ar-AE" sz="2800" b="0" i="0" u="none" strike="noStrike" kern="1200" cap="none" spc="0" normalizeH="0" baseline="0" noProof="0" dirty="0">
              <a:ln>
                <a:noFill/>
              </a:ln>
              <a:solidFill>
                <a:prstClr val="black"/>
              </a:solidFill>
              <a:effectLst/>
              <a:uLnTx/>
              <a:uFillTx/>
              <a:latin typeface="Adobe Arabic" panose="02040503050201020203" pitchFamily="18" charset="-78"/>
              <a:ea typeface="Calibri" panose="020F0502020204030204" pitchFamily="34" charset="0"/>
              <a:cs typeface="Adobe Arabic" panose="02040503050201020203" pitchFamily="18" charset="-78"/>
            </a:endParaRPr>
          </a:p>
        </p:txBody>
      </p:sp>
      <p:sp>
        <p:nvSpPr>
          <p:cNvPr id="5" name="TextBox 7">
            <a:extLst>
              <a:ext uri="{FF2B5EF4-FFF2-40B4-BE49-F238E27FC236}">
                <a16:creationId xmlns:a16="http://schemas.microsoft.com/office/drawing/2014/main" id="{92CE9FD1-D35E-D0C5-CEDB-A9B161B066DA}"/>
              </a:ext>
            </a:extLst>
          </p:cNvPr>
          <p:cNvSpPr txBox="1"/>
          <p:nvPr/>
        </p:nvSpPr>
        <p:spPr>
          <a:xfrm>
            <a:off x="4446126" y="3339357"/>
            <a:ext cx="7408696"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3"/>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marL="342900" marR="0" lvl="0" indent="-342900" algn="just" defTabSz="914400" rtl="1" eaLnBrk="1" fontAlgn="auto" latinLnBrk="0" hangingPunct="1">
              <a:lnSpc>
                <a:spcPct val="107000"/>
              </a:lnSpc>
              <a:spcBef>
                <a:spcPts val="0"/>
              </a:spcBef>
              <a:spcAft>
                <a:spcPts val="800"/>
              </a:spcAft>
              <a:buClrTx/>
              <a:buSzPct val="125000"/>
              <a:buFont typeface="Symbol" panose="05050102010706020507" pitchFamily="18" charset="2"/>
              <a:buBlip>
                <a:blip r:embed="rId3"/>
              </a:buBlip>
              <a:tabLst/>
              <a:defRPr/>
            </a:pPr>
            <a:r>
              <a:rPr kumimoji="0" lang="ar-SA" sz="2800" b="0" i="0" u="none" strike="noStrike" kern="1200" cap="none" spc="0" normalizeH="0" baseline="0" noProof="0" dirty="0">
                <a:ln>
                  <a:noFill/>
                </a:ln>
                <a:solidFill>
                  <a:prstClr val="black"/>
                </a:solidFill>
                <a:effectLst/>
                <a:uLnTx/>
                <a:uFillTx/>
                <a:latin typeface="Adobe Arabic" panose="02040503050201020203" pitchFamily="18" charset="-78"/>
                <a:ea typeface="Calibri" panose="020F0502020204030204" pitchFamily="34" charset="0"/>
                <a:cs typeface="Adobe Arabic" panose="02040503050201020203" pitchFamily="18" charset="-78"/>
              </a:rPr>
              <a:t>التعاطف مع أصحاب المصلحة.</a:t>
            </a:r>
            <a:endParaRPr kumimoji="0" lang="ar-AE" sz="2800" b="0" i="0" u="none" strike="noStrike" kern="1200" cap="none" spc="0" normalizeH="0" baseline="0" noProof="0" dirty="0">
              <a:ln>
                <a:noFill/>
              </a:ln>
              <a:solidFill>
                <a:prstClr val="black"/>
              </a:solidFill>
              <a:effectLst/>
              <a:uLnTx/>
              <a:uFillTx/>
              <a:latin typeface="Adobe Arabic" panose="02040503050201020203" pitchFamily="18" charset="-78"/>
              <a:ea typeface="Calibri" panose="020F0502020204030204" pitchFamily="34" charset="0"/>
              <a:cs typeface="Adobe Arabic" panose="02040503050201020203" pitchFamily="18" charset="-78"/>
            </a:endParaRPr>
          </a:p>
        </p:txBody>
      </p:sp>
      <p:sp>
        <p:nvSpPr>
          <p:cNvPr id="6" name="TextBox 7">
            <a:extLst>
              <a:ext uri="{FF2B5EF4-FFF2-40B4-BE49-F238E27FC236}">
                <a16:creationId xmlns:a16="http://schemas.microsoft.com/office/drawing/2014/main" id="{7B1779C0-2890-9050-9A45-AF69ECFBCF0E}"/>
              </a:ext>
            </a:extLst>
          </p:cNvPr>
          <p:cNvSpPr txBox="1"/>
          <p:nvPr/>
        </p:nvSpPr>
        <p:spPr>
          <a:xfrm>
            <a:off x="3948545" y="4122550"/>
            <a:ext cx="7906277"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3"/>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marL="342900" marR="0" lvl="0" indent="-342900" algn="just" defTabSz="914400" rtl="1" eaLnBrk="1" fontAlgn="auto" latinLnBrk="0" hangingPunct="1">
              <a:lnSpc>
                <a:spcPct val="107000"/>
              </a:lnSpc>
              <a:spcBef>
                <a:spcPts val="0"/>
              </a:spcBef>
              <a:spcAft>
                <a:spcPts val="800"/>
              </a:spcAft>
              <a:buClrTx/>
              <a:buSzPct val="125000"/>
              <a:buFont typeface="Symbol" panose="05050102010706020507" pitchFamily="18" charset="2"/>
              <a:buBlip>
                <a:blip r:embed="rId3"/>
              </a:buBlip>
              <a:tabLst/>
              <a:defRPr/>
            </a:pPr>
            <a:r>
              <a:rPr kumimoji="0" lang="ar-SA" sz="2800" b="0" i="0" u="none" strike="noStrike" kern="1200" cap="none" spc="0" normalizeH="0" baseline="0" noProof="0" dirty="0">
                <a:ln>
                  <a:noFill/>
                </a:ln>
                <a:solidFill>
                  <a:prstClr val="black"/>
                </a:solidFill>
                <a:effectLst/>
                <a:uLnTx/>
                <a:uFillTx/>
                <a:latin typeface="Adobe Arabic" panose="02040503050201020203" pitchFamily="18" charset="-78"/>
                <a:ea typeface="Calibri" panose="020F0502020204030204" pitchFamily="34" charset="0"/>
                <a:cs typeface="Adobe Arabic" panose="02040503050201020203" pitchFamily="18" charset="-78"/>
              </a:rPr>
              <a:t>النماذج الأوّلية السريعة.</a:t>
            </a:r>
            <a:endParaRPr kumimoji="0" lang="ar-AE" sz="2800" b="0" i="0" u="none" strike="noStrike" kern="1200" cap="none" spc="0" normalizeH="0" baseline="0" noProof="0" dirty="0">
              <a:ln>
                <a:noFill/>
              </a:ln>
              <a:solidFill>
                <a:prstClr val="black"/>
              </a:solidFill>
              <a:effectLst/>
              <a:uLnTx/>
              <a:uFillTx/>
              <a:latin typeface="Adobe Arabic" panose="02040503050201020203" pitchFamily="18" charset="-78"/>
              <a:ea typeface="Calibri" panose="020F0502020204030204" pitchFamily="34" charset="0"/>
              <a:cs typeface="Adobe Arabic" panose="02040503050201020203" pitchFamily="18" charset="-78"/>
            </a:endParaRPr>
          </a:p>
        </p:txBody>
      </p:sp>
      <p:sp>
        <p:nvSpPr>
          <p:cNvPr id="9" name="TextBox 7">
            <a:extLst>
              <a:ext uri="{FF2B5EF4-FFF2-40B4-BE49-F238E27FC236}">
                <a16:creationId xmlns:a16="http://schemas.microsoft.com/office/drawing/2014/main" id="{64124825-E276-3E2B-94E3-9A08C0309F6F}"/>
              </a:ext>
            </a:extLst>
          </p:cNvPr>
          <p:cNvSpPr txBox="1"/>
          <p:nvPr/>
        </p:nvSpPr>
        <p:spPr>
          <a:xfrm>
            <a:off x="4446126" y="4905743"/>
            <a:ext cx="7408696"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3"/>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marL="342900" marR="0" lvl="0" indent="-342900" algn="just" defTabSz="914400" rtl="1" eaLnBrk="1" fontAlgn="auto" latinLnBrk="0" hangingPunct="1">
              <a:lnSpc>
                <a:spcPct val="107000"/>
              </a:lnSpc>
              <a:spcBef>
                <a:spcPts val="0"/>
              </a:spcBef>
              <a:spcAft>
                <a:spcPts val="800"/>
              </a:spcAft>
              <a:buClrTx/>
              <a:buSzPct val="125000"/>
              <a:buFont typeface="Symbol" panose="05050102010706020507" pitchFamily="18" charset="2"/>
              <a:buBlip>
                <a:blip r:embed="rId3"/>
              </a:buBlip>
              <a:tabLst/>
              <a:defRPr/>
            </a:pPr>
            <a:r>
              <a:rPr kumimoji="0" lang="ar-SA" sz="2800" b="0" i="0" u="none" strike="noStrike" kern="1200" cap="none" spc="0" normalizeH="0" baseline="0" noProof="0" dirty="0">
                <a:ln>
                  <a:noFill/>
                </a:ln>
                <a:solidFill>
                  <a:prstClr val="black"/>
                </a:solidFill>
                <a:effectLst/>
                <a:uLnTx/>
                <a:uFillTx/>
                <a:latin typeface="Adobe Arabic" panose="02040503050201020203" pitchFamily="18" charset="-78"/>
                <a:ea typeface="Calibri" panose="020F0502020204030204" pitchFamily="34" charset="0"/>
                <a:cs typeface="Adobe Arabic" panose="02040503050201020203" pitchFamily="18" charset="-78"/>
              </a:rPr>
              <a:t>التحسين المستمرّ.</a:t>
            </a:r>
            <a:endParaRPr kumimoji="0" lang="ar-AE" sz="2800" b="0" i="0" u="none" strike="noStrike" kern="1200" cap="none" spc="0" normalizeH="0" baseline="0" noProof="0" dirty="0">
              <a:ln>
                <a:noFill/>
              </a:ln>
              <a:solidFill>
                <a:prstClr val="black"/>
              </a:solidFill>
              <a:effectLst/>
              <a:uLnTx/>
              <a:uFillTx/>
              <a:latin typeface="Adobe Arabic" panose="02040503050201020203" pitchFamily="18" charset="-78"/>
              <a:ea typeface="Calibri" panose="020F0502020204030204" pitchFamily="34" charset="0"/>
              <a:cs typeface="Adobe Arabic" panose="02040503050201020203" pitchFamily="18" charset="-78"/>
            </a:endParaRPr>
          </a:p>
        </p:txBody>
      </p:sp>
      <p:sp>
        <p:nvSpPr>
          <p:cNvPr id="10" name="TextBox 7">
            <a:extLst>
              <a:ext uri="{FF2B5EF4-FFF2-40B4-BE49-F238E27FC236}">
                <a16:creationId xmlns:a16="http://schemas.microsoft.com/office/drawing/2014/main" id="{A8CFC651-0242-A059-DC29-65F64990B31F}"/>
              </a:ext>
            </a:extLst>
          </p:cNvPr>
          <p:cNvSpPr txBox="1"/>
          <p:nvPr/>
        </p:nvSpPr>
        <p:spPr>
          <a:xfrm>
            <a:off x="340986" y="5688936"/>
            <a:ext cx="11513836"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3"/>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marL="342900" marR="0" lvl="0" indent="-342900" algn="just" defTabSz="914400" rtl="1" eaLnBrk="1" fontAlgn="auto" latinLnBrk="0" hangingPunct="1">
              <a:lnSpc>
                <a:spcPct val="107000"/>
              </a:lnSpc>
              <a:spcBef>
                <a:spcPts val="0"/>
              </a:spcBef>
              <a:spcAft>
                <a:spcPts val="800"/>
              </a:spcAft>
              <a:buClrTx/>
              <a:buSzPct val="125000"/>
              <a:buFont typeface="Symbol" panose="05050102010706020507" pitchFamily="18" charset="2"/>
              <a:buBlip>
                <a:blip r:embed="rId3"/>
              </a:buBlip>
              <a:tabLst/>
              <a:defRPr/>
            </a:pPr>
            <a:r>
              <a:rPr kumimoji="0" lang="ar-SA" sz="2800" b="0" i="0" u="none" strike="noStrike" kern="1200" cap="none" spc="0" normalizeH="0" baseline="0" noProof="0" dirty="0">
                <a:ln>
                  <a:noFill/>
                </a:ln>
                <a:solidFill>
                  <a:prstClr val="black"/>
                </a:solidFill>
                <a:effectLst/>
                <a:uLnTx/>
                <a:uFillTx/>
                <a:latin typeface="Adobe Arabic" panose="02040503050201020203" pitchFamily="18" charset="-78"/>
                <a:ea typeface="Calibri" panose="020F0502020204030204" pitchFamily="34" charset="0"/>
                <a:cs typeface="Adobe Arabic" panose="02040503050201020203" pitchFamily="18" charset="-78"/>
              </a:rPr>
              <a:t>مثال: استخدمت </a:t>
            </a:r>
            <a:r>
              <a:rPr kumimoji="0" lang="fr-FR" sz="2800" b="0" i="0" u="none" strike="noStrike" kern="1200" cap="none" spc="0" normalizeH="0" baseline="0" noProof="0" dirty="0">
                <a:ln>
                  <a:noFill/>
                </a:ln>
                <a:solidFill>
                  <a:prstClr val="black"/>
                </a:solidFill>
                <a:effectLst/>
                <a:uLnTx/>
                <a:uFillTx/>
                <a:latin typeface="Adobe Arabic" panose="02040503050201020203" pitchFamily="18" charset="-78"/>
                <a:ea typeface="Calibri" panose="020F0502020204030204" pitchFamily="34" charset="0"/>
                <a:cs typeface="Adobe Arabic" panose="02040503050201020203" pitchFamily="18" charset="-78"/>
              </a:rPr>
              <a:t>IBM </a:t>
            </a:r>
            <a:r>
              <a:rPr kumimoji="0" lang="ar-SA" sz="2800" b="0" i="0" u="none" strike="noStrike" kern="1200" cap="none" spc="0" normalizeH="0" baseline="0" noProof="0" dirty="0">
                <a:ln>
                  <a:noFill/>
                </a:ln>
                <a:solidFill>
                  <a:prstClr val="black"/>
                </a:solidFill>
                <a:effectLst/>
                <a:uLnTx/>
                <a:uFillTx/>
                <a:latin typeface="Adobe Arabic" panose="02040503050201020203" pitchFamily="18" charset="-78"/>
                <a:ea typeface="Calibri" panose="020F0502020204030204" pitchFamily="34" charset="0"/>
                <a:cs typeface="Adobe Arabic" panose="02040503050201020203" pitchFamily="18" charset="-78"/>
              </a:rPr>
              <a:t>منهجية التفكير التصميمي لإعادة تصميم تجربة العملاء في خدمات الدعم الفني، مما قلّل من شكاوى العملاء بنسبة 30%.</a:t>
            </a:r>
            <a:endParaRPr kumimoji="0" lang="ar-AE" sz="2800" b="0" i="0" u="none" strike="noStrike" kern="1200" cap="none" spc="0" normalizeH="0" baseline="0" noProof="0" dirty="0">
              <a:ln>
                <a:noFill/>
              </a:ln>
              <a:solidFill>
                <a:prstClr val="black"/>
              </a:solidFill>
              <a:effectLst/>
              <a:uLnTx/>
              <a:uFillTx/>
              <a:latin typeface="Adobe Arabic" panose="02040503050201020203" pitchFamily="18" charset="-78"/>
              <a:ea typeface="Calibri" panose="020F0502020204030204" pitchFamily="34" charset="0"/>
              <a:cs typeface="Adobe Arabic" panose="02040503050201020203" pitchFamily="18" charset="-78"/>
            </a:endParaRPr>
          </a:p>
        </p:txBody>
      </p:sp>
    </p:spTree>
    <p:extLst>
      <p:ext uri="{BB962C8B-B14F-4D97-AF65-F5344CB8AC3E}">
        <p14:creationId xmlns:p14="http://schemas.microsoft.com/office/powerpoint/2010/main" val="273351409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35.xml><?xml version="1.0" encoding="utf-8"?>
<p:sld xmlns:a="http://schemas.openxmlformats.org/drawingml/2006/main" xmlns:r="http://schemas.openxmlformats.org/officeDocument/2006/relationships" xmlns:p="http://schemas.openxmlformats.org/presentationml/2006/main">
  <p:cSld>
    <p:bg>
      <p:bgPr>
        <a:solidFill>
          <a:srgbClr val="A0C9CA"/>
        </a:solidFill>
        <a:effectLst/>
      </p:bgPr>
    </p:bg>
    <p:spTree>
      <p:nvGrpSpPr>
        <p:cNvPr id="1" name="">
          <a:extLst>
            <a:ext uri="{FF2B5EF4-FFF2-40B4-BE49-F238E27FC236}">
              <a16:creationId xmlns:a16="http://schemas.microsoft.com/office/drawing/2014/main" id="{AE8F5229-2F89-E501-EFD3-2F814162B063}"/>
            </a:ext>
          </a:extLst>
        </p:cNvPr>
        <p:cNvGrpSpPr/>
        <p:nvPr/>
      </p:nvGrpSpPr>
      <p:grpSpPr>
        <a:xfrm>
          <a:off x="0" y="0"/>
          <a:ext cx="0" cy="0"/>
          <a:chOff x="0" y="0"/>
          <a:chExt cx="0" cy="0"/>
        </a:xfrm>
      </p:grpSpPr>
      <p:sp>
        <p:nvSpPr>
          <p:cNvPr id="7" name="مستطيل: زوايا مستديرة 6">
            <a:extLst>
              <a:ext uri="{FF2B5EF4-FFF2-40B4-BE49-F238E27FC236}">
                <a16:creationId xmlns:a16="http://schemas.microsoft.com/office/drawing/2014/main" id="{C7D228F8-A590-E33D-DF0D-0957E68F2A4D}"/>
              </a:ext>
            </a:extLst>
          </p:cNvPr>
          <p:cNvSpPr/>
          <p:nvPr/>
        </p:nvSpPr>
        <p:spPr>
          <a:xfrm>
            <a:off x="654627" y="2556164"/>
            <a:ext cx="2857500" cy="1059872"/>
          </a:xfrm>
          <a:prstGeom prst="roundRect">
            <a:avLst>
              <a:gd name="adj" fmla="val 50000"/>
            </a:avLst>
          </a:prstGeom>
          <a:noFill/>
          <a:ln w="762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Arial"/>
              <a:ea typeface="Arial Unicode MS"/>
              <a:cs typeface="+mn-cs"/>
            </a:endParaRPr>
          </a:p>
        </p:txBody>
      </p:sp>
      <p:sp>
        <p:nvSpPr>
          <p:cNvPr id="8" name="مخطط انسيابي: رابط 7">
            <a:extLst>
              <a:ext uri="{FF2B5EF4-FFF2-40B4-BE49-F238E27FC236}">
                <a16:creationId xmlns:a16="http://schemas.microsoft.com/office/drawing/2014/main" id="{41EF3E74-4B9C-4A95-447E-B4873447C257}"/>
              </a:ext>
            </a:extLst>
          </p:cNvPr>
          <p:cNvSpPr/>
          <p:nvPr/>
        </p:nvSpPr>
        <p:spPr>
          <a:xfrm>
            <a:off x="654627" y="2556162"/>
            <a:ext cx="1059874" cy="1059874"/>
          </a:xfrm>
          <a:prstGeom prst="flowChartConnector">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white"/>
              </a:solidFill>
              <a:effectLst/>
              <a:uLnTx/>
              <a:uFillTx/>
              <a:latin typeface="Arial"/>
              <a:ea typeface="Arial Unicode MS"/>
              <a:cs typeface="+mn-cs"/>
            </a:endParaRPr>
          </a:p>
        </p:txBody>
      </p:sp>
      <p:sp>
        <p:nvSpPr>
          <p:cNvPr id="2" name="TextBox 9">
            <a:extLst>
              <a:ext uri="{FF2B5EF4-FFF2-40B4-BE49-F238E27FC236}">
                <a16:creationId xmlns:a16="http://schemas.microsoft.com/office/drawing/2014/main" id="{2ABAF196-AF21-AF1E-D775-6D013A9FC790}"/>
              </a:ext>
            </a:extLst>
          </p:cNvPr>
          <p:cNvSpPr txBox="1"/>
          <p:nvPr/>
        </p:nvSpPr>
        <p:spPr>
          <a:xfrm>
            <a:off x="6366163" y="1547797"/>
            <a:ext cx="6235256" cy="707886"/>
          </a:xfrm>
          <a:prstGeom prst="rect">
            <a:avLst/>
          </a:prstGeom>
          <a:noFill/>
        </p:spPr>
        <p:txBody>
          <a:bodyPr wrap="squar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4000" b="1" i="0" u="none" strike="noStrike" kern="1200" cap="none" spc="0" normalizeH="0" baseline="0" noProof="0" dirty="0">
                <a:ln>
                  <a:noFill/>
                </a:ln>
                <a:solidFill>
                  <a:prstClr val="white"/>
                </a:solidFill>
                <a:effectLst/>
                <a:uLnTx/>
                <a:uFillTx/>
                <a:latin typeface="Adobe Arabic" panose="02040503050201020203" pitchFamily="18" charset="-78"/>
                <a:ea typeface="Arial Unicode MS"/>
                <a:cs typeface="Adobe Arabic" panose="02040503050201020203" pitchFamily="18" charset="-78"/>
              </a:rPr>
              <a:t>منهجية ستة سيجما </a:t>
            </a:r>
            <a:endParaRPr kumimoji="0" lang="en-US" sz="4000" b="1" i="0" u="none" strike="noStrike" kern="1200" cap="none" spc="0" normalizeH="0" baseline="0" noProof="0" dirty="0">
              <a:ln>
                <a:noFill/>
              </a:ln>
              <a:solidFill>
                <a:prstClr val="white"/>
              </a:solidFill>
              <a:effectLst/>
              <a:uLnTx/>
              <a:uFillTx/>
              <a:latin typeface="Adobe Arabic" panose="02040503050201020203" pitchFamily="18" charset="-78"/>
              <a:ea typeface="Arial Unicode MS"/>
              <a:cs typeface="Adobe Arabic" panose="02040503050201020203" pitchFamily="18" charset="-78"/>
            </a:endParaRPr>
          </a:p>
        </p:txBody>
      </p:sp>
      <p:sp>
        <p:nvSpPr>
          <p:cNvPr id="3" name="TextBox 9">
            <a:extLst>
              <a:ext uri="{FF2B5EF4-FFF2-40B4-BE49-F238E27FC236}">
                <a16:creationId xmlns:a16="http://schemas.microsoft.com/office/drawing/2014/main" id="{7490EA24-9649-C09B-E3A4-E787067C7428}"/>
              </a:ext>
            </a:extLst>
          </p:cNvPr>
          <p:cNvSpPr txBox="1"/>
          <p:nvPr/>
        </p:nvSpPr>
        <p:spPr>
          <a:xfrm>
            <a:off x="457199" y="269715"/>
            <a:ext cx="11513836" cy="830997"/>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ar-EG" sz="4800" b="1" i="0" u="none" strike="noStrike" kern="1200" cap="none" spc="0" normalizeH="0" baseline="0" noProof="0" dirty="0">
                <a:ln>
                  <a:noFill/>
                </a:ln>
                <a:solidFill>
                  <a:prstClr val="black"/>
                </a:solidFill>
                <a:effectLst/>
                <a:uLnTx/>
                <a:uFillTx/>
                <a:latin typeface="Adobe Arabic" panose="02040503050201020203" pitchFamily="18" charset="-78"/>
                <a:ea typeface="Arial Unicode MS"/>
                <a:cs typeface="Adobe Arabic" panose="02040503050201020203" pitchFamily="18" charset="-78"/>
              </a:rPr>
              <a:t>أساليب متقدّمة لحلّ المشكلات</a:t>
            </a:r>
            <a:endParaRPr kumimoji="0" lang="en-US" sz="4800" b="1" i="0" u="none" strike="noStrike" kern="1200" cap="none" spc="0" normalizeH="0" baseline="0" noProof="0" dirty="0">
              <a:ln>
                <a:noFill/>
              </a:ln>
              <a:solidFill>
                <a:prstClr val="black"/>
              </a:solidFill>
              <a:effectLst/>
              <a:uLnTx/>
              <a:uFillTx/>
              <a:latin typeface="Adobe Arabic" panose="02040503050201020203" pitchFamily="18" charset="-78"/>
              <a:ea typeface="Arial Unicode MS"/>
              <a:cs typeface="Adobe Arabic" panose="02040503050201020203" pitchFamily="18" charset="-78"/>
            </a:endParaRPr>
          </a:p>
        </p:txBody>
      </p:sp>
      <p:sp>
        <p:nvSpPr>
          <p:cNvPr id="24" name="TextBox 7">
            <a:extLst>
              <a:ext uri="{FF2B5EF4-FFF2-40B4-BE49-F238E27FC236}">
                <a16:creationId xmlns:a16="http://schemas.microsoft.com/office/drawing/2014/main" id="{F741094A-CC6F-17BC-172F-D22B533962B9}"/>
              </a:ext>
            </a:extLst>
          </p:cNvPr>
          <p:cNvSpPr txBox="1"/>
          <p:nvPr/>
        </p:nvSpPr>
        <p:spPr>
          <a:xfrm>
            <a:off x="4021282" y="7866367"/>
            <a:ext cx="7906277"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2"/>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marL="342900" marR="0" lvl="0" indent="-342900" algn="just" defTabSz="914400" rtl="1" eaLnBrk="1" fontAlgn="auto" latinLnBrk="0" hangingPunct="1">
              <a:lnSpc>
                <a:spcPct val="107000"/>
              </a:lnSpc>
              <a:spcBef>
                <a:spcPts val="0"/>
              </a:spcBef>
              <a:spcAft>
                <a:spcPts val="800"/>
              </a:spcAft>
              <a:buClrTx/>
              <a:buSzPct val="125000"/>
              <a:buFont typeface="Symbol" panose="05050102010706020507" pitchFamily="18" charset="2"/>
              <a:buBlip>
                <a:blip r:embed="rId2"/>
              </a:buBlip>
              <a:tabLst/>
              <a:defRPr/>
            </a:pPr>
            <a:r>
              <a:rPr kumimoji="0" lang="ar-SA" sz="2800" b="0" i="0" u="none" strike="noStrike" kern="1200" cap="none" spc="0" normalizeH="0" baseline="0" noProof="0" dirty="0">
                <a:ln>
                  <a:noFill/>
                </a:ln>
                <a:solidFill>
                  <a:prstClr val="black"/>
                </a:solidFill>
                <a:effectLst/>
                <a:uLnTx/>
                <a:uFillTx/>
                <a:latin typeface="Adobe Arabic" panose="02040503050201020203" pitchFamily="18" charset="-78"/>
                <a:ea typeface="Calibri" panose="020F0502020204030204" pitchFamily="34" charset="0"/>
                <a:cs typeface="Adobe Arabic" panose="02040503050201020203" pitchFamily="18" charset="-78"/>
              </a:rPr>
              <a:t>الموارد المالية المتاحة: الميزانية المخصصة للتوريد والمخزون.</a:t>
            </a:r>
            <a:endParaRPr kumimoji="0" lang="ar-AE" sz="2800" b="0" i="0" u="none" strike="noStrike" kern="1200" cap="none" spc="0" normalizeH="0" baseline="0" noProof="0" dirty="0">
              <a:ln>
                <a:noFill/>
              </a:ln>
              <a:solidFill>
                <a:prstClr val="black"/>
              </a:solidFill>
              <a:effectLst/>
              <a:uLnTx/>
              <a:uFillTx/>
              <a:latin typeface="Adobe Arabic" panose="02040503050201020203" pitchFamily="18" charset="-78"/>
              <a:ea typeface="Calibri" panose="020F0502020204030204" pitchFamily="34" charset="0"/>
              <a:cs typeface="Adobe Arabic" panose="02040503050201020203" pitchFamily="18" charset="-78"/>
            </a:endParaRPr>
          </a:p>
        </p:txBody>
      </p:sp>
      <p:sp>
        <p:nvSpPr>
          <p:cNvPr id="25" name="TextBox 7">
            <a:extLst>
              <a:ext uri="{FF2B5EF4-FFF2-40B4-BE49-F238E27FC236}">
                <a16:creationId xmlns:a16="http://schemas.microsoft.com/office/drawing/2014/main" id="{C78F23E4-D97A-28FC-16E1-D5CFFB6D7A3D}"/>
              </a:ext>
            </a:extLst>
          </p:cNvPr>
          <p:cNvSpPr txBox="1"/>
          <p:nvPr/>
        </p:nvSpPr>
        <p:spPr>
          <a:xfrm>
            <a:off x="4518863" y="8770226"/>
            <a:ext cx="7408696"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2"/>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marL="342900" marR="0" lvl="0" indent="-342900" algn="just" defTabSz="914400" rtl="1" eaLnBrk="1" fontAlgn="auto" latinLnBrk="0" hangingPunct="1">
              <a:lnSpc>
                <a:spcPct val="107000"/>
              </a:lnSpc>
              <a:spcBef>
                <a:spcPts val="0"/>
              </a:spcBef>
              <a:spcAft>
                <a:spcPts val="800"/>
              </a:spcAft>
              <a:buClrTx/>
              <a:buSzPct val="125000"/>
              <a:buFont typeface="Symbol" panose="05050102010706020507" pitchFamily="18" charset="2"/>
              <a:buBlip>
                <a:blip r:embed="rId2"/>
              </a:buBlip>
              <a:tabLst/>
              <a:defRPr/>
            </a:pPr>
            <a:r>
              <a:rPr kumimoji="0" lang="ar-SA" sz="2800" b="0" i="0" u="none" strike="noStrike" kern="1200" cap="none" spc="0" normalizeH="0" baseline="0" noProof="0" dirty="0">
                <a:ln>
                  <a:noFill/>
                </a:ln>
                <a:solidFill>
                  <a:prstClr val="black"/>
                </a:solidFill>
                <a:effectLst/>
                <a:uLnTx/>
                <a:uFillTx/>
                <a:latin typeface="Adobe Arabic" panose="02040503050201020203" pitchFamily="18" charset="-78"/>
                <a:ea typeface="Calibri" panose="020F0502020204030204" pitchFamily="34" charset="0"/>
                <a:cs typeface="Adobe Arabic" panose="02040503050201020203" pitchFamily="18" charset="-78"/>
              </a:rPr>
              <a:t>البنية التحتية: قدرات التخزين والنقل والتوزيع الداخلي. </a:t>
            </a:r>
            <a:endParaRPr kumimoji="0" lang="ar-AE" sz="2800" b="0" i="0" u="none" strike="noStrike" kern="1200" cap="none" spc="0" normalizeH="0" baseline="0" noProof="0" dirty="0">
              <a:ln>
                <a:noFill/>
              </a:ln>
              <a:solidFill>
                <a:prstClr val="black"/>
              </a:solidFill>
              <a:effectLst/>
              <a:uLnTx/>
              <a:uFillTx/>
              <a:latin typeface="Adobe Arabic" panose="02040503050201020203" pitchFamily="18" charset="-78"/>
              <a:ea typeface="Calibri" panose="020F0502020204030204" pitchFamily="34" charset="0"/>
              <a:cs typeface="Adobe Arabic" panose="02040503050201020203" pitchFamily="18" charset="-78"/>
            </a:endParaRPr>
          </a:p>
        </p:txBody>
      </p:sp>
      <p:sp>
        <p:nvSpPr>
          <p:cNvPr id="26" name="TextBox 7">
            <a:extLst>
              <a:ext uri="{FF2B5EF4-FFF2-40B4-BE49-F238E27FC236}">
                <a16:creationId xmlns:a16="http://schemas.microsoft.com/office/drawing/2014/main" id="{334A186C-A3A0-4FCB-1095-8932C7AF3807}"/>
              </a:ext>
            </a:extLst>
          </p:cNvPr>
          <p:cNvSpPr txBox="1"/>
          <p:nvPr/>
        </p:nvSpPr>
        <p:spPr>
          <a:xfrm>
            <a:off x="4094019" y="9653968"/>
            <a:ext cx="7833540"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2"/>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marL="342900" marR="0" lvl="0" indent="-342900" algn="just" defTabSz="914400" rtl="1" eaLnBrk="1" fontAlgn="auto" latinLnBrk="0" hangingPunct="1">
              <a:lnSpc>
                <a:spcPct val="107000"/>
              </a:lnSpc>
              <a:spcBef>
                <a:spcPts val="0"/>
              </a:spcBef>
              <a:spcAft>
                <a:spcPts val="800"/>
              </a:spcAft>
              <a:buClrTx/>
              <a:buSzPct val="125000"/>
              <a:buFont typeface="Symbol" panose="05050102010706020507" pitchFamily="18" charset="2"/>
              <a:buBlip>
                <a:blip r:embed="rId2"/>
              </a:buBlip>
              <a:tabLst/>
              <a:defRPr/>
            </a:pPr>
            <a:r>
              <a:rPr kumimoji="0" lang="ar-SA" sz="2800" b="0" i="0" u="none" strike="noStrike" kern="1200" cap="none" spc="0" normalizeH="0" baseline="0" noProof="0" dirty="0">
                <a:ln>
                  <a:noFill/>
                </a:ln>
                <a:solidFill>
                  <a:prstClr val="black"/>
                </a:solidFill>
                <a:effectLst/>
                <a:uLnTx/>
                <a:uFillTx/>
                <a:latin typeface="Adobe Arabic" panose="02040503050201020203" pitchFamily="18" charset="-78"/>
                <a:ea typeface="Calibri" panose="020F0502020204030204" pitchFamily="34" charset="0"/>
                <a:cs typeface="Adobe Arabic" panose="02040503050201020203" pitchFamily="18" charset="-78"/>
              </a:rPr>
              <a:t>الكفاءات البشرية: توفر الكوادر المؤهلة لإدارة استراتيجيات التوريد المختلفة.</a:t>
            </a:r>
            <a:endParaRPr kumimoji="0" lang="ar-AE" sz="2800" b="0" i="0" u="none" strike="noStrike" kern="1200" cap="none" spc="0" normalizeH="0" baseline="0" noProof="0" dirty="0">
              <a:ln>
                <a:noFill/>
              </a:ln>
              <a:solidFill>
                <a:prstClr val="black"/>
              </a:solidFill>
              <a:effectLst/>
              <a:uLnTx/>
              <a:uFillTx/>
              <a:latin typeface="Adobe Arabic" panose="02040503050201020203" pitchFamily="18" charset="-78"/>
              <a:ea typeface="Calibri" panose="020F0502020204030204" pitchFamily="34" charset="0"/>
              <a:cs typeface="Adobe Arabic" panose="02040503050201020203" pitchFamily="18" charset="-78"/>
            </a:endParaRPr>
          </a:p>
        </p:txBody>
      </p:sp>
      <p:sp>
        <p:nvSpPr>
          <p:cNvPr id="27" name="TextBox 7">
            <a:extLst>
              <a:ext uri="{FF2B5EF4-FFF2-40B4-BE49-F238E27FC236}">
                <a16:creationId xmlns:a16="http://schemas.microsoft.com/office/drawing/2014/main" id="{DB403EB2-FAC1-86B7-ADFE-241245B33CFB}"/>
              </a:ext>
            </a:extLst>
          </p:cNvPr>
          <p:cNvSpPr txBox="1"/>
          <p:nvPr/>
        </p:nvSpPr>
        <p:spPr>
          <a:xfrm>
            <a:off x="4229101" y="10398502"/>
            <a:ext cx="7698458"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2"/>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marL="342900" marR="0" lvl="0" indent="-342900" algn="just" defTabSz="914400" rtl="1" eaLnBrk="1" fontAlgn="auto" latinLnBrk="0" hangingPunct="1">
              <a:lnSpc>
                <a:spcPct val="107000"/>
              </a:lnSpc>
              <a:spcBef>
                <a:spcPts val="0"/>
              </a:spcBef>
              <a:spcAft>
                <a:spcPts val="800"/>
              </a:spcAft>
              <a:buClrTx/>
              <a:buSzPct val="125000"/>
              <a:buFont typeface="Symbol" panose="05050102010706020507" pitchFamily="18" charset="2"/>
              <a:buBlip>
                <a:blip r:embed="rId2"/>
              </a:buBlip>
              <a:tabLst/>
              <a:defRPr/>
            </a:pPr>
            <a:r>
              <a:rPr kumimoji="0" lang="ar-SA" sz="2800" b="0" i="0" u="none" strike="noStrike" kern="1200" cap="none" spc="0" normalizeH="0" baseline="0" noProof="0" dirty="0">
                <a:ln>
                  <a:noFill/>
                </a:ln>
                <a:solidFill>
                  <a:prstClr val="black"/>
                </a:solidFill>
                <a:effectLst/>
                <a:uLnTx/>
                <a:uFillTx/>
                <a:latin typeface="Adobe Arabic" panose="02040503050201020203" pitchFamily="18" charset="-78"/>
                <a:ea typeface="Calibri" panose="020F0502020204030204" pitchFamily="34" charset="0"/>
                <a:cs typeface="Adobe Arabic" panose="02040503050201020203" pitchFamily="18" charset="-78"/>
              </a:rPr>
              <a:t>النظم التكنولوجية: مستوى نضج النظم المعلوماتية وأتمتة العمليات.</a:t>
            </a:r>
            <a:endParaRPr kumimoji="0" lang="ar-AE" sz="2800" b="0" i="0" u="none" strike="noStrike" kern="1200" cap="none" spc="0" normalizeH="0" baseline="0" noProof="0" dirty="0">
              <a:ln>
                <a:noFill/>
              </a:ln>
              <a:solidFill>
                <a:prstClr val="black"/>
              </a:solidFill>
              <a:effectLst/>
              <a:uLnTx/>
              <a:uFillTx/>
              <a:latin typeface="Adobe Arabic" panose="02040503050201020203" pitchFamily="18" charset="-78"/>
              <a:ea typeface="Calibri" panose="020F0502020204030204" pitchFamily="34" charset="0"/>
              <a:cs typeface="Adobe Arabic" panose="02040503050201020203" pitchFamily="18" charset="-78"/>
            </a:endParaRPr>
          </a:p>
        </p:txBody>
      </p:sp>
      <p:sp>
        <p:nvSpPr>
          <p:cNvPr id="28" name="TextBox 7">
            <a:extLst>
              <a:ext uri="{FF2B5EF4-FFF2-40B4-BE49-F238E27FC236}">
                <a16:creationId xmlns:a16="http://schemas.microsoft.com/office/drawing/2014/main" id="{3170A049-3AF3-5873-3EB1-84C566E7A45F}"/>
              </a:ext>
            </a:extLst>
          </p:cNvPr>
          <p:cNvSpPr txBox="1"/>
          <p:nvPr/>
        </p:nvSpPr>
        <p:spPr>
          <a:xfrm>
            <a:off x="5234017" y="11215921"/>
            <a:ext cx="6693542"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2"/>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marL="342900" marR="0" lvl="0" indent="-342900" algn="just" defTabSz="914400" rtl="1" eaLnBrk="1" fontAlgn="auto" latinLnBrk="0" hangingPunct="1">
              <a:lnSpc>
                <a:spcPct val="107000"/>
              </a:lnSpc>
              <a:spcBef>
                <a:spcPts val="0"/>
              </a:spcBef>
              <a:spcAft>
                <a:spcPts val="800"/>
              </a:spcAft>
              <a:buClrTx/>
              <a:buSzPct val="125000"/>
              <a:buFont typeface="Symbol" panose="05050102010706020507" pitchFamily="18" charset="2"/>
              <a:buBlip>
                <a:blip r:embed="rId2"/>
              </a:buBlip>
              <a:tabLst/>
              <a:defRPr/>
            </a:pPr>
            <a:r>
              <a:rPr kumimoji="0" lang="ar-SA" sz="2800" b="0" i="0" u="none" strike="noStrike" kern="1200" cap="none" spc="0" normalizeH="0" baseline="0" noProof="0" dirty="0">
                <a:ln>
                  <a:noFill/>
                </a:ln>
                <a:solidFill>
                  <a:prstClr val="black"/>
                </a:solidFill>
                <a:effectLst/>
                <a:uLnTx/>
                <a:uFillTx/>
                <a:latin typeface="Adobe Arabic" panose="02040503050201020203" pitchFamily="18" charset="-78"/>
                <a:ea typeface="Calibri" panose="020F0502020204030204" pitchFamily="34" charset="0"/>
                <a:cs typeface="Adobe Arabic" panose="02040503050201020203" pitchFamily="18" charset="-78"/>
              </a:rPr>
              <a:t>ثقافة المؤسسة: مدى الاستعداد للتغيير وتبني استراتيجيات جديدة.</a:t>
            </a:r>
            <a:endParaRPr kumimoji="0" lang="ar-AE" sz="2800" b="0" i="0" u="none" strike="noStrike" kern="1200" cap="none" spc="0" normalizeH="0" baseline="0" noProof="0" dirty="0">
              <a:ln>
                <a:noFill/>
              </a:ln>
              <a:solidFill>
                <a:prstClr val="black"/>
              </a:solidFill>
              <a:effectLst/>
              <a:uLnTx/>
              <a:uFillTx/>
              <a:latin typeface="Adobe Arabic" panose="02040503050201020203" pitchFamily="18" charset="-78"/>
              <a:ea typeface="Calibri" panose="020F0502020204030204" pitchFamily="34" charset="0"/>
              <a:cs typeface="Adobe Arabic" panose="02040503050201020203" pitchFamily="18" charset="-78"/>
            </a:endParaRPr>
          </a:p>
        </p:txBody>
      </p:sp>
      <p:sp>
        <p:nvSpPr>
          <p:cNvPr id="5" name="TextBox 7">
            <a:extLst>
              <a:ext uri="{FF2B5EF4-FFF2-40B4-BE49-F238E27FC236}">
                <a16:creationId xmlns:a16="http://schemas.microsoft.com/office/drawing/2014/main" id="{613ECB3B-8DF2-5F29-F0D9-D464A92FE9FB}"/>
              </a:ext>
            </a:extLst>
          </p:cNvPr>
          <p:cNvSpPr txBox="1"/>
          <p:nvPr/>
        </p:nvSpPr>
        <p:spPr>
          <a:xfrm>
            <a:off x="3948545" y="2556164"/>
            <a:ext cx="7906277"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2"/>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marL="342900" marR="0" lvl="0" indent="-342900" algn="just" defTabSz="914400" rtl="1" eaLnBrk="1" fontAlgn="auto" latinLnBrk="0" hangingPunct="1">
              <a:lnSpc>
                <a:spcPct val="107000"/>
              </a:lnSpc>
              <a:spcBef>
                <a:spcPts val="0"/>
              </a:spcBef>
              <a:spcAft>
                <a:spcPts val="800"/>
              </a:spcAft>
              <a:buClrTx/>
              <a:buSzPct val="125000"/>
              <a:buFont typeface="Symbol" panose="05050102010706020507" pitchFamily="18" charset="2"/>
              <a:buBlip>
                <a:blip r:embed="rId2"/>
              </a:buBlip>
              <a:tabLst/>
              <a:defRPr/>
            </a:pPr>
            <a:r>
              <a:rPr kumimoji="0" lang="ar-SA" sz="2800" b="0" i="0" u="none" strike="noStrike" kern="1200" cap="none" spc="0" normalizeH="0" baseline="0" noProof="0" dirty="0">
                <a:ln>
                  <a:noFill/>
                </a:ln>
                <a:solidFill>
                  <a:prstClr val="black"/>
                </a:solidFill>
                <a:effectLst/>
                <a:uLnTx/>
                <a:uFillTx/>
                <a:latin typeface="Adobe Arabic" panose="02040503050201020203" pitchFamily="18" charset="-78"/>
                <a:ea typeface="Calibri" panose="020F0502020204030204" pitchFamily="34" charset="0"/>
                <a:cs typeface="Adobe Arabic" panose="02040503050201020203" pitchFamily="18" charset="-78"/>
              </a:rPr>
              <a:t>تقليل العيوب والتباين في العمليات.</a:t>
            </a:r>
            <a:endParaRPr kumimoji="0" lang="ar-AE" sz="2800" b="0" i="0" u="none" strike="noStrike" kern="1200" cap="none" spc="0" normalizeH="0" baseline="0" noProof="0" dirty="0">
              <a:ln>
                <a:noFill/>
              </a:ln>
              <a:solidFill>
                <a:prstClr val="black"/>
              </a:solidFill>
              <a:effectLst/>
              <a:uLnTx/>
              <a:uFillTx/>
              <a:latin typeface="Adobe Arabic" panose="02040503050201020203" pitchFamily="18" charset="-78"/>
              <a:ea typeface="Calibri" panose="020F0502020204030204" pitchFamily="34" charset="0"/>
              <a:cs typeface="Adobe Arabic" panose="02040503050201020203" pitchFamily="18" charset="-78"/>
            </a:endParaRPr>
          </a:p>
        </p:txBody>
      </p:sp>
      <p:sp>
        <p:nvSpPr>
          <p:cNvPr id="6" name="TextBox 7">
            <a:extLst>
              <a:ext uri="{FF2B5EF4-FFF2-40B4-BE49-F238E27FC236}">
                <a16:creationId xmlns:a16="http://schemas.microsoft.com/office/drawing/2014/main" id="{A4A6AC9D-CAB3-2027-751E-33AF9958DE69}"/>
              </a:ext>
            </a:extLst>
          </p:cNvPr>
          <p:cNvSpPr txBox="1"/>
          <p:nvPr/>
        </p:nvSpPr>
        <p:spPr>
          <a:xfrm>
            <a:off x="4446126" y="3339357"/>
            <a:ext cx="7408696"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2"/>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marL="342900" marR="0" lvl="0" indent="-342900" algn="just" defTabSz="914400" rtl="1" eaLnBrk="1" fontAlgn="auto" latinLnBrk="0" hangingPunct="1">
              <a:lnSpc>
                <a:spcPct val="107000"/>
              </a:lnSpc>
              <a:spcBef>
                <a:spcPts val="0"/>
              </a:spcBef>
              <a:spcAft>
                <a:spcPts val="800"/>
              </a:spcAft>
              <a:buClrTx/>
              <a:buSzPct val="125000"/>
              <a:buFont typeface="Symbol" panose="05050102010706020507" pitchFamily="18" charset="2"/>
              <a:buBlip>
                <a:blip r:embed="rId2"/>
              </a:buBlip>
              <a:tabLst/>
              <a:defRPr/>
            </a:pPr>
            <a:r>
              <a:rPr kumimoji="0" lang="ar-SA" sz="2800" b="0" i="0" u="none" strike="noStrike" kern="1200" cap="none" spc="0" normalizeH="0" baseline="0" noProof="0" dirty="0">
                <a:ln>
                  <a:noFill/>
                </a:ln>
                <a:solidFill>
                  <a:prstClr val="black"/>
                </a:solidFill>
                <a:effectLst/>
                <a:uLnTx/>
                <a:uFillTx/>
                <a:latin typeface="Adobe Arabic" panose="02040503050201020203" pitchFamily="18" charset="-78"/>
                <a:ea typeface="Calibri" panose="020F0502020204030204" pitchFamily="34" charset="0"/>
                <a:cs typeface="Adobe Arabic" panose="02040503050201020203" pitchFamily="18" charset="-78"/>
              </a:rPr>
              <a:t>منهجية </a:t>
            </a:r>
            <a:r>
              <a:rPr kumimoji="0" lang="fr-FR" sz="2800" b="0" i="0" u="none" strike="noStrike" kern="1200" cap="none" spc="0" normalizeH="0" baseline="0" noProof="0" dirty="0">
                <a:ln>
                  <a:noFill/>
                </a:ln>
                <a:solidFill>
                  <a:prstClr val="black"/>
                </a:solidFill>
                <a:effectLst/>
                <a:uLnTx/>
                <a:uFillTx/>
                <a:latin typeface="Adobe Arabic" panose="02040503050201020203" pitchFamily="18" charset="-78"/>
                <a:ea typeface="Calibri" panose="020F0502020204030204" pitchFamily="34" charset="0"/>
                <a:cs typeface="Adobe Arabic" panose="02040503050201020203" pitchFamily="18" charset="-78"/>
              </a:rPr>
              <a:t>DMAIC (</a:t>
            </a:r>
            <a:r>
              <a:rPr kumimoji="0" lang="fr-FR" sz="2800" b="0" i="0" u="none" strike="noStrike" kern="1200" cap="none" spc="0" normalizeH="0" baseline="0" noProof="0" dirty="0" err="1">
                <a:ln>
                  <a:noFill/>
                </a:ln>
                <a:solidFill>
                  <a:prstClr val="black"/>
                </a:solidFill>
                <a:effectLst/>
                <a:uLnTx/>
                <a:uFillTx/>
                <a:latin typeface="Adobe Arabic" panose="02040503050201020203" pitchFamily="18" charset="-78"/>
                <a:ea typeface="Calibri" panose="020F0502020204030204" pitchFamily="34" charset="0"/>
                <a:cs typeface="Adobe Arabic" panose="02040503050201020203" pitchFamily="18" charset="-78"/>
              </a:rPr>
              <a:t>Define</a:t>
            </a:r>
            <a:r>
              <a:rPr kumimoji="0" lang="fr-FR" sz="2800" b="0" i="0" u="none" strike="noStrike" kern="1200" cap="none" spc="0" normalizeH="0" baseline="0" noProof="0" dirty="0">
                <a:ln>
                  <a:noFill/>
                </a:ln>
                <a:solidFill>
                  <a:prstClr val="black"/>
                </a:solidFill>
                <a:effectLst/>
                <a:uLnTx/>
                <a:uFillTx/>
                <a:latin typeface="Adobe Arabic" panose="02040503050201020203" pitchFamily="18" charset="-78"/>
                <a:ea typeface="Calibri" panose="020F0502020204030204" pitchFamily="34" charset="0"/>
                <a:cs typeface="Adobe Arabic" panose="02040503050201020203" pitchFamily="18" charset="-78"/>
              </a:rPr>
              <a:t>, </a:t>
            </a:r>
            <a:r>
              <a:rPr kumimoji="0" lang="fr-FR" sz="2800" b="0" i="0" u="none" strike="noStrike" kern="1200" cap="none" spc="0" normalizeH="0" baseline="0" noProof="0" dirty="0" err="1">
                <a:ln>
                  <a:noFill/>
                </a:ln>
                <a:solidFill>
                  <a:prstClr val="black"/>
                </a:solidFill>
                <a:effectLst/>
                <a:uLnTx/>
                <a:uFillTx/>
                <a:latin typeface="Adobe Arabic" panose="02040503050201020203" pitchFamily="18" charset="-78"/>
                <a:ea typeface="Calibri" panose="020F0502020204030204" pitchFamily="34" charset="0"/>
                <a:cs typeface="Adobe Arabic" panose="02040503050201020203" pitchFamily="18" charset="-78"/>
              </a:rPr>
              <a:t>Measure</a:t>
            </a:r>
            <a:r>
              <a:rPr kumimoji="0" lang="fr-FR" sz="2800" b="0" i="0" u="none" strike="noStrike" kern="1200" cap="none" spc="0" normalizeH="0" baseline="0" noProof="0" dirty="0">
                <a:ln>
                  <a:noFill/>
                </a:ln>
                <a:solidFill>
                  <a:prstClr val="black"/>
                </a:solidFill>
                <a:effectLst/>
                <a:uLnTx/>
                <a:uFillTx/>
                <a:latin typeface="Adobe Arabic" panose="02040503050201020203" pitchFamily="18" charset="-78"/>
                <a:ea typeface="Calibri" panose="020F0502020204030204" pitchFamily="34" charset="0"/>
                <a:cs typeface="Adobe Arabic" panose="02040503050201020203" pitchFamily="18" charset="-78"/>
              </a:rPr>
              <a:t>, </a:t>
            </a:r>
            <a:r>
              <a:rPr kumimoji="0" lang="fr-FR" sz="2800" b="0" i="0" u="none" strike="noStrike" kern="1200" cap="none" spc="0" normalizeH="0" baseline="0" noProof="0" dirty="0" err="1">
                <a:ln>
                  <a:noFill/>
                </a:ln>
                <a:solidFill>
                  <a:prstClr val="black"/>
                </a:solidFill>
                <a:effectLst/>
                <a:uLnTx/>
                <a:uFillTx/>
                <a:latin typeface="Adobe Arabic" panose="02040503050201020203" pitchFamily="18" charset="-78"/>
                <a:ea typeface="Calibri" panose="020F0502020204030204" pitchFamily="34" charset="0"/>
                <a:cs typeface="Adobe Arabic" panose="02040503050201020203" pitchFamily="18" charset="-78"/>
              </a:rPr>
              <a:t>Analyze</a:t>
            </a:r>
            <a:r>
              <a:rPr kumimoji="0" lang="fr-FR" sz="2800" b="0" i="0" u="none" strike="noStrike" kern="1200" cap="none" spc="0" normalizeH="0" baseline="0" noProof="0" dirty="0">
                <a:ln>
                  <a:noFill/>
                </a:ln>
                <a:solidFill>
                  <a:prstClr val="black"/>
                </a:solidFill>
                <a:effectLst/>
                <a:uLnTx/>
                <a:uFillTx/>
                <a:latin typeface="Adobe Arabic" panose="02040503050201020203" pitchFamily="18" charset="-78"/>
                <a:ea typeface="Calibri" panose="020F0502020204030204" pitchFamily="34" charset="0"/>
                <a:cs typeface="Adobe Arabic" panose="02040503050201020203" pitchFamily="18" charset="-78"/>
              </a:rPr>
              <a:t>, </a:t>
            </a:r>
            <a:r>
              <a:rPr kumimoji="0" lang="fr-FR" sz="2800" b="0" i="0" u="none" strike="noStrike" kern="1200" cap="none" spc="0" normalizeH="0" baseline="0" noProof="0" dirty="0" err="1">
                <a:ln>
                  <a:noFill/>
                </a:ln>
                <a:solidFill>
                  <a:prstClr val="black"/>
                </a:solidFill>
                <a:effectLst/>
                <a:uLnTx/>
                <a:uFillTx/>
                <a:latin typeface="Adobe Arabic" panose="02040503050201020203" pitchFamily="18" charset="-78"/>
                <a:ea typeface="Calibri" panose="020F0502020204030204" pitchFamily="34" charset="0"/>
                <a:cs typeface="Adobe Arabic" panose="02040503050201020203" pitchFamily="18" charset="-78"/>
              </a:rPr>
              <a:t>Improve</a:t>
            </a:r>
            <a:r>
              <a:rPr kumimoji="0" lang="fr-FR" sz="2800" b="0" i="0" u="none" strike="noStrike" kern="1200" cap="none" spc="0" normalizeH="0" baseline="0" noProof="0" dirty="0">
                <a:ln>
                  <a:noFill/>
                </a:ln>
                <a:solidFill>
                  <a:prstClr val="black"/>
                </a:solidFill>
                <a:effectLst/>
                <a:uLnTx/>
                <a:uFillTx/>
                <a:latin typeface="Adobe Arabic" panose="02040503050201020203" pitchFamily="18" charset="-78"/>
                <a:ea typeface="Calibri" panose="020F0502020204030204" pitchFamily="34" charset="0"/>
                <a:cs typeface="Adobe Arabic" panose="02040503050201020203" pitchFamily="18" charset="-78"/>
              </a:rPr>
              <a:t>, Control)</a:t>
            </a:r>
            <a:endParaRPr kumimoji="0" lang="ar-AE" sz="2800" b="0" i="0" u="none" strike="noStrike" kern="1200" cap="none" spc="0" normalizeH="0" baseline="0" noProof="0" dirty="0">
              <a:ln>
                <a:noFill/>
              </a:ln>
              <a:solidFill>
                <a:prstClr val="black"/>
              </a:solidFill>
              <a:effectLst/>
              <a:uLnTx/>
              <a:uFillTx/>
              <a:latin typeface="Adobe Arabic" panose="02040503050201020203" pitchFamily="18" charset="-78"/>
              <a:ea typeface="Calibri" panose="020F0502020204030204" pitchFamily="34" charset="0"/>
              <a:cs typeface="Adobe Arabic" panose="02040503050201020203" pitchFamily="18" charset="-78"/>
            </a:endParaRPr>
          </a:p>
        </p:txBody>
      </p:sp>
      <p:sp>
        <p:nvSpPr>
          <p:cNvPr id="9" name="TextBox 7">
            <a:extLst>
              <a:ext uri="{FF2B5EF4-FFF2-40B4-BE49-F238E27FC236}">
                <a16:creationId xmlns:a16="http://schemas.microsoft.com/office/drawing/2014/main" id="{4240B9F7-516F-A7FD-3F99-E0E04FBD1AA1}"/>
              </a:ext>
            </a:extLst>
          </p:cNvPr>
          <p:cNvSpPr txBox="1"/>
          <p:nvPr/>
        </p:nvSpPr>
        <p:spPr>
          <a:xfrm>
            <a:off x="3948545" y="4122550"/>
            <a:ext cx="7906277"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2"/>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marL="342900" marR="0" lvl="0" indent="-342900" algn="just" defTabSz="914400" rtl="1" eaLnBrk="1" fontAlgn="auto" latinLnBrk="0" hangingPunct="1">
              <a:lnSpc>
                <a:spcPct val="107000"/>
              </a:lnSpc>
              <a:spcBef>
                <a:spcPts val="0"/>
              </a:spcBef>
              <a:spcAft>
                <a:spcPts val="800"/>
              </a:spcAft>
              <a:buClrTx/>
              <a:buSzPct val="125000"/>
              <a:buFont typeface="Symbol" panose="05050102010706020507" pitchFamily="18" charset="2"/>
              <a:buBlip>
                <a:blip r:embed="rId2"/>
              </a:buBlip>
              <a:tabLst/>
              <a:defRPr/>
            </a:pPr>
            <a:r>
              <a:rPr kumimoji="0" lang="ar-SA" sz="2800" b="0" i="0" u="none" strike="noStrike" kern="1200" cap="none" spc="0" normalizeH="0" baseline="0" noProof="0" dirty="0">
                <a:ln>
                  <a:noFill/>
                </a:ln>
                <a:solidFill>
                  <a:prstClr val="black"/>
                </a:solidFill>
                <a:effectLst/>
                <a:uLnTx/>
                <a:uFillTx/>
                <a:latin typeface="Adobe Arabic" panose="02040503050201020203" pitchFamily="18" charset="-78"/>
                <a:ea typeface="Calibri" panose="020F0502020204030204" pitchFamily="34" charset="0"/>
                <a:cs typeface="Adobe Arabic" panose="02040503050201020203" pitchFamily="18" charset="-78"/>
              </a:rPr>
              <a:t>القرارات المبنية على البيانات.</a:t>
            </a:r>
            <a:endParaRPr kumimoji="0" lang="ar-AE" sz="2800" b="0" i="0" u="none" strike="noStrike" kern="1200" cap="none" spc="0" normalizeH="0" baseline="0" noProof="0" dirty="0">
              <a:ln>
                <a:noFill/>
              </a:ln>
              <a:solidFill>
                <a:prstClr val="black"/>
              </a:solidFill>
              <a:effectLst/>
              <a:uLnTx/>
              <a:uFillTx/>
              <a:latin typeface="Adobe Arabic" panose="02040503050201020203" pitchFamily="18" charset="-78"/>
              <a:ea typeface="Calibri" panose="020F0502020204030204" pitchFamily="34" charset="0"/>
              <a:cs typeface="Adobe Arabic" panose="02040503050201020203" pitchFamily="18" charset="-78"/>
            </a:endParaRPr>
          </a:p>
        </p:txBody>
      </p:sp>
      <p:sp>
        <p:nvSpPr>
          <p:cNvPr id="11" name="TextBox 7">
            <a:extLst>
              <a:ext uri="{FF2B5EF4-FFF2-40B4-BE49-F238E27FC236}">
                <a16:creationId xmlns:a16="http://schemas.microsoft.com/office/drawing/2014/main" id="{6D0196DF-E2FF-9E3D-CA4C-ED96DC3CEFC1}"/>
              </a:ext>
            </a:extLst>
          </p:cNvPr>
          <p:cNvSpPr txBox="1"/>
          <p:nvPr/>
        </p:nvSpPr>
        <p:spPr>
          <a:xfrm>
            <a:off x="4446126" y="4905743"/>
            <a:ext cx="7408696"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2"/>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marL="342900" marR="0" lvl="0" indent="-342900" algn="just" defTabSz="914400" rtl="1" eaLnBrk="1" fontAlgn="auto" latinLnBrk="0" hangingPunct="1">
              <a:lnSpc>
                <a:spcPct val="107000"/>
              </a:lnSpc>
              <a:spcBef>
                <a:spcPts val="0"/>
              </a:spcBef>
              <a:spcAft>
                <a:spcPts val="800"/>
              </a:spcAft>
              <a:buClrTx/>
              <a:buSzPct val="125000"/>
              <a:buFont typeface="Symbol" panose="05050102010706020507" pitchFamily="18" charset="2"/>
              <a:buBlip>
                <a:blip r:embed="rId2"/>
              </a:buBlip>
              <a:tabLst/>
              <a:defRPr/>
            </a:pPr>
            <a:r>
              <a:rPr kumimoji="0" lang="ar-SA" sz="2800" b="0" i="0" u="none" strike="noStrike" kern="1200" cap="none" spc="0" normalizeH="0" baseline="0" noProof="0" dirty="0">
                <a:ln>
                  <a:noFill/>
                </a:ln>
                <a:solidFill>
                  <a:prstClr val="black"/>
                </a:solidFill>
                <a:effectLst/>
                <a:uLnTx/>
                <a:uFillTx/>
                <a:latin typeface="Adobe Arabic" panose="02040503050201020203" pitchFamily="18" charset="-78"/>
                <a:ea typeface="Calibri" panose="020F0502020204030204" pitchFamily="34" charset="0"/>
                <a:cs typeface="Adobe Arabic" panose="02040503050201020203" pitchFamily="18" charset="-78"/>
              </a:rPr>
              <a:t>مثال: طبّقت شركة جنرال إلكتريك منهجية ستة سيجما وحقّقت وفورات تجاوزت 10 مليارات دولار خلال خمس سنوات.</a:t>
            </a:r>
            <a:endParaRPr kumimoji="0" lang="ar-AE" sz="2800" b="0" i="0" u="none" strike="noStrike" kern="1200" cap="none" spc="0" normalizeH="0" baseline="0" noProof="0" dirty="0">
              <a:ln>
                <a:noFill/>
              </a:ln>
              <a:solidFill>
                <a:prstClr val="black"/>
              </a:solidFill>
              <a:effectLst/>
              <a:uLnTx/>
              <a:uFillTx/>
              <a:latin typeface="Adobe Arabic" panose="02040503050201020203" pitchFamily="18" charset="-78"/>
              <a:ea typeface="Calibri" panose="020F0502020204030204" pitchFamily="34" charset="0"/>
              <a:cs typeface="Adobe Arabic" panose="02040503050201020203" pitchFamily="18" charset="-78"/>
            </a:endParaRPr>
          </a:p>
        </p:txBody>
      </p:sp>
    </p:spTree>
    <p:extLst>
      <p:ext uri="{BB962C8B-B14F-4D97-AF65-F5344CB8AC3E}">
        <p14:creationId xmlns:p14="http://schemas.microsoft.com/office/powerpoint/2010/main" val="155445741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36.xml><?xml version="1.0" encoding="utf-8"?>
<p:sld xmlns:a="http://schemas.openxmlformats.org/drawingml/2006/main" xmlns:r="http://schemas.openxmlformats.org/officeDocument/2006/relationships" xmlns:p="http://schemas.openxmlformats.org/presentationml/2006/main">
  <p:cSld>
    <p:bg>
      <p:bgPr>
        <a:solidFill>
          <a:srgbClr val="A0C9CA"/>
        </a:solidFill>
        <a:effectLst/>
      </p:bgPr>
    </p:bg>
    <p:spTree>
      <p:nvGrpSpPr>
        <p:cNvPr id="1" name="">
          <a:extLst>
            <a:ext uri="{FF2B5EF4-FFF2-40B4-BE49-F238E27FC236}">
              <a16:creationId xmlns:a16="http://schemas.microsoft.com/office/drawing/2014/main" id="{056A3676-3DF8-7088-5DFA-BF4580DC5756}"/>
            </a:ext>
          </a:extLst>
        </p:cNvPr>
        <p:cNvGrpSpPr/>
        <p:nvPr/>
      </p:nvGrpSpPr>
      <p:grpSpPr>
        <a:xfrm>
          <a:off x="0" y="0"/>
          <a:ext cx="0" cy="0"/>
          <a:chOff x="0" y="0"/>
          <a:chExt cx="0" cy="0"/>
        </a:xfrm>
      </p:grpSpPr>
      <p:sp>
        <p:nvSpPr>
          <p:cNvPr id="7" name="مستطيل: زوايا مستديرة 6">
            <a:extLst>
              <a:ext uri="{FF2B5EF4-FFF2-40B4-BE49-F238E27FC236}">
                <a16:creationId xmlns:a16="http://schemas.microsoft.com/office/drawing/2014/main" id="{D008F62B-73F8-252D-4292-ED54A3F1957D}"/>
              </a:ext>
            </a:extLst>
          </p:cNvPr>
          <p:cNvSpPr/>
          <p:nvPr/>
        </p:nvSpPr>
        <p:spPr>
          <a:xfrm>
            <a:off x="654627" y="2556164"/>
            <a:ext cx="2857500" cy="1059872"/>
          </a:xfrm>
          <a:prstGeom prst="roundRect">
            <a:avLst>
              <a:gd name="adj" fmla="val 50000"/>
            </a:avLst>
          </a:prstGeom>
          <a:noFill/>
          <a:ln w="762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Arial"/>
              <a:ea typeface="Arial Unicode MS"/>
              <a:cs typeface="+mn-cs"/>
            </a:endParaRPr>
          </a:p>
        </p:txBody>
      </p:sp>
      <p:sp>
        <p:nvSpPr>
          <p:cNvPr id="8" name="مخطط انسيابي: رابط 7">
            <a:extLst>
              <a:ext uri="{FF2B5EF4-FFF2-40B4-BE49-F238E27FC236}">
                <a16:creationId xmlns:a16="http://schemas.microsoft.com/office/drawing/2014/main" id="{E737317C-AEDF-54D5-BB40-6B4E600B1282}"/>
              </a:ext>
            </a:extLst>
          </p:cNvPr>
          <p:cNvSpPr/>
          <p:nvPr/>
        </p:nvSpPr>
        <p:spPr>
          <a:xfrm>
            <a:off x="2421672" y="2556162"/>
            <a:ext cx="1059874" cy="1059874"/>
          </a:xfrm>
          <a:prstGeom prst="flowChartConnector">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white"/>
              </a:solidFill>
              <a:effectLst/>
              <a:uLnTx/>
              <a:uFillTx/>
              <a:latin typeface="Arial"/>
              <a:ea typeface="Arial Unicode MS"/>
              <a:cs typeface="+mn-cs"/>
            </a:endParaRPr>
          </a:p>
        </p:txBody>
      </p:sp>
      <p:sp>
        <p:nvSpPr>
          <p:cNvPr id="2" name="TextBox 9">
            <a:extLst>
              <a:ext uri="{FF2B5EF4-FFF2-40B4-BE49-F238E27FC236}">
                <a16:creationId xmlns:a16="http://schemas.microsoft.com/office/drawing/2014/main" id="{2DE37ECF-9AEC-5D26-645C-7233D2FBFC6F}"/>
              </a:ext>
            </a:extLst>
          </p:cNvPr>
          <p:cNvSpPr txBox="1"/>
          <p:nvPr/>
        </p:nvSpPr>
        <p:spPr>
          <a:xfrm>
            <a:off x="6366163" y="1547797"/>
            <a:ext cx="6235256" cy="707886"/>
          </a:xfrm>
          <a:prstGeom prst="rect">
            <a:avLst/>
          </a:prstGeom>
          <a:noFill/>
        </p:spPr>
        <p:txBody>
          <a:bodyPr wrap="squar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4000" b="1" i="0" u="none" strike="noStrike" kern="1200" cap="none" spc="0" normalizeH="0" baseline="0" noProof="0" dirty="0">
                <a:ln>
                  <a:noFill/>
                </a:ln>
                <a:solidFill>
                  <a:prstClr val="white"/>
                </a:solidFill>
                <a:effectLst/>
                <a:uLnTx/>
                <a:uFillTx/>
                <a:latin typeface="Adobe Arabic" panose="02040503050201020203" pitchFamily="18" charset="-78"/>
                <a:ea typeface="Arial Unicode MS"/>
                <a:cs typeface="Adobe Arabic" panose="02040503050201020203" pitchFamily="18" charset="-78"/>
              </a:rPr>
              <a:t>نظرية المحددات </a:t>
            </a:r>
            <a:endParaRPr kumimoji="0" lang="en-US" sz="4000" b="1" i="0" u="none" strike="noStrike" kern="1200" cap="none" spc="0" normalizeH="0" baseline="0" noProof="0" dirty="0">
              <a:ln>
                <a:noFill/>
              </a:ln>
              <a:solidFill>
                <a:prstClr val="white"/>
              </a:solidFill>
              <a:effectLst/>
              <a:uLnTx/>
              <a:uFillTx/>
              <a:latin typeface="Adobe Arabic" panose="02040503050201020203" pitchFamily="18" charset="-78"/>
              <a:ea typeface="Arial Unicode MS"/>
              <a:cs typeface="Adobe Arabic" panose="02040503050201020203" pitchFamily="18" charset="-78"/>
            </a:endParaRPr>
          </a:p>
        </p:txBody>
      </p:sp>
      <p:sp>
        <p:nvSpPr>
          <p:cNvPr id="3" name="TextBox 9">
            <a:extLst>
              <a:ext uri="{FF2B5EF4-FFF2-40B4-BE49-F238E27FC236}">
                <a16:creationId xmlns:a16="http://schemas.microsoft.com/office/drawing/2014/main" id="{23378842-C06D-6AD0-3F92-BCF4EC513886}"/>
              </a:ext>
            </a:extLst>
          </p:cNvPr>
          <p:cNvSpPr txBox="1"/>
          <p:nvPr/>
        </p:nvSpPr>
        <p:spPr>
          <a:xfrm>
            <a:off x="457199" y="269715"/>
            <a:ext cx="11513836" cy="830997"/>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ar-EG" sz="4800" b="1" i="0" u="none" strike="noStrike" kern="1200" cap="none" spc="0" normalizeH="0" baseline="0" noProof="0" dirty="0">
                <a:ln>
                  <a:noFill/>
                </a:ln>
                <a:solidFill>
                  <a:prstClr val="black"/>
                </a:solidFill>
                <a:effectLst/>
                <a:uLnTx/>
                <a:uFillTx/>
                <a:latin typeface="Adobe Arabic" panose="02040503050201020203" pitchFamily="18" charset="-78"/>
                <a:ea typeface="Arial Unicode MS"/>
                <a:cs typeface="Adobe Arabic" panose="02040503050201020203" pitchFamily="18" charset="-78"/>
              </a:rPr>
              <a:t>أساليب متقدّمة لحلّ المشكلات</a:t>
            </a:r>
            <a:endParaRPr kumimoji="0" lang="en-US" sz="4800" b="1" i="0" u="none" strike="noStrike" kern="1200" cap="none" spc="0" normalizeH="0" baseline="0" noProof="0" dirty="0">
              <a:ln>
                <a:noFill/>
              </a:ln>
              <a:solidFill>
                <a:prstClr val="black"/>
              </a:solidFill>
              <a:effectLst/>
              <a:uLnTx/>
              <a:uFillTx/>
              <a:latin typeface="Adobe Arabic" panose="02040503050201020203" pitchFamily="18" charset="-78"/>
              <a:ea typeface="Arial Unicode MS"/>
              <a:cs typeface="Adobe Arabic" panose="02040503050201020203" pitchFamily="18" charset="-78"/>
            </a:endParaRPr>
          </a:p>
        </p:txBody>
      </p:sp>
      <p:sp>
        <p:nvSpPr>
          <p:cNvPr id="4" name="TextBox 7">
            <a:extLst>
              <a:ext uri="{FF2B5EF4-FFF2-40B4-BE49-F238E27FC236}">
                <a16:creationId xmlns:a16="http://schemas.microsoft.com/office/drawing/2014/main" id="{F9C7B1E8-566E-4017-CB19-FF9EC727FC7F}"/>
              </a:ext>
            </a:extLst>
          </p:cNvPr>
          <p:cNvSpPr txBox="1"/>
          <p:nvPr/>
        </p:nvSpPr>
        <p:spPr>
          <a:xfrm>
            <a:off x="3948545" y="2556164"/>
            <a:ext cx="7906277"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3"/>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marL="342900" marR="0" lvl="0" indent="-342900" algn="just" defTabSz="914400" rtl="1" eaLnBrk="1" fontAlgn="auto" latinLnBrk="0" hangingPunct="1">
              <a:lnSpc>
                <a:spcPct val="107000"/>
              </a:lnSpc>
              <a:spcBef>
                <a:spcPts val="0"/>
              </a:spcBef>
              <a:spcAft>
                <a:spcPts val="800"/>
              </a:spcAft>
              <a:buClrTx/>
              <a:buSzPct val="125000"/>
              <a:buFont typeface="Symbol" panose="05050102010706020507" pitchFamily="18" charset="2"/>
              <a:buBlip>
                <a:blip r:embed="rId3"/>
              </a:buBlip>
              <a:tabLst/>
              <a:defRPr/>
            </a:pPr>
            <a:r>
              <a:rPr kumimoji="0" lang="ar-SA" sz="2800" b="0" i="0" u="none" strike="noStrike" kern="1200" cap="none" spc="0" normalizeH="0" baseline="0" noProof="0" dirty="0">
                <a:ln>
                  <a:noFill/>
                </a:ln>
                <a:solidFill>
                  <a:prstClr val="black"/>
                </a:solidFill>
                <a:effectLst/>
                <a:uLnTx/>
                <a:uFillTx/>
                <a:latin typeface="Adobe Arabic" panose="02040503050201020203" pitchFamily="18" charset="-78"/>
                <a:ea typeface="Calibri" panose="020F0502020204030204" pitchFamily="34" charset="0"/>
                <a:cs typeface="Adobe Arabic" panose="02040503050201020203" pitchFamily="18" charset="-78"/>
              </a:rPr>
              <a:t>تحديد القيود الأساسية في النظام.</a:t>
            </a:r>
            <a:endParaRPr kumimoji="0" lang="ar-AE" sz="2800" b="0" i="0" u="none" strike="noStrike" kern="1200" cap="none" spc="0" normalizeH="0" baseline="0" noProof="0" dirty="0">
              <a:ln>
                <a:noFill/>
              </a:ln>
              <a:solidFill>
                <a:prstClr val="black"/>
              </a:solidFill>
              <a:effectLst/>
              <a:uLnTx/>
              <a:uFillTx/>
              <a:latin typeface="Adobe Arabic" panose="02040503050201020203" pitchFamily="18" charset="-78"/>
              <a:ea typeface="Calibri" panose="020F0502020204030204" pitchFamily="34" charset="0"/>
              <a:cs typeface="Adobe Arabic" panose="02040503050201020203" pitchFamily="18" charset="-78"/>
            </a:endParaRPr>
          </a:p>
        </p:txBody>
      </p:sp>
      <p:sp>
        <p:nvSpPr>
          <p:cNvPr id="6" name="TextBox 7">
            <a:extLst>
              <a:ext uri="{FF2B5EF4-FFF2-40B4-BE49-F238E27FC236}">
                <a16:creationId xmlns:a16="http://schemas.microsoft.com/office/drawing/2014/main" id="{D39DF5A1-34E7-EDE9-C253-2D0AC7BE7EB2}"/>
              </a:ext>
            </a:extLst>
          </p:cNvPr>
          <p:cNvSpPr txBox="1"/>
          <p:nvPr/>
        </p:nvSpPr>
        <p:spPr>
          <a:xfrm>
            <a:off x="4021282" y="3410002"/>
            <a:ext cx="7833540"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3"/>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marL="342900" marR="0" lvl="0" indent="-342900" algn="just" defTabSz="914400" rtl="1" eaLnBrk="1" fontAlgn="auto" latinLnBrk="0" hangingPunct="1">
              <a:lnSpc>
                <a:spcPct val="107000"/>
              </a:lnSpc>
              <a:spcBef>
                <a:spcPts val="0"/>
              </a:spcBef>
              <a:spcAft>
                <a:spcPts val="800"/>
              </a:spcAft>
              <a:buClrTx/>
              <a:buSzPct val="125000"/>
              <a:buFont typeface="Symbol" panose="05050102010706020507" pitchFamily="18" charset="2"/>
              <a:buBlip>
                <a:blip r:embed="rId3"/>
              </a:buBlip>
              <a:tabLst/>
              <a:defRPr/>
            </a:pPr>
            <a:r>
              <a:rPr kumimoji="0" lang="ar-SA" sz="2800" b="0" i="0" u="none" strike="noStrike" kern="1200" cap="none" spc="0" normalizeH="0" baseline="0" noProof="0" dirty="0">
                <a:ln>
                  <a:noFill/>
                </a:ln>
                <a:solidFill>
                  <a:prstClr val="black"/>
                </a:solidFill>
                <a:effectLst/>
                <a:uLnTx/>
                <a:uFillTx/>
                <a:latin typeface="Adobe Arabic" panose="02040503050201020203" pitchFamily="18" charset="-78"/>
                <a:ea typeface="Calibri" panose="020F0502020204030204" pitchFamily="34" charset="0"/>
                <a:cs typeface="Adobe Arabic" panose="02040503050201020203" pitchFamily="18" charset="-78"/>
              </a:rPr>
              <a:t>التركيز على تحسين نقاط الاختناق.</a:t>
            </a:r>
            <a:endParaRPr kumimoji="0" lang="ar-AE" sz="2800" b="0" i="0" u="none" strike="noStrike" kern="1200" cap="none" spc="0" normalizeH="0" baseline="0" noProof="0" dirty="0">
              <a:ln>
                <a:noFill/>
              </a:ln>
              <a:solidFill>
                <a:prstClr val="black"/>
              </a:solidFill>
              <a:effectLst/>
              <a:uLnTx/>
              <a:uFillTx/>
              <a:latin typeface="Adobe Arabic" panose="02040503050201020203" pitchFamily="18" charset="-78"/>
              <a:ea typeface="Calibri" panose="020F0502020204030204" pitchFamily="34" charset="0"/>
              <a:cs typeface="Adobe Arabic" panose="02040503050201020203" pitchFamily="18" charset="-78"/>
            </a:endParaRPr>
          </a:p>
        </p:txBody>
      </p:sp>
      <p:sp>
        <p:nvSpPr>
          <p:cNvPr id="5" name="TextBox 7">
            <a:extLst>
              <a:ext uri="{FF2B5EF4-FFF2-40B4-BE49-F238E27FC236}">
                <a16:creationId xmlns:a16="http://schemas.microsoft.com/office/drawing/2014/main" id="{CEF309A0-6818-B611-6563-6FFF52554857}"/>
              </a:ext>
            </a:extLst>
          </p:cNvPr>
          <p:cNvSpPr txBox="1"/>
          <p:nvPr/>
        </p:nvSpPr>
        <p:spPr>
          <a:xfrm>
            <a:off x="4021282" y="4288294"/>
            <a:ext cx="7833540"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3"/>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marL="342900" marR="0" lvl="0" indent="-342900" algn="just" defTabSz="914400" rtl="1" eaLnBrk="1" fontAlgn="auto" latinLnBrk="0" hangingPunct="1">
              <a:lnSpc>
                <a:spcPct val="107000"/>
              </a:lnSpc>
              <a:spcBef>
                <a:spcPts val="0"/>
              </a:spcBef>
              <a:spcAft>
                <a:spcPts val="800"/>
              </a:spcAft>
              <a:buClrTx/>
              <a:buSzPct val="125000"/>
              <a:buFont typeface="Symbol" panose="05050102010706020507" pitchFamily="18" charset="2"/>
              <a:buBlip>
                <a:blip r:embed="rId3"/>
              </a:buBlip>
              <a:tabLst/>
              <a:defRPr/>
            </a:pPr>
            <a:r>
              <a:rPr kumimoji="0" lang="ar-SA" sz="2800" b="0" i="0" u="none" strike="noStrike" kern="1200" cap="none" spc="0" normalizeH="0" baseline="0" noProof="0" dirty="0">
                <a:ln>
                  <a:noFill/>
                </a:ln>
                <a:solidFill>
                  <a:prstClr val="black"/>
                </a:solidFill>
                <a:effectLst/>
                <a:uLnTx/>
                <a:uFillTx/>
                <a:latin typeface="Adobe Arabic" panose="02040503050201020203" pitchFamily="18" charset="-78"/>
                <a:ea typeface="Calibri" panose="020F0502020204030204" pitchFamily="34" charset="0"/>
                <a:cs typeface="Adobe Arabic" panose="02040503050201020203" pitchFamily="18" charset="-78"/>
              </a:rPr>
              <a:t>تعظيم تدفّق العمل.</a:t>
            </a:r>
            <a:endParaRPr kumimoji="0" lang="ar-AE" sz="2800" b="0" i="0" u="none" strike="noStrike" kern="1200" cap="none" spc="0" normalizeH="0" baseline="0" noProof="0" dirty="0">
              <a:ln>
                <a:noFill/>
              </a:ln>
              <a:solidFill>
                <a:prstClr val="black"/>
              </a:solidFill>
              <a:effectLst/>
              <a:uLnTx/>
              <a:uFillTx/>
              <a:latin typeface="Adobe Arabic" panose="02040503050201020203" pitchFamily="18" charset="-78"/>
              <a:ea typeface="Calibri" panose="020F0502020204030204" pitchFamily="34" charset="0"/>
              <a:cs typeface="Adobe Arabic" panose="02040503050201020203" pitchFamily="18" charset="-78"/>
            </a:endParaRPr>
          </a:p>
        </p:txBody>
      </p:sp>
      <p:sp>
        <p:nvSpPr>
          <p:cNvPr id="9" name="TextBox 7">
            <a:extLst>
              <a:ext uri="{FF2B5EF4-FFF2-40B4-BE49-F238E27FC236}">
                <a16:creationId xmlns:a16="http://schemas.microsoft.com/office/drawing/2014/main" id="{867AF107-088E-6399-99D2-D21E42FEB392}"/>
              </a:ext>
            </a:extLst>
          </p:cNvPr>
          <p:cNvSpPr txBox="1"/>
          <p:nvPr/>
        </p:nvSpPr>
        <p:spPr>
          <a:xfrm>
            <a:off x="3948545" y="5166586"/>
            <a:ext cx="7833540"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3"/>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marL="342900" marR="0" lvl="0" indent="-342900" algn="just" defTabSz="914400" rtl="1" eaLnBrk="1" fontAlgn="auto" latinLnBrk="0" hangingPunct="1">
              <a:lnSpc>
                <a:spcPct val="107000"/>
              </a:lnSpc>
              <a:spcBef>
                <a:spcPts val="0"/>
              </a:spcBef>
              <a:spcAft>
                <a:spcPts val="800"/>
              </a:spcAft>
              <a:buClrTx/>
              <a:buSzPct val="125000"/>
              <a:buFont typeface="Symbol" panose="05050102010706020507" pitchFamily="18" charset="2"/>
              <a:buBlip>
                <a:blip r:embed="rId3"/>
              </a:buBlip>
              <a:tabLst/>
              <a:defRPr/>
            </a:pPr>
            <a:r>
              <a:rPr kumimoji="0" lang="ar-SA" sz="2800" b="0" i="0" u="none" strike="noStrike" kern="1200" cap="none" spc="0" normalizeH="0" baseline="0" noProof="0" dirty="0">
                <a:ln>
                  <a:noFill/>
                </a:ln>
                <a:solidFill>
                  <a:prstClr val="black"/>
                </a:solidFill>
                <a:effectLst/>
                <a:uLnTx/>
                <a:uFillTx/>
                <a:latin typeface="Adobe Arabic" panose="02040503050201020203" pitchFamily="18" charset="-78"/>
                <a:ea typeface="Calibri" panose="020F0502020204030204" pitchFamily="34" charset="0"/>
                <a:cs typeface="Adobe Arabic" panose="02040503050201020203" pitchFamily="18" charset="-78"/>
              </a:rPr>
              <a:t> مثال: شركة أمازون تطبّق هذه النظرية في مراكز التوزيع لتحديد وتحسين نقاط الاختناق في سلسلة التوريد.</a:t>
            </a:r>
            <a:endParaRPr kumimoji="0" lang="ar-AE" sz="2800" b="0" i="0" u="none" strike="noStrike" kern="1200" cap="none" spc="0" normalizeH="0" baseline="0" noProof="0" dirty="0">
              <a:ln>
                <a:noFill/>
              </a:ln>
              <a:solidFill>
                <a:prstClr val="black"/>
              </a:solidFill>
              <a:effectLst/>
              <a:uLnTx/>
              <a:uFillTx/>
              <a:latin typeface="Adobe Arabic" panose="02040503050201020203" pitchFamily="18" charset="-78"/>
              <a:ea typeface="Calibri" panose="020F0502020204030204" pitchFamily="34" charset="0"/>
              <a:cs typeface="Adobe Arabic" panose="02040503050201020203" pitchFamily="18" charset="-78"/>
            </a:endParaRPr>
          </a:p>
        </p:txBody>
      </p:sp>
    </p:spTree>
    <p:extLst>
      <p:ext uri="{BB962C8B-B14F-4D97-AF65-F5344CB8AC3E}">
        <p14:creationId xmlns:p14="http://schemas.microsoft.com/office/powerpoint/2010/main" val="7155253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250">
        <p159:morph option="byObject"/>
      </p:transition>
    </mc:Choice>
    <mc:Fallback xmlns="">
      <p:transition spd="slow">
        <p:fade/>
      </p:transition>
    </mc:Fallback>
  </mc:AlternateContent>
</p:sld>
</file>

<file path=ppt/slides/slide137.xml><?xml version="1.0" encoding="utf-8"?>
<p:sld xmlns:a="http://schemas.openxmlformats.org/drawingml/2006/main" xmlns:r="http://schemas.openxmlformats.org/officeDocument/2006/relationships" xmlns:p="http://schemas.openxmlformats.org/presentationml/2006/main">
  <p:cSld>
    <p:bg>
      <p:bgPr>
        <a:solidFill>
          <a:srgbClr val="A0C9CA"/>
        </a:solidFill>
        <a:effectLst/>
      </p:bgPr>
    </p:bg>
    <p:spTree>
      <p:nvGrpSpPr>
        <p:cNvPr id="1" name="">
          <a:extLst>
            <a:ext uri="{FF2B5EF4-FFF2-40B4-BE49-F238E27FC236}">
              <a16:creationId xmlns:a16="http://schemas.microsoft.com/office/drawing/2014/main" id="{7A0838A9-DF12-0353-3954-26D72A4B5A70}"/>
            </a:ext>
          </a:extLst>
        </p:cNvPr>
        <p:cNvGrpSpPr/>
        <p:nvPr/>
      </p:nvGrpSpPr>
      <p:grpSpPr>
        <a:xfrm>
          <a:off x="0" y="0"/>
          <a:ext cx="0" cy="0"/>
          <a:chOff x="0" y="0"/>
          <a:chExt cx="0" cy="0"/>
        </a:xfrm>
      </p:grpSpPr>
      <p:sp>
        <p:nvSpPr>
          <p:cNvPr id="7" name="مستطيل: زوايا مستديرة 6">
            <a:extLst>
              <a:ext uri="{FF2B5EF4-FFF2-40B4-BE49-F238E27FC236}">
                <a16:creationId xmlns:a16="http://schemas.microsoft.com/office/drawing/2014/main" id="{5B6DDB36-E062-3FBC-DA42-FB3B64A5C235}"/>
              </a:ext>
            </a:extLst>
          </p:cNvPr>
          <p:cNvSpPr/>
          <p:nvPr/>
        </p:nvSpPr>
        <p:spPr>
          <a:xfrm>
            <a:off x="654627" y="2556164"/>
            <a:ext cx="2857500" cy="1059872"/>
          </a:xfrm>
          <a:prstGeom prst="roundRect">
            <a:avLst>
              <a:gd name="adj" fmla="val 50000"/>
            </a:avLst>
          </a:prstGeom>
          <a:noFill/>
          <a:ln w="762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Arial"/>
              <a:ea typeface="Arial Unicode MS"/>
              <a:cs typeface="+mn-cs"/>
            </a:endParaRPr>
          </a:p>
        </p:txBody>
      </p:sp>
      <p:sp>
        <p:nvSpPr>
          <p:cNvPr id="8" name="مخطط انسيابي: رابط 7">
            <a:extLst>
              <a:ext uri="{FF2B5EF4-FFF2-40B4-BE49-F238E27FC236}">
                <a16:creationId xmlns:a16="http://schemas.microsoft.com/office/drawing/2014/main" id="{9380CCD4-6573-38BF-EA76-704C72BCE79E}"/>
              </a:ext>
            </a:extLst>
          </p:cNvPr>
          <p:cNvSpPr/>
          <p:nvPr/>
        </p:nvSpPr>
        <p:spPr>
          <a:xfrm>
            <a:off x="654627" y="2556162"/>
            <a:ext cx="1059874" cy="1059874"/>
          </a:xfrm>
          <a:prstGeom prst="flowChartConnector">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white"/>
              </a:solidFill>
              <a:effectLst/>
              <a:uLnTx/>
              <a:uFillTx/>
              <a:latin typeface="Arial"/>
              <a:ea typeface="Arial Unicode MS"/>
              <a:cs typeface="+mn-cs"/>
            </a:endParaRPr>
          </a:p>
        </p:txBody>
      </p:sp>
      <p:sp>
        <p:nvSpPr>
          <p:cNvPr id="2" name="TextBox 9">
            <a:extLst>
              <a:ext uri="{FF2B5EF4-FFF2-40B4-BE49-F238E27FC236}">
                <a16:creationId xmlns:a16="http://schemas.microsoft.com/office/drawing/2014/main" id="{021ED5DB-ED91-738A-0B59-348F78136A7A}"/>
              </a:ext>
            </a:extLst>
          </p:cNvPr>
          <p:cNvSpPr txBox="1"/>
          <p:nvPr/>
        </p:nvSpPr>
        <p:spPr>
          <a:xfrm>
            <a:off x="6366163" y="1547797"/>
            <a:ext cx="6235256" cy="707886"/>
          </a:xfrm>
          <a:prstGeom prst="rect">
            <a:avLst/>
          </a:prstGeom>
          <a:noFill/>
        </p:spPr>
        <p:txBody>
          <a:bodyPr wrap="squar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4000" b="1" i="0" u="none" strike="noStrike" kern="1200" cap="none" spc="0" normalizeH="0" baseline="0" noProof="0" dirty="0">
                <a:ln>
                  <a:noFill/>
                </a:ln>
                <a:solidFill>
                  <a:prstClr val="white"/>
                </a:solidFill>
                <a:effectLst/>
                <a:uLnTx/>
                <a:uFillTx/>
                <a:latin typeface="Adobe Arabic" panose="02040503050201020203" pitchFamily="18" charset="-78"/>
                <a:ea typeface="Arial Unicode MS"/>
                <a:cs typeface="Adobe Arabic" panose="02040503050201020203" pitchFamily="18" charset="-78"/>
              </a:rPr>
              <a:t>التفكير النظمي </a:t>
            </a:r>
            <a:endParaRPr kumimoji="0" lang="en-US" sz="4000" b="1" i="0" u="none" strike="noStrike" kern="1200" cap="none" spc="0" normalizeH="0" baseline="0" noProof="0" dirty="0">
              <a:ln>
                <a:noFill/>
              </a:ln>
              <a:solidFill>
                <a:prstClr val="white"/>
              </a:solidFill>
              <a:effectLst/>
              <a:uLnTx/>
              <a:uFillTx/>
              <a:latin typeface="Adobe Arabic" panose="02040503050201020203" pitchFamily="18" charset="-78"/>
              <a:ea typeface="Arial Unicode MS"/>
              <a:cs typeface="Adobe Arabic" panose="02040503050201020203" pitchFamily="18" charset="-78"/>
            </a:endParaRPr>
          </a:p>
        </p:txBody>
      </p:sp>
      <p:sp>
        <p:nvSpPr>
          <p:cNvPr id="3" name="TextBox 9">
            <a:extLst>
              <a:ext uri="{FF2B5EF4-FFF2-40B4-BE49-F238E27FC236}">
                <a16:creationId xmlns:a16="http://schemas.microsoft.com/office/drawing/2014/main" id="{43EF6DBB-747C-4360-DB99-2E284AA456FD}"/>
              </a:ext>
            </a:extLst>
          </p:cNvPr>
          <p:cNvSpPr txBox="1"/>
          <p:nvPr/>
        </p:nvSpPr>
        <p:spPr>
          <a:xfrm>
            <a:off x="457199" y="269715"/>
            <a:ext cx="11513836" cy="830997"/>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ar-EG" sz="4800" b="1" i="0" u="none" strike="noStrike" kern="1200" cap="none" spc="0" normalizeH="0" baseline="0" noProof="0" dirty="0">
                <a:ln>
                  <a:noFill/>
                </a:ln>
                <a:solidFill>
                  <a:prstClr val="black"/>
                </a:solidFill>
                <a:effectLst/>
                <a:uLnTx/>
                <a:uFillTx/>
                <a:latin typeface="Adobe Arabic" panose="02040503050201020203" pitchFamily="18" charset="-78"/>
                <a:ea typeface="Arial Unicode MS"/>
                <a:cs typeface="Adobe Arabic" panose="02040503050201020203" pitchFamily="18" charset="-78"/>
              </a:rPr>
              <a:t>أساليب متقدّمة لحلّ المشكلات</a:t>
            </a:r>
            <a:endParaRPr kumimoji="0" lang="en-US" sz="4800" b="1" i="0" u="none" strike="noStrike" kern="1200" cap="none" spc="0" normalizeH="0" baseline="0" noProof="0" dirty="0">
              <a:ln>
                <a:noFill/>
              </a:ln>
              <a:solidFill>
                <a:prstClr val="black"/>
              </a:solidFill>
              <a:effectLst/>
              <a:uLnTx/>
              <a:uFillTx/>
              <a:latin typeface="Adobe Arabic" panose="02040503050201020203" pitchFamily="18" charset="-78"/>
              <a:ea typeface="Arial Unicode MS"/>
              <a:cs typeface="Adobe Arabic" panose="02040503050201020203" pitchFamily="18" charset="-78"/>
            </a:endParaRPr>
          </a:p>
        </p:txBody>
      </p:sp>
      <p:sp>
        <p:nvSpPr>
          <p:cNvPr id="4" name="TextBox 7">
            <a:extLst>
              <a:ext uri="{FF2B5EF4-FFF2-40B4-BE49-F238E27FC236}">
                <a16:creationId xmlns:a16="http://schemas.microsoft.com/office/drawing/2014/main" id="{2956F9E3-6510-33CF-A1EF-77355ABEE0BB}"/>
              </a:ext>
            </a:extLst>
          </p:cNvPr>
          <p:cNvSpPr txBox="1"/>
          <p:nvPr/>
        </p:nvSpPr>
        <p:spPr>
          <a:xfrm>
            <a:off x="3948545" y="2556164"/>
            <a:ext cx="7906277"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2"/>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marL="342900" marR="0" lvl="0" indent="-342900" algn="just" defTabSz="914400" rtl="1" eaLnBrk="1" fontAlgn="auto" latinLnBrk="0" hangingPunct="1">
              <a:lnSpc>
                <a:spcPct val="107000"/>
              </a:lnSpc>
              <a:spcBef>
                <a:spcPts val="0"/>
              </a:spcBef>
              <a:spcAft>
                <a:spcPts val="800"/>
              </a:spcAft>
              <a:buClrTx/>
              <a:buSzPct val="125000"/>
              <a:buFont typeface="Symbol" panose="05050102010706020507" pitchFamily="18" charset="2"/>
              <a:buBlip>
                <a:blip r:embed="rId2"/>
              </a:buBlip>
              <a:tabLst/>
              <a:defRPr/>
            </a:pPr>
            <a:r>
              <a:rPr kumimoji="0" lang="ar-SA" sz="2800" b="0" i="0" u="none" strike="noStrike" kern="1200" cap="none" spc="0" normalizeH="0" baseline="0" noProof="0" dirty="0">
                <a:ln>
                  <a:noFill/>
                </a:ln>
                <a:solidFill>
                  <a:prstClr val="black"/>
                </a:solidFill>
                <a:effectLst/>
                <a:uLnTx/>
                <a:uFillTx/>
                <a:latin typeface="Adobe Arabic" panose="02040503050201020203" pitchFamily="18" charset="-78"/>
                <a:ea typeface="Calibri" panose="020F0502020204030204" pitchFamily="34" charset="0"/>
                <a:cs typeface="Adobe Arabic" panose="02040503050201020203" pitchFamily="18" charset="-78"/>
              </a:rPr>
              <a:t>فهم الترابط بين مكوّنات النظام.</a:t>
            </a:r>
            <a:endParaRPr kumimoji="0" lang="ar-AE" sz="2800" b="0" i="0" u="none" strike="noStrike" kern="1200" cap="none" spc="0" normalizeH="0" baseline="0" noProof="0" dirty="0">
              <a:ln>
                <a:noFill/>
              </a:ln>
              <a:solidFill>
                <a:prstClr val="black"/>
              </a:solidFill>
              <a:effectLst/>
              <a:uLnTx/>
              <a:uFillTx/>
              <a:latin typeface="Adobe Arabic" panose="02040503050201020203" pitchFamily="18" charset="-78"/>
              <a:ea typeface="Calibri" panose="020F0502020204030204" pitchFamily="34" charset="0"/>
              <a:cs typeface="Adobe Arabic" panose="02040503050201020203" pitchFamily="18" charset="-78"/>
            </a:endParaRPr>
          </a:p>
        </p:txBody>
      </p:sp>
      <p:sp>
        <p:nvSpPr>
          <p:cNvPr id="24" name="TextBox 7">
            <a:extLst>
              <a:ext uri="{FF2B5EF4-FFF2-40B4-BE49-F238E27FC236}">
                <a16:creationId xmlns:a16="http://schemas.microsoft.com/office/drawing/2014/main" id="{AD22FDE6-DB5A-5F68-1631-11B520A4AD3F}"/>
              </a:ext>
            </a:extLst>
          </p:cNvPr>
          <p:cNvSpPr txBox="1"/>
          <p:nvPr/>
        </p:nvSpPr>
        <p:spPr>
          <a:xfrm>
            <a:off x="4021282" y="7866367"/>
            <a:ext cx="7906277"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2"/>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marL="342900" marR="0" lvl="0" indent="-342900" algn="just" defTabSz="914400" rtl="1" eaLnBrk="1" fontAlgn="auto" latinLnBrk="0" hangingPunct="1">
              <a:lnSpc>
                <a:spcPct val="107000"/>
              </a:lnSpc>
              <a:spcBef>
                <a:spcPts val="0"/>
              </a:spcBef>
              <a:spcAft>
                <a:spcPts val="800"/>
              </a:spcAft>
              <a:buClrTx/>
              <a:buSzPct val="125000"/>
              <a:buFont typeface="Symbol" panose="05050102010706020507" pitchFamily="18" charset="2"/>
              <a:buBlip>
                <a:blip r:embed="rId2"/>
              </a:buBlip>
              <a:tabLst/>
              <a:defRPr/>
            </a:pPr>
            <a:r>
              <a:rPr kumimoji="0" lang="ar-SA" sz="2800" b="0" i="0" u="none" strike="noStrike" kern="1200" cap="none" spc="0" normalizeH="0" baseline="0" noProof="0" dirty="0">
                <a:ln>
                  <a:noFill/>
                </a:ln>
                <a:solidFill>
                  <a:prstClr val="black"/>
                </a:solidFill>
                <a:effectLst/>
                <a:uLnTx/>
                <a:uFillTx/>
                <a:latin typeface="Adobe Arabic" panose="02040503050201020203" pitchFamily="18" charset="-78"/>
                <a:ea typeface="Calibri" panose="020F0502020204030204" pitchFamily="34" charset="0"/>
                <a:cs typeface="Adobe Arabic" panose="02040503050201020203" pitchFamily="18" charset="-78"/>
              </a:rPr>
              <a:t>الموارد المالية المتاحة: الميزانية المخصصة للتوريد والمخزون.</a:t>
            </a:r>
            <a:endParaRPr kumimoji="0" lang="ar-AE" sz="2800" b="0" i="0" u="none" strike="noStrike" kern="1200" cap="none" spc="0" normalizeH="0" baseline="0" noProof="0" dirty="0">
              <a:ln>
                <a:noFill/>
              </a:ln>
              <a:solidFill>
                <a:prstClr val="black"/>
              </a:solidFill>
              <a:effectLst/>
              <a:uLnTx/>
              <a:uFillTx/>
              <a:latin typeface="Adobe Arabic" panose="02040503050201020203" pitchFamily="18" charset="-78"/>
              <a:ea typeface="Calibri" panose="020F0502020204030204" pitchFamily="34" charset="0"/>
              <a:cs typeface="Adobe Arabic" panose="02040503050201020203" pitchFamily="18" charset="-78"/>
            </a:endParaRPr>
          </a:p>
        </p:txBody>
      </p:sp>
      <p:sp>
        <p:nvSpPr>
          <p:cNvPr id="25" name="TextBox 7">
            <a:extLst>
              <a:ext uri="{FF2B5EF4-FFF2-40B4-BE49-F238E27FC236}">
                <a16:creationId xmlns:a16="http://schemas.microsoft.com/office/drawing/2014/main" id="{F220B724-7FA1-F822-5485-49A3C3FEF5C7}"/>
              </a:ext>
            </a:extLst>
          </p:cNvPr>
          <p:cNvSpPr txBox="1"/>
          <p:nvPr/>
        </p:nvSpPr>
        <p:spPr>
          <a:xfrm>
            <a:off x="4518863" y="8770226"/>
            <a:ext cx="7408696"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2"/>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marL="342900" marR="0" lvl="0" indent="-342900" algn="just" defTabSz="914400" rtl="1" eaLnBrk="1" fontAlgn="auto" latinLnBrk="0" hangingPunct="1">
              <a:lnSpc>
                <a:spcPct val="107000"/>
              </a:lnSpc>
              <a:spcBef>
                <a:spcPts val="0"/>
              </a:spcBef>
              <a:spcAft>
                <a:spcPts val="800"/>
              </a:spcAft>
              <a:buClrTx/>
              <a:buSzPct val="125000"/>
              <a:buFont typeface="Symbol" panose="05050102010706020507" pitchFamily="18" charset="2"/>
              <a:buBlip>
                <a:blip r:embed="rId2"/>
              </a:buBlip>
              <a:tabLst/>
              <a:defRPr/>
            </a:pPr>
            <a:r>
              <a:rPr kumimoji="0" lang="ar-SA" sz="2800" b="0" i="0" u="none" strike="noStrike" kern="1200" cap="none" spc="0" normalizeH="0" baseline="0" noProof="0" dirty="0">
                <a:ln>
                  <a:noFill/>
                </a:ln>
                <a:solidFill>
                  <a:prstClr val="black"/>
                </a:solidFill>
                <a:effectLst/>
                <a:uLnTx/>
                <a:uFillTx/>
                <a:latin typeface="Adobe Arabic" panose="02040503050201020203" pitchFamily="18" charset="-78"/>
                <a:ea typeface="Calibri" panose="020F0502020204030204" pitchFamily="34" charset="0"/>
                <a:cs typeface="Adobe Arabic" panose="02040503050201020203" pitchFamily="18" charset="-78"/>
              </a:rPr>
              <a:t>البنية التحتية: قدرات التخزين والنقل والتوزيع الداخلي. </a:t>
            </a:r>
            <a:endParaRPr kumimoji="0" lang="ar-AE" sz="2800" b="0" i="0" u="none" strike="noStrike" kern="1200" cap="none" spc="0" normalizeH="0" baseline="0" noProof="0" dirty="0">
              <a:ln>
                <a:noFill/>
              </a:ln>
              <a:solidFill>
                <a:prstClr val="black"/>
              </a:solidFill>
              <a:effectLst/>
              <a:uLnTx/>
              <a:uFillTx/>
              <a:latin typeface="Adobe Arabic" panose="02040503050201020203" pitchFamily="18" charset="-78"/>
              <a:ea typeface="Calibri" panose="020F0502020204030204" pitchFamily="34" charset="0"/>
              <a:cs typeface="Adobe Arabic" panose="02040503050201020203" pitchFamily="18" charset="-78"/>
            </a:endParaRPr>
          </a:p>
        </p:txBody>
      </p:sp>
      <p:sp>
        <p:nvSpPr>
          <p:cNvPr id="26" name="TextBox 7">
            <a:extLst>
              <a:ext uri="{FF2B5EF4-FFF2-40B4-BE49-F238E27FC236}">
                <a16:creationId xmlns:a16="http://schemas.microsoft.com/office/drawing/2014/main" id="{33A80AFA-180C-A203-9C13-9CEE0937D467}"/>
              </a:ext>
            </a:extLst>
          </p:cNvPr>
          <p:cNvSpPr txBox="1"/>
          <p:nvPr/>
        </p:nvSpPr>
        <p:spPr>
          <a:xfrm>
            <a:off x="4094019" y="9653968"/>
            <a:ext cx="7833540"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2"/>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marL="342900" marR="0" lvl="0" indent="-342900" algn="just" defTabSz="914400" rtl="1" eaLnBrk="1" fontAlgn="auto" latinLnBrk="0" hangingPunct="1">
              <a:lnSpc>
                <a:spcPct val="107000"/>
              </a:lnSpc>
              <a:spcBef>
                <a:spcPts val="0"/>
              </a:spcBef>
              <a:spcAft>
                <a:spcPts val="800"/>
              </a:spcAft>
              <a:buClrTx/>
              <a:buSzPct val="125000"/>
              <a:buFont typeface="Symbol" panose="05050102010706020507" pitchFamily="18" charset="2"/>
              <a:buBlip>
                <a:blip r:embed="rId2"/>
              </a:buBlip>
              <a:tabLst/>
              <a:defRPr/>
            </a:pPr>
            <a:r>
              <a:rPr kumimoji="0" lang="ar-SA" sz="2800" b="0" i="0" u="none" strike="noStrike" kern="1200" cap="none" spc="0" normalizeH="0" baseline="0" noProof="0" dirty="0">
                <a:ln>
                  <a:noFill/>
                </a:ln>
                <a:solidFill>
                  <a:prstClr val="black"/>
                </a:solidFill>
                <a:effectLst/>
                <a:uLnTx/>
                <a:uFillTx/>
                <a:latin typeface="Adobe Arabic" panose="02040503050201020203" pitchFamily="18" charset="-78"/>
                <a:ea typeface="Calibri" panose="020F0502020204030204" pitchFamily="34" charset="0"/>
                <a:cs typeface="Adobe Arabic" panose="02040503050201020203" pitchFamily="18" charset="-78"/>
              </a:rPr>
              <a:t>الكفاءات البشرية: توفر الكوادر المؤهلة لإدارة استراتيجيات التوريد المختلفة.</a:t>
            </a:r>
            <a:endParaRPr kumimoji="0" lang="ar-AE" sz="2800" b="0" i="0" u="none" strike="noStrike" kern="1200" cap="none" spc="0" normalizeH="0" baseline="0" noProof="0" dirty="0">
              <a:ln>
                <a:noFill/>
              </a:ln>
              <a:solidFill>
                <a:prstClr val="black"/>
              </a:solidFill>
              <a:effectLst/>
              <a:uLnTx/>
              <a:uFillTx/>
              <a:latin typeface="Adobe Arabic" panose="02040503050201020203" pitchFamily="18" charset="-78"/>
              <a:ea typeface="Calibri" panose="020F0502020204030204" pitchFamily="34" charset="0"/>
              <a:cs typeface="Adobe Arabic" panose="02040503050201020203" pitchFamily="18" charset="-78"/>
            </a:endParaRPr>
          </a:p>
        </p:txBody>
      </p:sp>
      <p:sp>
        <p:nvSpPr>
          <p:cNvPr id="27" name="TextBox 7">
            <a:extLst>
              <a:ext uri="{FF2B5EF4-FFF2-40B4-BE49-F238E27FC236}">
                <a16:creationId xmlns:a16="http://schemas.microsoft.com/office/drawing/2014/main" id="{C8A084B9-A71F-8EB3-5325-589101D6C7E2}"/>
              </a:ext>
            </a:extLst>
          </p:cNvPr>
          <p:cNvSpPr txBox="1"/>
          <p:nvPr/>
        </p:nvSpPr>
        <p:spPr>
          <a:xfrm>
            <a:off x="4229101" y="10398502"/>
            <a:ext cx="7698458"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2"/>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marL="342900" marR="0" lvl="0" indent="-342900" algn="just" defTabSz="914400" rtl="1" eaLnBrk="1" fontAlgn="auto" latinLnBrk="0" hangingPunct="1">
              <a:lnSpc>
                <a:spcPct val="107000"/>
              </a:lnSpc>
              <a:spcBef>
                <a:spcPts val="0"/>
              </a:spcBef>
              <a:spcAft>
                <a:spcPts val="800"/>
              </a:spcAft>
              <a:buClrTx/>
              <a:buSzPct val="125000"/>
              <a:buFont typeface="Symbol" panose="05050102010706020507" pitchFamily="18" charset="2"/>
              <a:buBlip>
                <a:blip r:embed="rId2"/>
              </a:buBlip>
              <a:tabLst/>
              <a:defRPr/>
            </a:pPr>
            <a:r>
              <a:rPr kumimoji="0" lang="ar-SA" sz="2800" b="0" i="0" u="none" strike="noStrike" kern="1200" cap="none" spc="0" normalizeH="0" baseline="0" noProof="0" dirty="0">
                <a:ln>
                  <a:noFill/>
                </a:ln>
                <a:solidFill>
                  <a:prstClr val="black"/>
                </a:solidFill>
                <a:effectLst/>
                <a:uLnTx/>
                <a:uFillTx/>
                <a:latin typeface="Adobe Arabic" panose="02040503050201020203" pitchFamily="18" charset="-78"/>
                <a:ea typeface="Calibri" panose="020F0502020204030204" pitchFamily="34" charset="0"/>
                <a:cs typeface="Adobe Arabic" panose="02040503050201020203" pitchFamily="18" charset="-78"/>
              </a:rPr>
              <a:t>النظم التكنولوجية: مستوى نضج النظم المعلوماتية وأتمتة العمليات.</a:t>
            </a:r>
            <a:endParaRPr kumimoji="0" lang="ar-AE" sz="2800" b="0" i="0" u="none" strike="noStrike" kern="1200" cap="none" spc="0" normalizeH="0" baseline="0" noProof="0" dirty="0">
              <a:ln>
                <a:noFill/>
              </a:ln>
              <a:solidFill>
                <a:prstClr val="black"/>
              </a:solidFill>
              <a:effectLst/>
              <a:uLnTx/>
              <a:uFillTx/>
              <a:latin typeface="Adobe Arabic" panose="02040503050201020203" pitchFamily="18" charset="-78"/>
              <a:ea typeface="Calibri" panose="020F0502020204030204" pitchFamily="34" charset="0"/>
              <a:cs typeface="Adobe Arabic" panose="02040503050201020203" pitchFamily="18" charset="-78"/>
            </a:endParaRPr>
          </a:p>
        </p:txBody>
      </p:sp>
      <p:sp>
        <p:nvSpPr>
          <p:cNvPr id="28" name="TextBox 7">
            <a:extLst>
              <a:ext uri="{FF2B5EF4-FFF2-40B4-BE49-F238E27FC236}">
                <a16:creationId xmlns:a16="http://schemas.microsoft.com/office/drawing/2014/main" id="{6DC32C9F-C429-AAF7-D737-4DF8ED0AF64B}"/>
              </a:ext>
            </a:extLst>
          </p:cNvPr>
          <p:cNvSpPr txBox="1"/>
          <p:nvPr/>
        </p:nvSpPr>
        <p:spPr>
          <a:xfrm>
            <a:off x="5234017" y="11215921"/>
            <a:ext cx="6693542"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2"/>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marL="342900" marR="0" lvl="0" indent="-342900" algn="just" defTabSz="914400" rtl="1" eaLnBrk="1" fontAlgn="auto" latinLnBrk="0" hangingPunct="1">
              <a:lnSpc>
                <a:spcPct val="107000"/>
              </a:lnSpc>
              <a:spcBef>
                <a:spcPts val="0"/>
              </a:spcBef>
              <a:spcAft>
                <a:spcPts val="800"/>
              </a:spcAft>
              <a:buClrTx/>
              <a:buSzPct val="125000"/>
              <a:buFont typeface="Symbol" panose="05050102010706020507" pitchFamily="18" charset="2"/>
              <a:buBlip>
                <a:blip r:embed="rId2"/>
              </a:buBlip>
              <a:tabLst/>
              <a:defRPr/>
            </a:pPr>
            <a:r>
              <a:rPr kumimoji="0" lang="ar-SA" sz="2800" b="0" i="0" u="none" strike="noStrike" kern="1200" cap="none" spc="0" normalizeH="0" baseline="0" noProof="0" dirty="0">
                <a:ln>
                  <a:noFill/>
                </a:ln>
                <a:solidFill>
                  <a:prstClr val="black"/>
                </a:solidFill>
                <a:effectLst/>
                <a:uLnTx/>
                <a:uFillTx/>
                <a:latin typeface="Adobe Arabic" panose="02040503050201020203" pitchFamily="18" charset="-78"/>
                <a:ea typeface="Calibri" panose="020F0502020204030204" pitchFamily="34" charset="0"/>
                <a:cs typeface="Adobe Arabic" panose="02040503050201020203" pitchFamily="18" charset="-78"/>
              </a:rPr>
              <a:t>ثقافة المؤسسة: مدى الاستعداد للتغيير وتبني استراتيجيات جديدة.</a:t>
            </a:r>
            <a:endParaRPr kumimoji="0" lang="ar-AE" sz="2800" b="0" i="0" u="none" strike="noStrike" kern="1200" cap="none" spc="0" normalizeH="0" baseline="0" noProof="0" dirty="0">
              <a:ln>
                <a:noFill/>
              </a:ln>
              <a:solidFill>
                <a:prstClr val="black"/>
              </a:solidFill>
              <a:effectLst/>
              <a:uLnTx/>
              <a:uFillTx/>
              <a:latin typeface="Adobe Arabic" panose="02040503050201020203" pitchFamily="18" charset="-78"/>
              <a:ea typeface="Calibri" panose="020F0502020204030204" pitchFamily="34" charset="0"/>
              <a:cs typeface="Adobe Arabic" panose="02040503050201020203" pitchFamily="18" charset="-78"/>
            </a:endParaRPr>
          </a:p>
        </p:txBody>
      </p:sp>
      <p:sp>
        <p:nvSpPr>
          <p:cNvPr id="10" name="TextBox 7">
            <a:extLst>
              <a:ext uri="{FF2B5EF4-FFF2-40B4-BE49-F238E27FC236}">
                <a16:creationId xmlns:a16="http://schemas.microsoft.com/office/drawing/2014/main" id="{9A3F3ABC-02E2-157A-6E0B-60E383F0B7E7}"/>
              </a:ext>
            </a:extLst>
          </p:cNvPr>
          <p:cNvSpPr txBox="1"/>
          <p:nvPr/>
        </p:nvSpPr>
        <p:spPr>
          <a:xfrm>
            <a:off x="4446126" y="3429000"/>
            <a:ext cx="7408696"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2"/>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marL="342900" marR="0" lvl="0" indent="-342900" algn="just" defTabSz="914400" rtl="1" eaLnBrk="1" fontAlgn="auto" latinLnBrk="0" hangingPunct="1">
              <a:lnSpc>
                <a:spcPct val="107000"/>
              </a:lnSpc>
              <a:spcBef>
                <a:spcPts val="0"/>
              </a:spcBef>
              <a:spcAft>
                <a:spcPts val="800"/>
              </a:spcAft>
              <a:buClrTx/>
              <a:buSzPct val="125000"/>
              <a:buFont typeface="Symbol" panose="05050102010706020507" pitchFamily="18" charset="2"/>
              <a:buBlip>
                <a:blip r:embed="rId2"/>
              </a:buBlip>
              <a:tabLst/>
              <a:defRPr/>
            </a:pPr>
            <a:r>
              <a:rPr kumimoji="0" lang="ar-SA" sz="2800" b="0" i="0" u="none" strike="noStrike" kern="1200" cap="none" spc="0" normalizeH="0" baseline="0" noProof="0" dirty="0">
                <a:ln>
                  <a:noFill/>
                </a:ln>
                <a:solidFill>
                  <a:prstClr val="black"/>
                </a:solidFill>
                <a:effectLst/>
                <a:uLnTx/>
                <a:uFillTx/>
                <a:latin typeface="Adobe Arabic" panose="02040503050201020203" pitchFamily="18" charset="-78"/>
                <a:ea typeface="Calibri" panose="020F0502020204030204" pitchFamily="34" charset="0"/>
                <a:cs typeface="Adobe Arabic" panose="02040503050201020203" pitchFamily="18" charset="-78"/>
              </a:rPr>
              <a:t>تحديد الآثار غير المباشرة للقرارات.</a:t>
            </a:r>
            <a:endParaRPr kumimoji="0" lang="ar-AE" sz="2800" b="0" i="0" u="none" strike="noStrike" kern="1200" cap="none" spc="0" normalizeH="0" baseline="0" noProof="0" dirty="0">
              <a:ln>
                <a:noFill/>
              </a:ln>
              <a:solidFill>
                <a:prstClr val="black"/>
              </a:solidFill>
              <a:effectLst/>
              <a:uLnTx/>
              <a:uFillTx/>
              <a:latin typeface="Adobe Arabic" panose="02040503050201020203" pitchFamily="18" charset="-78"/>
              <a:ea typeface="Calibri" panose="020F0502020204030204" pitchFamily="34" charset="0"/>
              <a:cs typeface="Adobe Arabic" panose="02040503050201020203" pitchFamily="18" charset="-78"/>
            </a:endParaRPr>
          </a:p>
        </p:txBody>
      </p:sp>
      <p:sp>
        <p:nvSpPr>
          <p:cNvPr id="5" name="TextBox 7">
            <a:extLst>
              <a:ext uri="{FF2B5EF4-FFF2-40B4-BE49-F238E27FC236}">
                <a16:creationId xmlns:a16="http://schemas.microsoft.com/office/drawing/2014/main" id="{C725BF5F-227C-A9FB-E587-53F7F46C7B53}"/>
              </a:ext>
            </a:extLst>
          </p:cNvPr>
          <p:cNvSpPr txBox="1"/>
          <p:nvPr/>
        </p:nvSpPr>
        <p:spPr>
          <a:xfrm>
            <a:off x="4518863" y="4221490"/>
            <a:ext cx="7408696"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2"/>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marL="342900" marR="0" lvl="0" indent="-342900" algn="just" defTabSz="914400" rtl="1" eaLnBrk="1" fontAlgn="auto" latinLnBrk="0" hangingPunct="1">
              <a:lnSpc>
                <a:spcPct val="107000"/>
              </a:lnSpc>
              <a:spcBef>
                <a:spcPts val="0"/>
              </a:spcBef>
              <a:spcAft>
                <a:spcPts val="800"/>
              </a:spcAft>
              <a:buClrTx/>
              <a:buSzPct val="125000"/>
              <a:buFont typeface="Symbol" panose="05050102010706020507" pitchFamily="18" charset="2"/>
              <a:buBlip>
                <a:blip r:embed="rId2"/>
              </a:buBlip>
              <a:tabLst/>
              <a:defRPr/>
            </a:pPr>
            <a:r>
              <a:rPr kumimoji="0" lang="ar-SA" sz="2800" b="0" i="0" u="none" strike="noStrike" kern="1200" cap="none" spc="0" normalizeH="0" baseline="0" noProof="0" dirty="0">
                <a:ln>
                  <a:noFill/>
                </a:ln>
                <a:solidFill>
                  <a:prstClr val="black"/>
                </a:solidFill>
                <a:effectLst/>
                <a:uLnTx/>
                <a:uFillTx/>
                <a:latin typeface="Adobe Arabic" panose="02040503050201020203" pitchFamily="18" charset="-78"/>
                <a:ea typeface="Calibri" panose="020F0502020204030204" pitchFamily="34" charset="0"/>
                <a:cs typeface="Adobe Arabic" panose="02040503050201020203" pitchFamily="18" charset="-78"/>
              </a:rPr>
              <a:t>تجنّب الحلول السريعة التي تخلق مشاكل أكبر.</a:t>
            </a:r>
            <a:endParaRPr kumimoji="0" lang="ar-AE" sz="2800" b="0" i="0" u="none" strike="noStrike" kern="1200" cap="none" spc="0" normalizeH="0" baseline="0" noProof="0" dirty="0">
              <a:ln>
                <a:noFill/>
              </a:ln>
              <a:solidFill>
                <a:prstClr val="black"/>
              </a:solidFill>
              <a:effectLst/>
              <a:uLnTx/>
              <a:uFillTx/>
              <a:latin typeface="Adobe Arabic" panose="02040503050201020203" pitchFamily="18" charset="-78"/>
              <a:ea typeface="Calibri" panose="020F0502020204030204" pitchFamily="34" charset="0"/>
              <a:cs typeface="Adobe Arabic" panose="02040503050201020203" pitchFamily="18" charset="-78"/>
            </a:endParaRPr>
          </a:p>
        </p:txBody>
      </p:sp>
      <p:sp>
        <p:nvSpPr>
          <p:cNvPr id="6" name="TextBox 7">
            <a:extLst>
              <a:ext uri="{FF2B5EF4-FFF2-40B4-BE49-F238E27FC236}">
                <a16:creationId xmlns:a16="http://schemas.microsoft.com/office/drawing/2014/main" id="{C51B43D9-C4E5-24C2-1B53-1969E63BEBB9}"/>
              </a:ext>
            </a:extLst>
          </p:cNvPr>
          <p:cNvSpPr txBox="1"/>
          <p:nvPr/>
        </p:nvSpPr>
        <p:spPr>
          <a:xfrm>
            <a:off x="4562339" y="4974759"/>
            <a:ext cx="7408696"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2"/>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marL="342900" marR="0" lvl="0" indent="-342900" algn="just" defTabSz="914400" rtl="1" eaLnBrk="1" fontAlgn="auto" latinLnBrk="0" hangingPunct="1">
              <a:lnSpc>
                <a:spcPct val="107000"/>
              </a:lnSpc>
              <a:spcBef>
                <a:spcPts val="0"/>
              </a:spcBef>
              <a:spcAft>
                <a:spcPts val="800"/>
              </a:spcAft>
              <a:buClrTx/>
              <a:buSzPct val="125000"/>
              <a:buFont typeface="Symbol" panose="05050102010706020507" pitchFamily="18" charset="2"/>
              <a:buBlip>
                <a:blip r:embed="rId2"/>
              </a:buBlip>
              <a:tabLst/>
              <a:defRPr/>
            </a:pPr>
            <a:r>
              <a:rPr kumimoji="0" lang="ar-SA" sz="2800" b="0" i="0" u="none" strike="noStrike" kern="1200" cap="none" spc="0" normalizeH="0" baseline="0" noProof="0" dirty="0">
                <a:ln>
                  <a:noFill/>
                </a:ln>
                <a:solidFill>
                  <a:prstClr val="black"/>
                </a:solidFill>
                <a:effectLst/>
                <a:uLnTx/>
                <a:uFillTx/>
                <a:latin typeface="Adobe Arabic" panose="02040503050201020203" pitchFamily="18" charset="-78"/>
                <a:ea typeface="Calibri" panose="020F0502020204030204" pitchFamily="34" charset="0"/>
                <a:cs typeface="Adobe Arabic" panose="02040503050201020203" pitchFamily="18" charset="-78"/>
              </a:rPr>
              <a:t>مثال: حلّت شركة بيبسيكو مشاكل الاستدامة من خلال نهج التفكير النظمي الذي يربط بين استهلاك المياه وتكاليف الإنتاج والعلاقات المجتمعية.</a:t>
            </a:r>
            <a:endParaRPr kumimoji="0" lang="ar-AE" sz="2800" b="0" i="0" u="none" strike="noStrike" kern="1200" cap="none" spc="0" normalizeH="0" baseline="0" noProof="0" dirty="0">
              <a:ln>
                <a:noFill/>
              </a:ln>
              <a:solidFill>
                <a:prstClr val="black"/>
              </a:solidFill>
              <a:effectLst/>
              <a:uLnTx/>
              <a:uFillTx/>
              <a:latin typeface="Adobe Arabic" panose="02040503050201020203" pitchFamily="18" charset="-78"/>
              <a:ea typeface="Calibri" panose="020F0502020204030204" pitchFamily="34" charset="0"/>
              <a:cs typeface="Adobe Arabic" panose="02040503050201020203" pitchFamily="18" charset="-78"/>
            </a:endParaRPr>
          </a:p>
        </p:txBody>
      </p:sp>
    </p:spTree>
    <p:extLst>
      <p:ext uri="{BB962C8B-B14F-4D97-AF65-F5344CB8AC3E}">
        <p14:creationId xmlns:p14="http://schemas.microsoft.com/office/powerpoint/2010/main" val="136409789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59469FA-DAEF-EFD1-6B97-955C39401A4F}"/>
            </a:ext>
          </a:extLst>
        </p:cNvPr>
        <p:cNvGrpSpPr/>
        <p:nvPr/>
      </p:nvGrpSpPr>
      <p:grpSpPr>
        <a:xfrm>
          <a:off x="0" y="0"/>
          <a:ext cx="0" cy="0"/>
          <a:chOff x="0" y="0"/>
          <a:chExt cx="0" cy="0"/>
        </a:xfrm>
      </p:grpSpPr>
      <p:pic>
        <p:nvPicPr>
          <p:cNvPr id="9" name="Picture 8">
            <a:extLst>
              <a:ext uri="{FF2B5EF4-FFF2-40B4-BE49-F238E27FC236}">
                <a16:creationId xmlns:a16="http://schemas.microsoft.com/office/drawing/2014/main" id="{B7681BB9-2533-5DE1-4901-2937599D75A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2" name="TextBox 7">
            <a:extLst>
              <a:ext uri="{FF2B5EF4-FFF2-40B4-BE49-F238E27FC236}">
                <a16:creationId xmlns:a16="http://schemas.microsoft.com/office/drawing/2014/main" id="{BFBEB999-BCD0-C5A5-B5FE-1708A9F25291}"/>
              </a:ext>
            </a:extLst>
          </p:cNvPr>
          <p:cNvSpPr txBox="1"/>
          <p:nvPr/>
        </p:nvSpPr>
        <p:spPr>
          <a:xfrm>
            <a:off x="1378870" y="-140860"/>
            <a:ext cx="9020620" cy="729430"/>
          </a:xfrm>
          <a:prstGeom prst="rect">
            <a:avLst/>
          </a:prstGeom>
          <a:noFill/>
        </p:spPr>
        <p:txBody>
          <a:bodyPr wrap="square">
            <a:spAutoFit/>
          </a:bodyPr>
          <a:lstStyle/>
          <a:p>
            <a:pPr algn="ctr" rtl="1">
              <a:lnSpc>
                <a:spcPct val="115000"/>
              </a:lnSpc>
            </a:pPr>
            <a:r>
              <a:rPr lang="ar-SA" sz="3600" b="1" dirty="0">
                <a:solidFill>
                  <a:schemeClr val="bg1"/>
                </a:solidFill>
                <a:latin typeface="Adobe Arabic" panose="02040503050201020203" pitchFamily="18" charset="-78"/>
                <a:cs typeface="Adobe Arabic" panose="02040503050201020203" pitchFamily="18" charset="-78"/>
              </a:rPr>
              <a:t>متابعة الأداء وتقييم الموظفين</a:t>
            </a:r>
          </a:p>
        </p:txBody>
      </p:sp>
      <p:grpSp>
        <p:nvGrpSpPr>
          <p:cNvPr id="3" name="Group 36">
            <a:extLst>
              <a:ext uri="{FF2B5EF4-FFF2-40B4-BE49-F238E27FC236}">
                <a16:creationId xmlns:a16="http://schemas.microsoft.com/office/drawing/2014/main" id="{7CDD1052-67A3-0735-F964-3CD97C90F2AB}"/>
              </a:ext>
            </a:extLst>
          </p:cNvPr>
          <p:cNvGrpSpPr/>
          <p:nvPr/>
        </p:nvGrpSpPr>
        <p:grpSpPr>
          <a:xfrm>
            <a:off x="1473201" y="701754"/>
            <a:ext cx="10585835" cy="895350"/>
            <a:chOff x="1451453" y="997952"/>
            <a:chExt cx="10585835" cy="895350"/>
          </a:xfrm>
        </p:grpSpPr>
        <p:sp>
          <p:nvSpPr>
            <p:cNvPr id="5" name="TextBox 3">
              <a:extLst>
                <a:ext uri="{FF2B5EF4-FFF2-40B4-BE49-F238E27FC236}">
                  <a16:creationId xmlns:a16="http://schemas.microsoft.com/office/drawing/2014/main" id="{52A67543-89CD-1717-06D5-C90CF8368502}"/>
                </a:ext>
              </a:extLst>
            </p:cNvPr>
            <p:cNvSpPr txBox="1"/>
            <p:nvPr/>
          </p:nvSpPr>
          <p:spPr>
            <a:xfrm>
              <a:off x="1451453" y="1119604"/>
              <a:ext cx="9538086" cy="707886"/>
            </a:xfrm>
            <a:prstGeom prst="rect">
              <a:avLst/>
            </a:prstGeom>
            <a:noFill/>
          </p:spPr>
          <p:txBody>
            <a:bodyPr wrap="square">
              <a:spAutoFit/>
            </a:bodyPr>
            <a:lstStyle/>
            <a:p>
              <a:pPr algn="r" rtl="1"/>
              <a:r>
                <a:rPr lang="ar-SA" sz="4000" b="1" dirty="0">
                  <a:solidFill>
                    <a:srgbClr val="168489"/>
                  </a:solidFill>
                  <a:latin typeface="Adobe Arabic" panose="02040503050201020203" pitchFamily="18" charset="-78"/>
                  <a:cs typeface="Adobe Arabic" panose="02040503050201020203" pitchFamily="18" charset="-78"/>
                </a:rPr>
                <a:t>أهداف تقييم الأداء:</a:t>
              </a:r>
              <a:endParaRPr lang="fr-FR" sz="4000" dirty="0">
                <a:solidFill>
                  <a:srgbClr val="168489"/>
                </a:solidFill>
                <a:latin typeface="Adobe Arabic" panose="02040503050201020203" pitchFamily="18" charset="-78"/>
                <a:cs typeface="Adobe Arabic" panose="02040503050201020203" pitchFamily="18" charset="-78"/>
              </a:endParaRPr>
            </a:p>
          </p:txBody>
        </p:sp>
        <p:pic>
          <p:nvPicPr>
            <p:cNvPr id="6" name="Picture 2" descr="Idea ">
              <a:extLst>
                <a:ext uri="{FF2B5EF4-FFF2-40B4-BE49-F238E27FC236}">
                  <a16:creationId xmlns:a16="http://schemas.microsoft.com/office/drawing/2014/main" id="{651A540A-898F-3333-DF3F-971C35CA586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141938" y="997952"/>
              <a:ext cx="895350" cy="89535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7" name="مجموعة 6">
            <a:extLst>
              <a:ext uri="{FF2B5EF4-FFF2-40B4-BE49-F238E27FC236}">
                <a16:creationId xmlns:a16="http://schemas.microsoft.com/office/drawing/2014/main" id="{4A43FC2B-654C-9D36-6062-9EDD3643B92B}"/>
              </a:ext>
            </a:extLst>
          </p:cNvPr>
          <p:cNvGrpSpPr/>
          <p:nvPr/>
        </p:nvGrpSpPr>
        <p:grpSpPr>
          <a:xfrm>
            <a:off x="2265680" y="1531292"/>
            <a:ext cx="7030720" cy="5013800"/>
            <a:chOff x="0" y="0"/>
            <a:chExt cx="3063240" cy="2184916"/>
          </a:xfrm>
        </p:grpSpPr>
        <p:pic>
          <p:nvPicPr>
            <p:cNvPr id="8" name="صورة 7">
              <a:extLst>
                <a:ext uri="{FF2B5EF4-FFF2-40B4-BE49-F238E27FC236}">
                  <a16:creationId xmlns:a16="http://schemas.microsoft.com/office/drawing/2014/main" id="{DFBB0DCF-44D0-0956-E2C6-373B58521670}"/>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0" y="142756"/>
              <a:ext cx="3063240" cy="2042160"/>
            </a:xfrm>
            <a:prstGeom prst="rect">
              <a:avLst/>
            </a:prstGeom>
          </p:spPr>
        </p:pic>
        <p:sp>
          <p:nvSpPr>
            <p:cNvPr id="41" name="مربع نص 6">
              <a:extLst>
                <a:ext uri="{FF2B5EF4-FFF2-40B4-BE49-F238E27FC236}">
                  <a16:creationId xmlns:a16="http://schemas.microsoft.com/office/drawing/2014/main" id="{7F57142B-EC10-1CC2-F6DF-A59BE5B00154}"/>
                </a:ext>
              </a:extLst>
            </p:cNvPr>
            <p:cNvSpPr txBox="1"/>
            <p:nvPr/>
          </p:nvSpPr>
          <p:spPr>
            <a:xfrm>
              <a:off x="1866900" y="0"/>
              <a:ext cx="1055370" cy="278976"/>
            </a:xfrm>
            <a:prstGeom prst="rect">
              <a:avLst/>
            </a:prstGeom>
            <a:noFill/>
          </p:spPr>
          <p:txBody>
            <a:bodyPr wrap="square">
              <a:spAutoFit/>
            </a:bodyPr>
            <a:lstStyle/>
            <a:p>
              <a:pPr algn="ctr" rtl="1">
                <a:lnSpc>
                  <a:spcPct val="115000"/>
                </a:lnSpc>
                <a:buNone/>
              </a:pPr>
              <a:r>
                <a:rPr lang="ar-SA"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تحسين الأداء</a:t>
              </a:r>
              <a:endParaRPr lang="fr-FR" sz="24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42" name="مربع نص 7">
              <a:extLst>
                <a:ext uri="{FF2B5EF4-FFF2-40B4-BE49-F238E27FC236}">
                  <a16:creationId xmlns:a16="http://schemas.microsoft.com/office/drawing/2014/main" id="{FE8186A0-9114-55E1-6C46-C264FCE354A3}"/>
                </a:ext>
              </a:extLst>
            </p:cNvPr>
            <p:cNvSpPr txBox="1"/>
            <p:nvPr/>
          </p:nvSpPr>
          <p:spPr>
            <a:xfrm>
              <a:off x="998538" y="0"/>
              <a:ext cx="1066165" cy="287023"/>
            </a:xfrm>
            <a:prstGeom prst="rect">
              <a:avLst/>
            </a:prstGeom>
            <a:noFill/>
          </p:spPr>
          <p:txBody>
            <a:bodyPr wrap="square">
              <a:spAutoFit/>
            </a:bodyPr>
            <a:lstStyle/>
            <a:p>
              <a:pPr algn="ctr" rtl="1">
                <a:lnSpc>
                  <a:spcPct val="115000"/>
                </a:lnSpc>
                <a:buNone/>
              </a:pPr>
              <a:r>
                <a:rPr lang="ar-SA"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دعم </a:t>
              </a:r>
              <a:r>
                <a:rPr lang="ar-SA" sz="28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القرارات</a:t>
              </a:r>
              <a:r>
                <a:rPr lang="ar-SA"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 الإدارية</a:t>
              </a:r>
              <a:endParaRPr lang="fr-FR" sz="2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43" name="مربع نص 8">
              <a:extLst>
                <a:ext uri="{FF2B5EF4-FFF2-40B4-BE49-F238E27FC236}">
                  <a16:creationId xmlns:a16="http://schemas.microsoft.com/office/drawing/2014/main" id="{4A4106FE-BC85-DF0A-8BD2-BCE3ABBEA8BF}"/>
                </a:ext>
              </a:extLst>
            </p:cNvPr>
            <p:cNvSpPr txBox="1"/>
            <p:nvPr/>
          </p:nvSpPr>
          <p:spPr>
            <a:xfrm>
              <a:off x="144780" y="0"/>
              <a:ext cx="1171575" cy="278976"/>
            </a:xfrm>
            <a:prstGeom prst="rect">
              <a:avLst/>
            </a:prstGeom>
            <a:noFill/>
          </p:spPr>
          <p:txBody>
            <a:bodyPr wrap="square">
              <a:spAutoFit/>
            </a:bodyPr>
            <a:lstStyle/>
            <a:p>
              <a:pPr algn="ctr" rtl="1">
                <a:lnSpc>
                  <a:spcPct val="115000"/>
                </a:lnSpc>
                <a:buNone/>
              </a:pPr>
              <a:r>
                <a:rPr lang="ar-SA"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التحفيز</a:t>
              </a:r>
              <a:endParaRPr lang="fr-FR" sz="24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44" name="مربع نص 9">
              <a:extLst>
                <a:ext uri="{FF2B5EF4-FFF2-40B4-BE49-F238E27FC236}">
                  <a16:creationId xmlns:a16="http://schemas.microsoft.com/office/drawing/2014/main" id="{46E069F2-D8F8-BB78-54BF-489C32573C50}"/>
                </a:ext>
              </a:extLst>
            </p:cNvPr>
            <p:cNvSpPr txBox="1"/>
            <p:nvPr/>
          </p:nvSpPr>
          <p:spPr>
            <a:xfrm>
              <a:off x="1432560" y="1773256"/>
              <a:ext cx="1171575" cy="278976"/>
            </a:xfrm>
            <a:prstGeom prst="rect">
              <a:avLst/>
            </a:prstGeom>
            <a:noFill/>
          </p:spPr>
          <p:txBody>
            <a:bodyPr wrap="square">
              <a:spAutoFit/>
            </a:bodyPr>
            <a:lstStyle/>
            <a:p>
              <a:pPr algn="ctr" rtl="1">
                <a:lnSpc>
                  <a:spcPct val="115000"/>
                </a:lnSpc>
                <a:buNone/>
              </a:pPr>
              <a:r>
                <a:rPr lang="ar-SA"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تطوير المهارات</a:t>
              </a:r>
              <a:endParaRPr lang="fr-FR" sz="24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45" name="مربع نص 10">
              <a:extLst>
                <a:ext uri="{FF2B5EF4-FFF2-40B4-BE49-F238E27FC236}">
                  <a16:creationId xmlns:a16="http://schemas.microsoft.com/office/drawing/2014/main" id="{7311E823-EE49-3D26-AF0A-58E2276E7AA5}"/>
                </a:ext>
              </a:extLst>
            </p:cNvPr>
            <p:cNvSpPr txBox="1"/>
            <p:nvPr/>
          </p:nvSpPr>
          <p:spPr>
            <a:xfrm>
              <a:off x="387667" y="1773256"/>
              <a:ext cx="1171575" cy="278976"/>
            </a:xfrm>
            <a:prstGeom prst="rect">
              <a:avLst/>
            </a:prstGeom>
            <a:noFill/>
          </p:spPr>
          <p:txBody>
            <a:bodyPr wrap="square">
              <a:spAutoFit/>
            </a:bodyPr>
            <a:lstStyle/>
            <a:p>
              <a:pPr algn="ctr" rtl="1">
                <a:lnSpc>
                  <a:spcPct val="115000"/>
                </a:lnSpc>
                <a:buNone/>
              </a:pPr>
              <a:r>
                <a:rPr lang="ar-SA"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توثيق الأداء</a:t>
              </a:r>
              <a:endParaRPr lang="fr-FR" sz="24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Tree>
    <p:extLst>
      <p:ext uri="{BB962C8B-B14F-4D97-AF65-F5344CB8AC3E}">
        <p14:creationId xmlns:p14="http://schemas.microsoft.com/office/powerpoint/2010/main" val="229239712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ircle(in)">
                                      <p:cBhvr>
                                        <p:cTn id="7"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E12DC81-4F63-B973-F954-6C4582DA49B5}"/>
            </a:ext>
          </a:extLst>
        </p:cNvPr>
        <p:cNvGrpSpPr/>
        <p:nvPr/>
      </p:nvGrpSpPr>
      <p:grpSpPr>
        <a:xfrm>
          <a:off x="0" y="0"/>
          <a:ext cx="0" cy="0"/>
          <a:chOff x="0" y="0"/>
          <a:chExt cx="0" cy="0"/>
        </a:xfrm>
      </p:grpSpPr>
      <p:pic>
        <p:nvPicPr>
          <p:cNvPr id="9" name="Picture 8">
            <a:extLst>
              <a:ext uri="{FF2B5EF4-FFF2-40B4-BE49-F238E27FC236}">
                <a16:creationId xmlns:a16="http://schemas.microsoft.com/office/drawing/2014/main" id="{D88A6E70-E3F3-E8C5-2A7A-4038EE234A0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2" name="TextBox 7">
            <a:extLst>
              <a:ext uri="{FF2B5EF4-FFF2-40B4-BE49-F238E27FC236}">
                <a16:creationId xmlns:a16="http://schemas.microsoft.com/office/drawing/2014/main" id="{EE4D075E-E123-4DA3-BE6A-153F75A69252}"/>
              </a:ext>
            </a:extLst>
          </p:cNvPr>
          <p:cNvSpPr txBox="1"/>
          <p:nvPr/>
        </p:nvSpPr>
        <p:spPr>
          <a:xfrm>
            <a:off x="1378870" y="-140860"/>
            <a:ext cx="9020620" cy="729430"/>
          </a:xfrm>
          <a:prstGeom prst="rect">
            <a:avLst/>
          </a:prstGeom>
          <a:noFill/>
        </p:spPr>
        <p:txBody>
          <a:bodyPr wrap="square">
            <a:spAutoFit/>
          </a:bodyPr>
          <a:lstStyle/>
          <a:p>
            <a:pPr algn="ctr" rtl="1">
              <a:lnSpc>
                <a:spcPct val="115000"/>
              </a:lnSpc>
            </a:pPr>
            <a:r>
              <a:rPr lang="ar-SA" sz="3600" b="1" dirty="0">
                <a:solidFill>
                  <a:schemeClr val="bg1"/>
                </a:solidFill>
                <a:latin typeface="Adobe Arabic" panose="02040503050201020203" pitchFamily="18" charset="-78"/>
                <a:cs typeface="Adobe Arabic" panose="02040503050201020203" pitchFamily="18" charset="-78"/>
              </a:rPr>
              <a:t>متابعة الأداء وتقييم الموظفين</a:t>
            </a:r>
          </a:p>
        </p:txBody>
      </p:sp>
      <p:grpSp>
        <p:nvGrpSpPr>
          <p:cNvPr id="3" name="Group 36">
            <a:extLst>
              <a:ext uri="{FF2B5EF4-FFF2-40B4-BE49-F238E27FC236}">
                <a16:creationId xmlns:a16="http://schemas.microsoft.com/office/drawing/2014/main" id="{B055A73B-4BA6-2413-701E-BE2D758650A2}"/>
              </a:ext>
            </a:extLst>
          </p:cNvPr>
          <p:cNvGrpSpPr/>
          <p:nvPr/>
        </p:nvGrpSpPr>
        <p:grpSpPr>
          <a:xfrm>
            <a:off x="1473201" y="701754"/>
            <a:ext cx="10585835" cy="895350"/>
            <a:chOff x="1451453" y="997952"/>
            <a:chExt cx="10585835" cy="895350"/>
          </a:xfrm>
        </p:grpSpPr>
        <p:sp>
          <p:nvSpPr>
            <p:cNvPr id="5" name="TextBox 3">
              <a:extLst>
                <a:ext uri="{FF2B5EF4-FFF2-40B4-BE49-F238E27FC236}">
                  <a16:creationId xmlns:a16="http://schemas.microsoft.com/office/drawing/2014/main" id="{9213958B-BFD3-D500-98F3-77DFEF4FA3F5}"/>
                </a:ext>
              </a:extLst>
            </p:cNvPr>
            <p:cNvSpPr txBox="1"/>
            <p:nvPr/>
          </p:nvSpPr>
          <p:spPr>
            <a:xfrm>
              <a:off x="1451453" y="1119604"/>
              <a:ext cx="9538086" cy="707886"/>
            </a:xfrm>
            <a:prstGeom prst="rect">
              <a:avLst/>
            </a:prstGeom>
            <a:noFill/>
          </p:spPr>
          <p:txBody>
            <a:bodyPr wrap="square">
              <a:spAutoFit/>
            </a:bodyPr>
            <a:lstStyle/>
            <a:p>
              <a:pPr algn="r" rtl="1"/>
              <a:r>
                <a:rPr lang="ar-SA" sz="4000" b="1" dirty="0">
                  <a:solidFill>
                    <a:srgbClr val="168489"/>
                  </a:solidFill>
                  <a:latin typeface="Adobe Arabic" panose="02040503050201020203" pitchFamily="18" charset="-78"/>
                  <a:cs typeface="Adobe Arabic" panose="02040503050201020203" pitchFamily="18" charset="-78"/>
                </a:rPr>
                <a:t>أنواع أنظمة تقييم الأداء</a:t>
              </a:r>
              <a:endParaRPr lang="fr-FR" sz="4000" dirty="0">
                <a:solidFill>
                  <a:srgbClr val="168489"/>
                </a:solidFill>
                <a:latin typeface="Adobe Arabic" panose="02040503050201020203" pitchFamily="18" charset="-78"/>
                <a:cs typeface="Adobe Arabic" panose="02040503050201020203" pitchFamily="18" charset="-78"/>
              </a:endParaRPr>
            </a:p>
          </p:txBody>
        </p:sp>
        <p:pic>
          <p:nvPicPr>
            <p:cNvPr id="6" name="Picture 2" descr="Idea ">
              <a:extLst>
                <a:ext uri="{FF2B5EF4-FFF2-40B4-BE49-F238E27FC236}">
                  <a16:creationId xmlns:a16="http://schemas.microsoft.com/office/drawing/2014/main" id="{17D3E7E8-90F0-CB3F-1C89-9AA47BF71BE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141938" y="997952"/>
              <a:ext cx="895350" cy="89535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4" name="مجموعة 3">
            <a:extLst>
              <a:ext uri="{FF2B5EF4-FFF2-40B4-BE49-F238E27FC236}">
                <a16:creationId xmlns:a16="http://schemas.microsoft.com/office/drawing/2014/main" id="{B29349D0-3F3E-F98D-A680-7105F1C6142B}"/>
              </a:ext>
            </a:extLst>
          </p:cNvPr>
          <p:cNvGrpSpPr/>
          <p:nvPr/>
        </p:nvGrpSpPr>
        <p:grpSpPr>
          <a:xfrm>
            <a:off x="764443" y="2550160"/>
            <a:ext cx="10947126" cy="2712720"/>
            <a:chOff x="0" y="-34878"/>
            <a:chExt cx="5509616" cy="1389505"/>
          </a:xfrm>
        </p:grpSpPr>
        <p:grpSp>
          <p:nvGrpSpPr>
            <p:cNvPr id="10" name="Group 2">
              <a:extLst>
                <a:ext uri="{FF2B5EF4-FFF2-40B4-BE49-F238E27FC236}">
                  <a16:creationId xmlns:a16="http://schemas.microsoft.com/office/drawing/2014/main" id="{76D7C8D5-F9FA-3318-903C-6EF7B5B8A224}"/>
                </a:ext>
              </a:extLst>
            </p:cNvPr>
            <p:cNvGrpSpPr/>
            <p:nvPr/>
          </p:nvGrpSpPr>
          <p:grpSpPr>
            <a:xfrm>
              <a:off x="0" y="-31365"/>
              <a:ext cx="2680282" cy="651530"/>
              <a:chOff x="0" y="-25062"/>
              <a:chExt cx="2195941" cy="533794"/>
            </a:xfrm>
          </p:grpSpPr>
          <p:sp>
            <p:nvSpPr>
              <p:cNvPr id="40" name="Freeform 3">
                <a:extLst>
                  <a:ext uri="{FF2B5EF4-FFF2-40B4-BE49-F238E27FC236}">
                    <a16:creationId xmlns:a16="http://schemas.microsoft.com/office/drawing/2014/main" id="{C562D8DA-8507-B7CE-7951-CD359D8340C5}"/>
                  </a:ext>
                </a:extLst>
              </p:cNvPr>
              <p:cNvSpPr/>
              <p:nvPr/>
            </p:nvSpPr>
            <p:spPr>
              <a:xfrm>
                <a:off x="0" y="3513"/>
                <a:ext cx="2195941" cy="505219"/>
              </a:xfrm>
              <a:custGeom>
                <a:avLst/>
                <a:gdLst/>
                <a:ahLst/>
                <a:cxnLst/>
                <a:rect l="l" t="t" r="r" b="b"/>
                <a:pathLst>
                  <a:path w="2195941" h="505219">
                    <a:moveTo>
                      <a:pt x="123520" y="0"/>
                    </a:moveTo>
                    <a:lnTo>
                      <a:pt x="2072421" y="0"/>
                    </a:lnTo>
                    <a:cubicBezTo>
                      <a:pt x="2140639" y="0"/>
                      <a:pt x="2195941" y="55302"/>
                      <a:pt x="2195941" y="123520"/>
                    </a:cubicBezTo>
                    <a:lnTo>
                      <a:pt x="2195941" y="381699"/>
                    </a:lnTo>
                    <a:cubicBezTo>
                      <a:pt x="2195941" y="449917"/>
                      <a:pt x="2140639" y="505219"/>
                      <a:pt x="2072421" y="505219"/>
                    </a:cubicBezTo>
                    <a:lnTo>
                      <a:pt x="123520" y="505219"/>
                    </a:lnTo>
                    <a:cubicBezTo>
                      <a:pt x="55302" y="505219"/>
                      <a:pt x="0" y="449917"/>
                      <a:pt x="0" y="381699"/>
                    </a:cubicBezTo>
                    <a:lnTo>
                      <a:pt x="0" y="123520"/>
                    </a:lnTo>
                    <a:cubicBezTo>
                      <a:pt x="0" y="55302"/>
                      <a:pt x="55302" y="0"/>
                      <a:pt x="123520" y="0"/>
                    </a:cubicBezTo>
                    <a:close/>
                  </a:path>
                </a:pathLst>
              </a:custGeom>
              <a:solidFill>
                <a:srgbClr val="E0BA8C"/>
              </a:solidFill>
            </p:spPr>
            <p:txBody>
              <a:bodyPr/>
              <a:lstStyle/>
              <a:p>
                <a:endParaRPr lang="fr-FR" sz="3600"/>
              </a:p>
            </p:txBody>
          </p:sp>
          <p:sp>
            <p:nvSpPr>
              <p:cNvPr id="46" name="TextBox 4">
                <a:extLst>
                  <a:ext uri="{FF2B5EF4-FFF2-40B4-BE49-F238E27FC236}">
                    <a16:creationId xmlns:a16="http://schemas.microsoft.com/office/drawing/2014/main" id="{9B505D9A-F4CD-602A-6117-208EDE03C293}"/>
                  </a:ext>
                </a:extLst>
              </p:cNvPr>
              <p:cNvSpPr txBox="1"/>
              <p:nvPr/>
            </p:nvSpPr>
            <p:spPr>
              <a:xfrm>
                <a:off x="0" y="-25062"/>
                <a:ext cx="2195941" cy="533794"/>
              </a:xfrm>
              <a:prstGeom prst="rect">
                <a:avLst/>
              </a:prstGeom>
            </p:spPr>
            <p:txBody>
              <a:bodyPr lIns="51963" tIns="51963" rIns="51963" bIns="51963" rtlCol="0" anchor="ctr"/>
              <a:lstStyle/>
              <a:p>
                <a:endParaRPr lang="fr-FR" sz="3600"/>
              </a:p>
            </p:txBody>
          </p:sp>
        </p:grpSp>
        <p:grpSp>
          <p:nvGrpSpPr>
            <p:cNvPr id="11" name="Group 5">
              <a:extLst>
                <a:ext uri="{FF2B5EF4-FFF2-40B4-BE49-F238E27FC236}">
                  <a16:creationId xmlns:a16="http://schemas.microsoft.com/office/drawing/2014/main" id="{C0A5BFE5-3964-8CDB-3C11-762539031917}"/>
                </a:ext>
              </a:extLst>
            </p:cNvPr>
            <p:cNvGrpSpPr/>
            <p:nvPr/>
          </p:nvGrpSpPr>
          <p:grpSpPr>
            <a:xfrm>
              <a:off x="140854" y="145303"/>
              <a:ext cx="333070" cy="333070"/>
              <a:chOff x="140854" y="145303"/>
              <a:chExt cx="812800" cy="812800"/>
            </a:xfrm>
          </p:grpSpPr>
          <p:sp>
            <p:nvSpPr>
              <p:cNvPr id="38" name="Freeform 6">
                <a:extLst>
                  <a:ext uri="{FF2B5EF4-FFF2-40B4-BE49-F238E27FC236}">
                    <a16:creationId xmlns:a16="http://schemas.microsoft.com/office/drawing/2014/main" id="{F46BA1D4-F2E2-97BC-B96E-F868EDD118B3}"/>
                  </a:ext>
                </a:extLst>
              </p:cNvPr>
              <p:cNvSpPr/>
              <p:nvPr/>
            </p:nvSpPr>
            <p:spPr>
              <a:xfrm>
                <a:off x="140854" y="145303"/>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23211E"/>
              </a:solidFill>
            </p:spPr>
            <p:txBody>
              <a:bodyPr/>
              <a:lstStyle/>
              <a:p>
                <a:endParaRPr lang="fr-FR" sz="3600"/>
              </a:p>
            </p:txBody>
          </p:sp>
          <p:sp>
            <p:nvSpPr>
              <p:cNvPr id="39" name="TextBox 7">
                <a:extLst>
                  <a:ext uri="{FF2B5EF4-FFF2-40B4-BE49-F238E27FC236}">
                    <a16:creationId xmlns:a16="http://schemas.microsoft.com/office/drawing/2014/main" id="{CCF0DB09-D368-6B44-E5A6-E88AB1F2176F}"/>
                  </a:ext>
                </a:extLst>
              </p:cNvPr>
              <p:cNvSpPr txBox="1"/>
              <p:nvPr/>
            </p:nvSpPr>
            <p:spPr>
              <a:xfrm>
                <a:off x="217054" y="192928"/>
                <a:ext cx="660400" cy="688975"/>
              </a:xfrm>
              <a:prstGeom prst="rect">
                <a:avLst/>
              </a:prstGeom>
            </p:spPr>
            <p:txBody>
              <a:bodyPr lIns="51963" tIns="51963" rIns="51963" bIns="51963" rtlCol="0" anchor="ctr"/>
              <a:lstStyle/>
              <a:p>
                <a:endParaRPr lang="fr-FR" sz="3600"/>
              </a:p>
            </p:txBody>
          </p:sp>
        </p:grpSp>
        <p:grpSp>
          <p:nvGrpSpPr>
            <p:cNvPr id="12" name="Group 8">
              <a:extLst>
                <a:ext uri="{FF2B5EF4-FFF2-40B4-BE49-F238E27FC236}">
                  <a16:creationId xmlns:a16="http://schemas.microsoft.com/office/drawing/2014/main" id="{49764E66-9031-941C-92A3-36BABDF2BB15}"/>
                </a:ext>
              </a:extLst>
            </p:cNvPr>
            <p:cNvGrpSpPr/>
            <p:nvPr/>
          </p:nvGrpSpPr>
          <p:grpSpPr>
            <a:xfrm>
              <a:off x="0" y="703097"/>
              <a:ext cx="2680282" cy="651530"/>
              <a:chOff x="0" y="709399"/>
              <a:chExt cx="2195941" cy="533794"/>
            </a:xfrm>
          </p:grpSpPr>
          <p:sp>
            <p:nvSpPr>
              <p:cNvPr id="36" name="Freeform 9">
                <a:extLst>
                  <a:ext uri="{FF2B5EF4-FFF2-40B4-BE49-F238E27FC236}">
                    <a16:creationId xmlns:a16="http://schemas.microsoft.com/office/drawing/2014/main" id="{55BACA63-E12D-C408-B8CD-1327B243A893}"/>
                  </a:ext>
                </a:extLst>
              </p:cNvPr>
              <p:cNvSpPr/>
              <p:nvPr/>
            </p:nvSpPr>
            <p:spPr>
              <a:xfrm>
                <a:off x="0" y="737974"/>
                <a:ext cx="2195941" cy="505219"/>
              </a:xfrm>
              <a:custGeom>
                <a:avLst/>
                <a:gdLst/>
                <a:ahLst/>
                <a:cxnLst/>
                <a:rect l="l" t="t" r="r" b="b"/>
                <a:pathLst>
                  <a:path w="2195941" h="505219">
                    <a:moveTo>
                      <a:pt x="123520" y="0"/>
                    </a:moveTo>
                    <a:lnTo>
                      <a:pt x="2072421" y="0"/>
                    </a:lnTo>
                    <a:cubicBezTo>
                      <a:pt x="2140639" y="0"/>
                      <a:pt x="2195941" y="55302"/>
                      <a:pt x="2195941" y="123520"/>
                    </a:cubicBezTo>
                    <a:lnTo>
                      <a:pt x="2195941" y="381699"/>
                    </a:lnTo>
                    <a:cubicBezTo>
                      <a:pt x="2195941" y="449917"/>
                      <a:pt x="2140639" y="505219"/>
                      <a:pt x="2072421" y="505219"/>
                    </a:cubicBezTo>
                    <a:lnTo>
                      <a:pt x="123520" y="505219"/>
                    </a:lnTo>
                    <a:cubicBezTo>
                      <a:pt x="55302" y="505219"/>
                      <a:pt x="0" y="449917"/>
                      <a:pt x="0" y="381699"/>
                    </a:cubicBezTo>
                    <a:lnTo>
                      <a:pt x="0" y="123520"/>
                    </a:lnTo>
                    <a:cubicBezTo>
                      <a:pt x="0" y="55302"/>
                      <a:pt x="55302" y="0"/>
                      <a:pt x="123520" y="0"/>
                    </a:cubicBezTo>
                    <a:close/>
                  </a:path>
                </a:pathLst>
              </a:custGeom>
              <a:solidFill>
                <a:srgbClr val="DFAF9B"/>
              </a:solidFill>
            </p:spPr>
            <p:txBody>
              <a:bodyPr/>
              <a:lstStyle/>
              <a:p>
                <a:endParaRPr lang="fr-FR" sz="3600"/>
              </a:p>
            </p:txBody>
          </p:sp>
          <p:sp>
            <p:nvSpPr>
              <p:cNvPr id="37" name="TextBox 10">
                <a:extLst>
                  <a:ext uri="{FF2B5EF4-FFF2-40B4-BE49-F238E27FC236}">
                    <a16:creationId xmlns:a16="http://schemas.microsoft.com/office/drawing/2014/main" id="{199612AF-8920-1A8E-E9CE-E510136F8EC2}"/>
                  </a:ext>
                </a:extLst>
              </p:cNvPr>
              <p:cNvSpPr txBox="1"/>
              <p:nvPr/>
            </p:nvSpPr>
            <p:spPr>
              <a:xfrm>
                <a:off x="0" y="709399"/>
                <a:ext cx="2195941" cy="533794"/>
              </a:xfrm>
              <a:prstGeom prst="rect">
                <a:avLst/>
              </a:prstGeom>
            </p:spPr>
            <p:txBody>
              <a:bodyPr lIns="51963" tIns="51963" rIns="51963" bIns="51963" rtlCol="0" anchor="ctr"/>
              <a:lstStyle/>
              <a:p>
                <a:endParaRPr lang="fr-FR" sz="3600"/>
              </a:p>
            </p:txBody>
          </p:sp>
        </p:grpSp>
        <p:grpSp>
          <p:nvGrpSpPr>
            <p:cNvPr id="13" name="Group 11">
              <a:extLst>
                <a:ext uri="{FF2B5EF4-FFF2-40B4-BE49-F238E27FC236}">
                  <a16:creationId xmlns:a16="http://schemas.microsoft.com/office/drawing/2014/main" id="{2623926C-9B37-5845-DB19-06D16A4E528F}"/>
                </a:ext>
              </a:extLst>
            </p:cNvPr>
            <p:cNvGrpSpPr/>
            <p:nvPr/>
          </p:nvGrpSpPr>
          <p:grpSpPr>
            <a:xfrm>
              <a:off x="140854" y="879765"/>
              <a:ext cx="333070" cy="333070"/>
              <a:chOff x="140854" y="879765"/>
              <a:chExt cx="812800" cy="812800"/>
            </a:xfrm>
          </p:grpSpPr>
          <p:sp>
            <p:nvSpPr>
              <p:cNvPr id="34" name="Freeform 12">
                <a:extLst>
                  <a:ext uri="{FF2B5EF4-FFF2-40B4-BE49-F238E27FC236}">
                    <a16:creationId xmlns:a16="http://schemas.microsoft.com/office/drawing/2014/main" id="{4DA7C574-9444-EEB8-C1E5-B4265C4CC358}"/>
                  </a:ext>
                </a:extLst>
              </p:cNvPr>
              <p:cNvSpPr/>
              <p:nvPr/>
            </p:nvSpPr>
            <p:spPr>
              <a:xfrm>
                <a:off x="140854" y="879765"/>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23211E"/>
              </a:solidFill>
            </p:spPr>
            <p:txBody>
              <a:bodyPr/>
              <a:lstStyle/>
              <a:p>
                <a:endParaRPr lang="fr-FR" sz="3600"/>
              </a:p>
            </p:txBody>
          </p:sp>
          <p:sp>
            <p:nvSpPr>
              <p:cNvPr id="35" name="TextBox 13">
                <a:extLst>
                  <a:ext uri="{FF2B5EF4-FFF2-40B4-BE49-F238E27FC236}">
                    <a16:creationId xmlns:a16="http://schemas.microsoft.com/office/drawing/2014/main" id="{79BEE961-5639-F51F-7598-6E8725F10650}"/>
                  </a:ext>
                </a:extLst>
              </p:cNvPr>
              <p:cNvSpPr txBox="1"/>
              <p:nvPr/>
            </p:nvSpPr>
            <p:spPr>
              <a:xfrm>
                <a:off x="217054" y="927390"/>
                <a:ext cx="660400" cy="688975"/>
              </a:xfrm>
              <a:prstGeom prst="rect">
                <a:avLst/>
              </a:prstGeom>
            </p:spPr>
            <p:txBody>
              <a:bodyPr lIns="51963" tIns="51963" rIns="51963" bIns="51963" rtlCol="0" anchor="ctr"/>
              <a:lstStyle/>
              <a:p>
                <a:endParaRPr lang="fr-FR" sz="3600"/>
              </a:p>
            </p:txBody>
          </p:sp>
        </p:grpSp>
        <p:grpSp>
          <p:nvGrpSpPr>
            <p:cNvPr id="14" name="Group 14">
              <a:extLst>
                <a:ext uri="{FF2B5EF4-FFF2-40B4-BE49-F238E27FC236}">
                  <a16:creationId xmlns:a16="http://schemas.microsoft.com/office/drawing/2014/main" id="{2D3F15FC-B9D6-0215-B829-EBF680611C02}"/>
                </a:ext>
              </a:extLst>
            </p:cNvPr>
            <p:cNvGrpSpPr/>
            <p:nvPr/>
          </p:nvGrpSpPr>
          <p:grpSpPr>
            <a:xfrm>
              <a:off x="2829334" y="-34878"/>
              <a:ext cx="2680282" cy="651530"/>
              <a:chOff x="2829334" y="-28575"/>
              <a:chExt cx="2195941" cy="533794"/>
            </a:xfrm>
          </p:grpSpPr>
          <p:sp>
            <p:nvSpPr>
              <p:cNvPr id="32" name="Freeform 15">
                <a:extLst>
                  <a:ext uri="{FF2B5EF4-FFF2-40B4-BE49-F238E27FC236}">
                    <a16:creationId xmlns:a16="http://schemas.microsoft.com/office/drawing/2014/main" id="{00227F3B-21C5-9A40-68DD-7A9F595338C6}"/>
                  </a:ext>
                </a:extLst>
              </p:cNvPr>
              <p:cNvSpPr/>
              <p:nvPr/>
            </p:nvSpPr>
            <p:spPr>
              <a:xfrm>
                <a:off x="2829334" y="0"/>
                <a:ext cx="2195941" cy="505219"/>
              </a:xfrm>
              <a:custGeom>
                <a:avLst/>
                <a:gdLst/>
                <a:ahLst/>
                <a:cxnLst/>
                <a:rect l="l" t="t" r="r" b="b"/>
                <a:pathLst>
                  <a:path w="2195941" h="505219">
                    <a:moveTo>
                      <a:pt x="123520" y="0"/>
                    </a:moveTo>
                    <a:lnTo>
                      <a:pt x="2072421" y="0"/>
                    </a:lnTo>
                    <a:cubicBezTo>
                      <a:pt x="2140639" y="0"/>
                      <a:pt x="2195941" y="55302"/>
                      <a:pt x="2195941" y="123520"/>
                    </a:cubicBezTo>
                    <a:lnTo>
                      <a:pt x="2195941" y="381699"/>
                    </a:lnTo>
                    <a:cubicBezTo>
                      <a:pt x="2195941" y="449917"/>
                      <a:pt x="2140639" y="505219"/>
                      <a:pt x="2072421" y="505219"/>
                    </a:cubicBezTo>
                    <a:lnTo>
                      <a:pt x="123520" y="505219"/>
                    </a:lnTo>
                    <a:cubicBezTo>
                      <a:pt x="55302" y="505219"/>
                      <a:pt x="0" y="449917"/>
                      <a:pt x="0" y="381699"/>
                    </a:cubicBezTo>
                    <a:lnTo>
                      <a:pt x="0" y="123520"/>
                    </a:lnTo>
                    <a:cubicBezTo>
                      <a:pt x="0" y="55302"/>
                      <a:pt x="55302" y="0"/>
                      <a:pt x="123520" y="0"/>
                    </a:cubicBezTo>
                    <a:close/>
                  </a:path>
                </a:pathLst>
              </a:custGeom>
              <a:solidFill>
                <a:srgbClr val="C2BCBF"/>
              </a:solidFill>
            </p:spPr>
            <p:txBody>
              <a:bodyPr/>
              <a:lstStyle/>
              <a:p>
                <a:endParaRPr lang="fr-FR" sz="3600"/>
              </a:p>
            </p:txBody>
          </p:sp>
          <p:sp>
            <p:nvSpPr>
              <p:cNvPr id="33" name="TextBox 16">
                <a:extLst>
                  <a:ext uri="{FF2B5EF4-FFF2-40B4-BE49-F238E27FC236}">
                    <a16:creationId xmlns:a16="http://schemas.microsoft.com/office/drawing/2014/main" id="{BB74CA0B-6BDF-3BB7-BC19-105FDA60D4D4}"/>
                  </a:ext>
                </a:extLst>
              </p:cNvPr>
              <p:cNvSpPr txBox="1"/>
              <p:nvPr/>
            </p:nvSpPr>
            <p:spPr>
              <a:xfrm>
                <a:off x="2829334" y="-28575"/>
                <a:ext cx="2195941" cy="533794"/>
              </a:xfrm>
              <a:prstGeom prst="rect">
                <a:avLst/>
              </a:prstGeom>
            </p:spPr>
            <p:txBody>
              <a:bodyPr lIns="51963" tIns="51963" rIns="51963" bIns="51963" rtlCol="0" anchor="ctr"/>
              <a:lstStyle/>
              <a:p>
                <a:endParaRPr lang="fr-FR" sz="3600"/>
              </a:p>
            </p:txBody>
          </p:sp>
        </p:grpSp>
        <p:grpSp>
          <p:nvGrpSpPr>
            <p:cNvPr id="15" name="Group 17">
              <a:extLst>
                <a:ext uri="{FF2B5EF4-FFF2-40B4-BE49-F238E27FC236}">
                  <a16:creationId xmlns:a16="http://schemas.microsoft.com/office/drawing/2014/main" id="{A20E136E-FACC-1985-B175-F7C89CB5AE8E}"/>
                </a:ext>
              </a:extLst>
            </p:cNvPr>
            <p:cNvGrpSpPr/>
            <p:nvPr/>
          </p:nvGrpSpPr>
          <p:grpSpPr>
            <a:xfrm>
              <a:off x="2970188" y="141791"/>
              <a:ext cx="333070" cy="333070"/>
              <a:chOff x="2970188" y="141791"/>
              <a:chExt cx="812800" cy="812800"/>
            </a:xfrm>
          </p:grpSpPr>
          <p:sp>
            <p:nvSpPr>
              <p:cNvPr id="30" name="Freeform 18">
                <a:extLst>
                  <a:ext uri="{FF2B5EF4-FFF2-40B4-BE49-F238E27FC236}">
                    <a16:creationId xmlns:a16="http://schemas.microsoft.com/office/drawing/2014/main" id="{D69C0843-C2D1-F5D8-9A3C-78E12F282D04}"/>
                  </a:ext>
                </a:extLst>
              </p:cNvPr>
              <p:cNvSpPr/>
              <p:nvPr/>
            </p:nvSpPr>
            <p:spPr>
              <a:xfrm>
                <a:off x="2970188" y="141791"/>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23211E"/>
              </a:solidFill>
            </p:spPr>
            <p:txBody>
              <a:bodyPr/>
              <a:lstStyle/>
              <a:p>
                <a:endParaRPr lang="fr-FR" sz="3600"/>
              </a:p>
            </p:txBody>
          </p:sp>
          <p:sp>
            <p:nvSpPr>
              <p:cNvPr id="31" name="TextBox 19">
                <a:extLst>
                  <a:ext uri="{FF2B5EF4-FFF2-40B4-BE49-F238E27FC236}">
                    <a16:creationId xmlns:a16="http://schemas.microsoft.com/office/drawing/2014/main" id="{61EEEDE4-D454-60E5-218B-11C8E6F40510}"/>
                  </a:ext>
                </a:extLst>
              </p:cNvPr>
              <p:cNvSpPr txBox="1"/>
              <p:nvPr/>
            </p:nvSpPr>
            <p:spPr>
              <a:xfrm>
                <a:off x="3046388" y="189416"/>
                <a:ext cx="660400" cy="688975"/>
              </a:xfrm>
              <a:prstGeom prst="rect">
                <a:avLst/>
              </a:prstGeom>
            </p:spPr>
            <p:txBody>
              <a:bodyPr lIns="51963" tIns="51963" rIns="51963" bIns="51963" rtlCol="0" anchor="ctr"/>
              <a:lstStyle/>
              <a:p>
                <a:endParaRPr lang="fr-FR" sz="3600"/>
              </a:p>
            </p:txBody>
          </p:sp>
        </p:grpSp>
        <p:grpSp>
          <p:nvGrpSpPr>
            <p:cNvPr id="16" name="Group 20">
              <a:extLst>
                <a:ext uri="{FF2B5EF4-FFF2-40B4-BE49-F238E27FC236}">
                  <a16:creationId xmlns:a16="http://schemas.microsoft.com/office/drawing/2014/main" id="{2F245D96-A9BD-E146-2706-09F9324D52D3}"/>
                </a:ext>
              </a:extLst>
            </p:cNvPr>
            <p:cNvGrpSpPr/>
            <p:nvPr/>
          </p:nvGrpSpPr>
          <p:grpSpPr>
            <a:xfrm>
              <a:off x="2829334" y="699585"/>
              <a:ext cx="2680282" cy="651530"/>
              <a:chOff x="2829334" y="705887"/>
              <a:chExt cx="2195941" cy="533794"/>
            </a:xfrm>
          </p:grpSpPr>
          <p:sp>
            <p:nvSpPr>
              <p:cNvPr id="28" name="Freeform 21">
                <a:extLst>
                  <a:ext uri="{FF2B5EF4-FFF2-40B4-BE49-F238E27FC236}">
                    <a16:creationId xmlns:a16="http://schemas.microsoft.com/office/drawing/2014/main" id="{725F91FC-B06F-64C1-331D-1108A294F09C}"/>
                  </a:ext>
                </a:extLst>
              </p:cNvPr>
              <p:cNvSpPr/>
              <p:nvPr/>
            </p:nvSpPr>
            <p:spPr>
              <a:xfrm>
                <a:off x="2829334" y="734462"/>
                <a:ext cx="2195941" cy="505219"/>
              </a:xfrm>
              <a:custGeom>
                <a:avLst/>
                <a:gdLst/>
                <a:ahLst/>
                <a:cxnLst/>
                <a:rect l="l" t="t" r="r" b="b"/>
                <a:pathLst>
                  <a:path w="2195941" h="505219">
                    <a:moveTo>
                      <a:pt x="123520" y="0"/>
                    </a:moveTo>
                    <a:lnTo>
                      <a:pt x="2072421" y="0"/>
                    </a:lnTo>
                    <a:cubicBezTo>
                      <a:pt x="2140639" y="0"/>
                      <a:pt x="2195941" y="55302"/>
                      <a:pt x="2195941" y="123520"/>
                    </a:cubicBezTo>
                    <a:lnTo>
                      <a:pt x="2195941" y="381699"/>
                    </a:lnTo>
                    <a:cubicBezTo>
                      <a:pt x="2195941" y="449917"/>
                      <a:pt x="2140639" y="505219"/>
                      <a:pt x="2072421" y="505219"/>
                    </a:cubicBezTo>
                    <a:lnTo>
                      <a:pt x="123520" y="505219"/>
                    </a:lnTo>
                    <a:cubicBezTo>
                      <a:pt x="55302" y="505219"/>
                      <a:pt x="0" y="449917"/>
                      <a:pt x="0" y="381699"/>
                    </a:cubicBezTo>
                    <a:lnTo>
                      <a:pt x="0" y="123520"/>
                    </a:lnTo>
                    <a:cubicBezTo>
                      <a:pt x="0" y="55302"/>
                      <a:pt x="55302" y="0"/>
                      <a:pt x="123520" y="0"/>
                    </a:cubicBezTo>
                    <a:close/>
                  </a:path>
                </a:pathLst>
              </a:custGeom>
              <a:solidFill>
                <a:srgbClr val="B1BAA7"/>
              </a:solidFill>
            </p:spPr>
            <p:txBody>
              <a:bodyPr/>
              <a:lstStyle/>
              <a:p>
                <a:endParaRPr lang="fr-FR" sz="3600"/>
              </a:p>
            </p:txBody>
          </p:sp>
          <p:sp>
            <p:nvSpPr>
              <p:cNvPr id="29" name="TextBox 22">
                <a:extLst>
                  <a:ext uri="{FF2B5EF4-FFF2-40B4-BE49-F238E27FC236}">
                    <a16:creationId xmlns:a16="http://schemas.microsoft.com/office/drawing/2014/main" id="{AA025AC1-0298-51E6-C272-B923B4B15BD6}"/>
                  </a:ext>
                </a:extLst>
              </p:cNvPr>
              <p:cNvSpPr txBox="1"/>
              <p:nvPr/>
            </p:nvSpPr>
            <p:spPr>
              <a:xfrm>
                <a:off x="2829334" y="705887"/>
                <a:ext cx="2195941" cy="533794"/>
              </a:xfrm>
              <a:prstGeom prst="rect">
                <a:avLst/>
              </a:prstGeom>
            </p:spPr>
            <p:txBody>
              <a:bodyPr lIns="51963" tIns="51963" rIns="51963" bIns="51963" rtlCol="0" anchor="ctr"/>
              <a:lstStyle/>
              <a:p>
                <a:endParaRPr lang="fr-FR" sz="3600"/>
              </a:p>
            </p:txBody>
          </p:sp>
        </p:grpSp>
        <p:grpSp>
          <p:nvGrpSpPr>
            <p:cNvPr id="17" name="Group 23">
              <a:extLst>
                <a:ext uri="{FF2B5EF4-FFF2-40B4-BE49-F238E27FC236}">
                  <a16:creationId xmlns:a16="http://schemas.microsoft.com/office/drawing/2014/main" id="{022C497A-624F-DB89-FB92-B046331C0D78}"/>
                </a:ext>
              </a:extLst>
            </p:cNvPr>
            <p:cNvGrpSpPr/>
            <p:nvPr/>
          </p:nvGrpSpPr>
          <p:grpSpPr>
            <a:xfrm>
              <a:off x="2970188" y="876252"/>
              <a:ext cx="333070" cy="333070"/>
              <a:chOff x="2970188" y="876252"/>
              <a:chExt cx="812800" cy="812800"/>
            </a:xfrm>
          </p:grpSpPr>
          <p:sp>
            <p:nvSpPr>
              <p:cNvPr id="26" name="Freeform 24">
                <a:extLst>
                  <a:ext uri="{FF2B5EF4-FFF2-40B4-BE49-F238E27FC236}">
                    <a16:creationId xmlns:a16="http://schemas.microsoft.com/office/drawing/2014/main" id="{4D8E49B0-98AF-DA06-1B7A-9EC79956D74E}"/>
                  </a:ext>
                </a:extLst>
              </p:cNvPr>
              <p:cNvSpPr/>
              <p:nvPr/>
            </p:nvSpPr>
            <p:spPr>
              <a:xfrm>
                <a:off x="2970188" y="876252"/>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23211E"/>
              </a:solidFill>
            </p:spPr>
            <p:txBody>
              <a:bodyPr/>
              <a:lstStyle/>
              <a:p>
                <a:endParaRPr lang="fr-FR" sz="3600"/>
              </a:p>
            </p:txBody>
          </p:sp>
          <p:sp>
            <p:nvSpPr>
              <p:cNvPr id="27" name="TextBox 25">
                <a:extLst>
                  <a:ext uri="{FF2B5EF4-FFF2-40B4-BE49-F238E27FC236}">
                    <a16:creationId xmlns:a16="http://schemas.microsoft.com/office/drawing/2014/main" id="{58B4304E-0640-6AA9-64FD-8E35713DBF06}"/>
                  </a:ext>
                </a:extLst>
              </p:cNvPr>
              <p:cNvSpPr txBox="1"/>
              <p:nvPr/>
            </p:nvSpPr>
            <p:spPr>
              <a:xfrm>
                <a:off x="3046388" y="923877"/>
                <a:ext cx="660400" cy="688975"/>
              </a:xfrm>
              <a:prstGeom prst="rect">
                <a:avLst/>
              </a:prstGeom>
            </p:spPr>
            <p:txBody>
              <a:bodyPr lIns="51963" tIns="51963" rIns="51963" bIns="51963" rtlCol="0" anchor="ctr"/>
              <a:lstStyle/>
              <a:p>
                <a:endParaRPr lang="fr-FR" sz="3600"/>
              </a:p>
            </p:txBody>
          </p:sp>
        </p:grpSp>
        <p:sp>
          <p:nvSpPr>
            <p:cNvPr id="18" name="TextBox 29">
              <a:extLst>
                <a:ext uri="{FF2B5EF4-FFF2-40B4-BE49-F238E27FC236}">
                  <a16:creationId xmlns:a16="http://schemas.microsoft.com/office/drawing/2014/main" id="{A48466D1-1B53-C1DA-4068-C4829A75F330}"/>
                </a:ext>
              </a:extLst>
            </p:cNvPr>
            <p:cNvSpPr txBox="1"/>
            <p:nvPr/>
          </p:nvSpPr>
          <p:spPr>
            <a:xfrm>
              <a:off x="539491" y="196416"/>
              <a:ext cx="2014220" cy="315692"/>
            </a:xfrm>
            <a:prstGeom prst="rect">
              <a:avLst/>
            </a:prstGeom>
          </p:spPr>
          <p:txBody>
            <a:bodyPr wrap="square" lIns="0" tIns="0" rIns="0" bIns="0" rtlCol="0" anchor="t">
              <a:spAutoFit/>
            </a:bodyPr>
            <a:lstStyle/>
            <a:p>
              <a:pPr algn="ctr" rtl="1">
                <a:lnSpc>
                  <a:spcPct val="115000"/>
                </a:lnSpc>
                <a:buNone/>
              </a:pPr>
              <a:r>
                <a:rPr lang="ar-AE" sz="3600" b="1" kern="1200">
                  <a:solidFill>
                    <a:srgbClr val="23211E"/>
                  </a:solidFill>
                  <a:effectLst/>
                  <a:latin typeface="Times New Roman" panose="02020603050405020304" pitchFamily="18" charset="0"/>
                  <a:ea typeface="Poppins Bold"/>
                  <a:cs typeface="Adobe Arabic" panose="02040503050201020203" pitchFamily="18" charset="-78"/>
                </a:rPr>
                <a:t>الإدارة بالأهداف</a:t>
              </a:r>
              <a:endParaRPr lang="fr-FR"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19" name="TextBox 30">
              <a:extLst>
                <a:ext uri="{FF2B5EF4-FFF2-40B4-BE49-F238E27FC236}">
                  <a16:creationId xmlns:a16="http://schemas.microsoft.com/office/drawing/2014/main" id="{B738E7E9-2E7F-E177-D5AC-F47E454C1BD8}"/>
                </a:ext>
              </a:extLst>
            </p:cNvPr>
            <p:cNvSpPr txBox="1"/>
            <p:nvPr/>
          </p:nvSpPr>
          <p:spPr>
            <a:xfrm>
              <a:off x="172082" y="118330"/>
              <a:ext cx="184785" cy="385845"/>
            </a:xfrm>
            <a:prstGeom prst="rect">
              <a:avLst/>
            </a:prstGeom>
          </p:spPr>
          <p:txBody>
            <a:bodyPr lIns="0" tIns="0" rIns="0" bIns="0" rtlCol="0" anchor="t">
              <a:spAutoFit/>
            </a:bodyPr>
            <a:lstStyle/>
            <a:p>
              <a:pPr algn="just" rtl="1">
                <a:lnSpc>
                  <a:spcPct val="115000"/>
                </a:lnSpc>
                <a:buNone/>
              </a:pPr>
              <a:r>
                <a:rPr lang="en-US" sz="4400" b="1" kern="1200">
                  <a:solidFill>
                    <a:srgbClr val="FFFFFF"/>
                  </a:solidFill>
                  <a:effectLst/>
                  <a:latin typeface="Adobe Arabic" panose="02040503050201020203" pitchFamily="18" charset="-78"/>
                  <a:ea typeface="Poppins Bold"/>
                  <a:cs typeface="Sakkal Majalla" panose="02000000000000000000" pitchFamily="2" charset="-78"/>
                </a:rPr>
                <a:t>2</a:t>
              </a:r>
              <a:endParaRPr lang="fr-FR"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0" name="TextBox 32">
              <a:extLst>
                <a:ext uri="{FF2B5EF4-FFF2-40B4-BE49-F238E27FC236}">
                  <a16:creationId xmlns:a16="http://schemas.microsoft.com/office/drawing/2014/main" id="{37989713-0ABA-174B-15F9-FDDDF4B30D47}"/>
                </a:ext>
              </a:extLst>
            </p:cNvPr>
            <p:cNvSpPr txBox="1"/>
            <p:nvPr/>
          </p:nvSpPr>
          <p:spPr>
            <a:xfrm>
              <a:off x="692270" y="926071"/>
              <a:ext cx="1988012" cy="194105"/>
            </a:xfrm>
            <a:prstGeom prst="rect">
              <a:avLst/>
            </a:prstGeom>
          </p:spPr>
          <p:txBody>
            <a:bodyPr wrap="square" lIns="0" tIns="0" rIns="0" bIns="0" rtlCol="0" anchor="t">
              <a:spAutoFit/>
            </a:bodyPr>
            <a:lstStyle/>
            <a:p>
              <a:pPr algn="ctr" rtl="1">
                <a:lnSpc>
                  <a:spcPts val="2470"/>
                </a:lnSpc>
                <a:buNone/>
              </a:pPr>
              <a:r>
                <a:rPr lang="ar-AE" sz="3600" b="1" kern="1200" dirty="0">
                  <a:solidFill>
                    <a:srgbClr val="23211E"/>
                  </a:solidFill>
                  <a:effectLst/>
                  <a:latin typeface="Times New Roman" panose="02020603050405020304" pitchFamily="18" charset="0"/>
                  <a:ea typeface="Poppins Bold"/>
                  <a:cs typeface="Adobe Arabic" panose="02040503050201020203" pitchFamily="18" charset="-78"/>
                </a:rPr>
                <a:t>المتابعة المستمرّة</a:t>
              </a:r>
              <a:endParaRPr lang="fr-FR"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1" name="TextBox 33">
              <a:extLst>
                <a:ext uri="{FF2B5EF4-FFF2-40B4-BE49-F238E27FC236}">
                  <a16:creationId xmlns:a16="http://schemas.microsoft.com/office/drawing/2014/main" id="{7BEEA2C7-ACD1-5351-6A4E-76915012608A}"/>
                </a:ext>
              </a:extLst>
            </p:cNvPr>
            <p:cNvSpPr txBox="1"/>
            <p:nvPr/>
          </p:nvSpPr>
          <p:spPr>
            <a:xfrm>
              <a:off x="167654" y="928851"/>
              <a:ext cx="184785" cy="244356"/>
            </a:xfrm>
            <a:prstGeom prst="rect">
              <a:avLst/>
            </a:prstGeom>
          </p:spPr>
          <p:txBody>
            <a:bodyPr lIns="0" tIns="0" rIns="0" bIns="0" rtlCol="0" anchor="t">
              <a:spAutoFit/>
            </a:bodyPr>
            <a:lstStyle/>
            <a:p>
              <a:pPr algn="just" rtl="1">
                <a:lnSpc>
                  <a:spcPts val="3165"/>
                </a:lnSpc>
                <a:buNone/>
              </a:pPr>
              <a:r>
                <a:rPr lang="en-US" sz="4400" b="1" kern="1200" dirty="0">
                  <a:solidFill>
                    <a:srgbClr val="FFFFFF"/>
                  </a:solidFill>
                  <a:effectLst/>
                  <a:latin typeface="Adobe Arabic" panose="02040503050201020203" pitchFamily="18" charset="-78"/>
                  <a:ea typeface="Poppins Bold"/>
                  <a:cs typeface="Sakkal Majalla" panose="02000000000000000000" pitchFamily="2" charset="-78"/>
                </a:rPr>
                <a:t>4</a:t>
              </a:r>
              <a:endParaRPr lang="fr-FR"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2" name="TextBox 35">
              <a:extLst>
                <a:ext uri="{FF2B5EF4-FFF2-40B4-BE49-F238E27FC236}">
                  <a16:creationId xmlns:a16="http://schemas.microsoft.com/office/drawing/2014/main" id="{2CA93B06-3D48-21FD-0B55-D7A9B28FA157}"/>
                </a:ext>
              </a:extLst>
            </p:cNvPr>
            <p:cNvSpPr txBox="1"/>
            <p:nvPr/>
          </p:nvSpPr>
          <p:spPr>
            <a:xfrm>
              <a:off x="3356142" y="193849"/>
              <a:ext cx="2002155" cy="315692"/>
            </a:xfrm>
            <a:prstGeom prst="rect">
              <a:avLst/>
            </a:prstGeom>
          </p:spPr>
          <p:txBody>
            <a:bodyPr wrap="square" lIns="0" tIns="0" rIns="0" bIns="0" rtlCol="0" anchor="t">
              <a:spAutoFit/>
            </a:bodyPr>
            <a:lstStyle/>
            <a:p>
              <a:pPr algn="ctr" rtl="1">
                <a:lnSpc>
                  <a:spcPct val="115000"/>
                </a:lnSpc>
                <a:buNone/>
              </a:pPr>
              <a:r>
                <a:rPr lang="ar-AE" sz="3600" b="1" kern="1200" dirty="0">
                  <a:solidFill>
                    <a:srgbClr val="23211E"/>
                  </a:solidFill>
                  <a:effectLst/>
                  <a:latin typeface="Times New Roman" panose="02020603050405020304" pitchFamily="18" charset="0"/>
                  <a:ea typeface="Poppins Bold"/>
                  <a:cs typeface="Adobe Arabic" panose="02040503050201020203" pitchFamily="18" charset="-78"/>
                </a:rPr>
                <a:t>التقييم التقليدي السنوي</a:t>
              </a:r>
              <a:endParaRPr lang="fr-FR"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3" name="TextBox 36">
              <a:extLst>
                <a:ext uri="{FF2B5EF4-FFF2-40B4-BE49-F238E27FC236}">
                  <a16:creationId xmlns:a16="http://schemas.microsoft.com/office/drawing/2014/main" id="{64764C45-C1E9-8259-44B9-4C2E8B03FDC2}"/>
                </a:ext>
              </a:extLst>
            </p:cNvPr>
            <p:cNvSpPr txBox="1"/>
            <p:nvPr/>
          </p:nvSpPr>
          <p:spPr>
            <a:xfrm>
              <a:off x="3035502" y="120289"/>
              <a:ext cx="184785" cy="385845"/>
            </a:xfrm>
            <a:prstGeom prst="rect">
              <a:avLst/>
            </a:prstGeom>
          </p:spPr>
          <p:txBody>
            <a:bodyPr lIns="0" tIns="0" rIns="0" bIns="0" rtlCol="0" anchor="t">
              <a:spAutoFit/>
            </a:bodyPr>
            <a:lstStyle/>
            <a:p>
              <a:pPr algn="just" rtl="1">
                <a:lnSpc>
                  <a:spcPct val="115000"/>
                </a:lnSpc>
                <a:buNone/>
              </a:pPr>
              <a:r>
                <a:rPr lang="en-US" sz="4400" b="1" kern="1200">
                  <a:solidFill>
                    <a:srgbClr val="FFFFFF"/>
                  </a:solidFill>
                  <a:effectLst/>
                  <a:latin typeface="Adobe Arabic" panose="02040503050201020203" pitchFamily="18" charset="-78"/>
                  <a:ea typeface="Poppins Bold"/>
                  <a:cs typeface="Sakkal Majalla" panose="02000000000000000000" pitchFamily="2" charset="-78"/>
                </a:rPr>
                <a:t>1</a:t>
              </a:r>
              <a:endParaRPr lang="fr-FR"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4" name="TextBox 38">
              <a:extLst>
                <a:ext uri="{FF2B5EF4-FFF2-40B4-BE49-F238E27FC236}">
                  <a16:creationId xmlns:a16="http://schemas.microsoft.com/office/drawing/2014/main" id="{7BB13AC5-4DCA-7427-B5A0-B10D57BBE11D}"/>
                </a:ext>
              </a:extLst>
            </p:cNvPr>
            <p:cNvSpPr txBox="1"/>
            <p:nvPr/>
          </p:nvSpPr>
          <p:spPr>
            <a:xfrm>
              <a:off x="3215996" y="931809"/>
              <a:ext cx="2293620" cy="194105"/>
            </a:xfrm>
            <a:prstGeom prst="rect">
              <a:avLst/>
            </a:prstGeom>
          </p:spPr>
          <p:txBody>
            <a:bodyPr wrap="square" lIns="0" tIns="0" rIns="0" bIns="0" rtlCol="0" anchor="t">
              <a:spAutoFit/>
            </a:bodyPr>
            <a:lstStyle/>
            <a:p>
              <a:pPr algn="ctr" rtl="1">
                <a:lnSpc>
                  <a:spcPts val="2470"/>
                </a:lnSpc>
                <a:buNone/>
              </a:pPr>
              <a:r>
                <a:rPr lang="ar-AE" sz="3600" b="1" kern="1200" dirty="0">
                  <a:solidFill>
                    <a:srgbClr val="23211E"/>
                  </a:solidFill>
                  <a:effectLst/>
                  <a:latin typeface="Times New Roman" panose="02020603050405020304" pitchFamily="18" charset="0"/>
                  <a:ea typeface="Poppins Bold"/>
                  <a:cs typeface="Adobe Arabic" panose="02040503050201020203" pitchFamily="18" charset="-78"/>
                </a:rPr>
                <a:t>التقييم 360 درجة</a:t>
              </a:r>
              <a:endParaRPr lang="fr-FR"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5" name="TextBox 39">
              <a:extLst>
                <a:ext uri="{FF2B5EF4-FFF2-40B4-BE49-F238E27FC236}">
                  <a16:creationId xmlns:a16="http://schemas.microsoft.com/office/drawing/2014/main" id="{6A74A886-23CD-96BA-099D-C5EEA49C79E7}"/>
                </a:ext>
              </a:extLst>
            </p:cNvPr>
            <p:cNvSpPr txBox="1"/>
            <p:nvPr/>
          </p:nvSpPr>
          <p:spPr>
            <a:xfrm>
              <a:off x="3001413" y="926071"/>
              <a:ext cx="184785" cy="244356"/>
            </a:xfrm>
            <a:prstGeom prst="rect">
              <a:avLst/>
            </a:prstGeom>
          </p:spPr>
          <p:txBody>
            <a:bodyPr lIns="0" tIns="0" rIns="0" bIns="0" rtlCol="0" anchor="t">
              <a:spAutoFit/>
            </a:bodyPr>
            <a:lstStyle/>
            <a:p>
              <a:pPr algn="just" rtl="1">
                <a:lnSpc>
                  <a:spcPts val="3165"/>
                </a:lnSpc>
                <a:buNone/>
              </a:pPr>
              <a:r>
                <a:rPr lang="en-US" sz="4400" b="1" kern="1200" dirty="0">
                  <a:solidFill>
                    <a:srgbClr val="FFFFFF"/>
                  </a:solidFill>
                  <a:effectLst/>
                  <a:latin typeface="Adobe Arabic" panose="02040503050201020203" pitchFamily="18" charset="-78"/>
                  <a:ea typeface="Poppins Bold"/>
                  <a:cs typeface="Sakkal Majalla" panose="02000000000000000000" pitchFamily="2" charset="-78"/>
                </a:rPr>
                <a:t>3</a:t>
              </a:r>
              <a:endParaRPr lang="fr-FR"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Tree>
    <p:extLst>
      <p:ext uri="{BB962C8B-B14F-4D97-AF65-F5344CB8AC3E}">
        <p14:creationId xmlns:p14="http://schemas.microsoft.com/office/powerpoint/2010/main" val="242002860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53278C-D49E-12CA-8DE2-4A304F8525F3}"/>
            </a:ext>
          </a:extLst>
        </p:cNvPr>
        <p:cNvGrpSpPr/>
        <p:nvPr/>
      </p:nvGrpSpPr>
      <p:grpSpPr>
        <a:xfrm>
          <a:off x="0" y="0"/>
          <a:ext cx="0" cy="0"/>
          <a:chOff x="0" y="0"/>
          <a:chExt cx="0" cy="0"/>
        </a:xfrm>
      </p:grpSpPr>
      <p:sp>
        <p:nvSpPr>
          <p:cNvPr id="13" name="Rectangle 12">
            <a:extLst>
              <a:ext uri="{FF2B5EF4-FFF2-40B4-BE49-F238E27FC236}">
                <a16:creationId xmlns:a16="http://schemas.microsoft.com/office/drawing/2014/main" id="{F6CD537A-9EF2-620B-4CE0-0F3D9BC6DEB7}"/>
              </a:ext>
            </a:extLst>
          </p:cNvPr>
          <p:cNvSpPr/>
          <p:nvPr/>
        </p:nvSpPr>
        <p:spPr>
          <a:xfrm>
            <a:off x="0" y="0"/>
            <a:ext cx="12192000" cy="6858000"/>
          </a:xfrm>
          <a:prstGeom prst="rect">
            <a:avLst/>
          </a:prstGeom>
          <a:solidFill>
            <a:srgbClr val="008080"/>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Tajawal ExtraBold" panose="00000800000000000000" pitchFamily="2" charset="-78"/>
              <a:cs typeface="Tajawal ExtraBold" panose="00000800000000000000" pitchFamily="2" charset="-78"/>
            </a:endParaRPr>
          </a:p>
        </p:txBody>
      </p:sp>
      <p:sp>
        <p:nvSpPr>
          <p:cNvPr id="10" name="TextBox 9">
            <a:extLst>
              <a:ext uri="{FF2B5EF4-FFF2-40B4-BE49-F238E27FC236}">
                <a16:creationId xmlns:a16="http://schemas.microsoft.com/office/drawing/2014/main" id="{98926731-5F8D-5415-62C6-540802E2D5EE}"/>
              </a:ext>
            </a:extLst>
          </p:cNvPr>
          <p:cNvSpPr txBox="1"/>
          <p:nvPr/>
        </p:nvSpPr>
        <p:spPr>
          <a:xfrm>
            <a:off x="1827618" y="139258"/>
            <a:ext cx="7975384" cy="646331"/>
          </a:xfrm>
          <a:prstGeom prst="rect">
            <a:avLst/>
          </a:prstGeom>
          <a:noFill/>
        </p:spPr>
        <p:txBody>
          <a:bodyPr wrap="square">
            <a:spAutoFit/>
          </a:bodyPr>
          <a:lstStyle/>
          <a:p>
            <a:pPr algn="ctr" rtl="1"/>
            <a:r>
              <a:rPr lang="ar-EG" sz="3600" b="1" dirty="0">
                <a:solidFill>
                  <a:schemeClr val="bg1"/>
                </a:solidFill>
                <a:latin typeface="Adobe Arabic" panose="02040503050201020203" pitchFamily="18" charset="-78"/>
                <a:cs typeface="Adobe Arabic" panose="02040503050201020203" pitchFamily="18" charset="-78"/>
              </a:rPr>
              <a:t>أنماط القيادة الحديثة وتأثيرها على الأداء</a:t>
            </a:r>
            <a:endParaRPr lang="en-US" sz="3600" b="1" dirty="0">
              <a:latin typeface="Adobe Arabic" panose="02040503050201020203" pitchFamily="18" charset="-78"/>
              <a:cs typeface="Adobe Arabic" panose="02040503050201020203" pitchFamily="18" charset="-78"/>
            </a:endParaRPr>
          </a:p>
        </p:txBody>
      </p:sp>
      <p:graphicFrame>
        <p:nvGraphicFramePr>
          <p:cNvPr id="3" name="جدول 2">
            <a:extLst>
              <a:ext uri="{FF2B5EF4-FFF2-40B4-BE49-F238E27FC236}">
                <a16:creationId xmlns:a16="http://schemas.microsoft.com/office/drawing/2014/main" id="{4E27290B-2088-8159-E87D-8989DD4EE50C}"/>
              </a:ext>
            </a:extLst>
          </p:cNvPr>
          <p:cNvGraphicFramePr>
            <a:graphicFrameLocks noGrp="1"/>
          </p:cNvGraphicFramePr>
          <p:nvPr>
            <p:extLst>
              <p:ext uri="{D42A27DB-BD31-4B8C-83A1-F6EECF244321}">
                <p14:modId xmlns:p14="http://schemas.microsoft.com/office/powerpoint/2010/main" val="1657424868"/>
              </p:ext>
            </p:extLst>
          </p:nvPr>
        </p:nvGraphicFramePr>
        <p:xfrm>
          <a:off x="152400" y="1225899"/>
          <a:ext cx="11887200" cy="521843"/>
        </p:xfrm>
        <a:graphic>
          <a:graphicData uri="http://schemas.openxmlformats.org/drawingml/2006/table">
            <a:tbl>
              <a:tblPr rtl="1" firstRow="1" firstCol="1" bandRow="1"/>
              <a:tblGrid>
                <a:gridCol w="3208208">
                  <a:extLst>
                    <a:ext uri="{9D8B030D-6E8A-4147-A177-3AD203B41FA5}">
                      <a16:colId xmlns:a16="http://schemas.microsoft.com/office/drawing/2014/main" val="2069575163"/>
                    </a:ext>
                  </a:extLst>
                </a:gridCol>
                <a:gridCol w="4513590">
                  <a:extLst>
                    <a:ext uri="{9D8B030D-6E8A-4147-A177-3AD203B41FA5}">
                      <a16:colId xmlns:a16="http://schemas.microsoft.com/office/drawing/2014/main" val="1571592202"/>
                    </a:ext>
                  </a:extLst>
                </a:gridCol>
                <a:gridCol w="4165402">
                  <a:extLst>
                    <a:ext uri="{9D8B030D-6E8A-4147-A177-3AD203B41FA5}">
                      <a16:colId xmlns:a16="http://schemas.microsoft.com/office/drawing/2014/main" val="2212372001"/>
                    </a:ext>
                  </a:extLst>
                </a:gridCol>
              </a:tblGrid>
              <a:tr h="0">
                <a:tc>
                  <a:txBody>
                    <a:bodyPr/>
                    <a:lstStyle/>
                    <a:p>
                      <a:pPr algn="ctr" rtl="1">
                        <a:lnSpc>
                          <a:spcPct val="107000"/>
                        </a:lnSpc>
                        <a:buNone/>
                      </a:pPr>
                      <a:r>
                        <a:rPr lang="ar-SA" sz="3200" b="1" dirty="0">
                          <a:solidFill>
                            <a:srgbClr val="008080"/>
                          </a:solidFill>
                          <a:effectLst/>
                          <a:latin typeface="Times New Roman" panose="02020603050405020304" pitchFamily="18" charset="0"/>
                          <a:ea typeface="Calibri" panose="020F0502020204030204" pitchFamily="34" charset="0"/>
                          <a:cs typeface="Adobe Arabic" panose="02040503050201020203" pitchFamily="18" charset="-78"/>
                        </a:rPr>
                        <a:t>الأنماط القيادية الحديثة</a:t>
                      </a:r>
                      <a:endParaRPr lang="fr-FR" sz="2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lgn="ctr" rtl="1">
                        <a:lnSpc>
                          <a:spcPct val="107000"/>
                        </a:lnSpc>
                        <a:buNone/>
                      </a:pPr>
                      <a:r>
                        <a:rPr lang="ar-SA" sz="3200" b="1">
                          <a:solidFill>
                            <a:srgbClr val="008080"/>
                          </a:solidFill>
                          <a:effectLst/>
                          <a:latin typeface="Times New Roman" panose="02020603050405020304" pitchFamily="18" charset="0"/>
                          <a:ea typeface="Calibri" panose="020F0502020204030204" pitchFamily="34" charset="0"/>
                          <a:cs typeface="Adobe Arabic" panose="02040503050201020203" pitchFamily="18" charset="-78"/>
                        </a:rPr>
                        <a:t>التركيز</a:t>
                      </a:r>
                      <a:endParaRPr lang="fr-FR" sz="24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lgn="ctr" rtl="1">
                        <a:lnSpc>
                          <a:spcPct val="107000"/>
                        </a:lnSpc>
                        <a:buNone/>
                      </a:pPr>
                      <a:r>
                        <a:rPr lang="ar-SA" sz="3200" b="1" dirty="0">
                          <a:solidFill>
                            <a:srgbClr val="008080"/>
                          </a:solidFill>
                          <a:effectLst/>
                          <a:latin typeface="Times New Roman" panose="02020603050405020304" pitchFamily="18" charset="0"/>
                          <a:ea typeface="Calibri" panose="020F0502020204030204" pitchFamily="34" charset="0"/>
                          <a:cs typeface="Adobe Arabic" panose="02040503050201020203" pitchFamily="18" charset="-78"/>
                        </a:rPr>
                        <a:t>مثال</a:t>
                      </a:r>
                      <a:endParaRPr lang="fr-FR" sz="2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extLst>
                  <a:ext uri="{0D108BD9-81ED-4DB2-BD59-A6C34878D82A}">
                    <a16:rowId xmlns:a16="http://schemas.microsoft.com/office/drawing/2014/main" val="3658705190"/>
                  </a:ext>
                </a:extLst>
              </a:tr>
            </a:tbl>
          </a:graphicData>
        </a:graphic>
      </p:graphicFrame>
      <p:graphicFrame>
        <p:nvGraphicFramePr>
          <p:cNvPr id="2" name="جدول 1">
            <a:extLst>
              <a:ext uri="{FF2B5EF4-FFF2-40B4-BE49-F238E27FC236}">
                <a16:creationId xmlns:a16="http://schemas.microsoft.com/office/drawing/2014/main" id="{5FFD6BD3-B5EF-6305-9527-A31F30668E2A}"/>
              </a:ext>
            </a:extLst>
          </p:cNvPr>
          <p:cNvGraphicFramePr>
            <a:graphicFrameLocks noGrp="1"/>
          </p:cNvGraphicFramePr>
          <p:nvPr>
            <p:extLst>
              <p:ext uri="{D42A27DB-BD31-4B8C-83A1-F6EECF244321}">
                <p14:modId xmlns:p14="http://schemas.microsoft.com/office/powerpoint/2010/main" val="3702892296"/>
              </p:ext>
            </p:extLst>
          </p:nvPr>
        </p:nvGraphicFramePr>
        <p:xfrm>
          <a:off x="152400" y="1747742"/>
          <a:ext cx="11887200" cy="4565650"/>
        </p:xfrm>
        <a:graphic>
          <a:graphicData uri="http://schemas.openxmlformats.org/drawingml/2006/table">
            <a:tbl>
              <a:tblPr rtl="1" firstRow="1" firstCol="1" bandRow="1"/>
              <a:tblGrid>
                <a:gridCol w="3208208">
                  <a:extLst>
                    <a:ext uri="{9D8B030D-6E8A-4147-A177-3AD203B41FA5}">
                      <a16:colId xmlns:a16="http://schemas.microsoft.com/office/drawing/2014/main" val="2150162697"/>
                    </a:ext>
                  </a:extLst>
                </a:gridCol>
                <a:gridCol w="4513590">
                  <a:extLst>
                    <a:ext uri="{9D8B030D-6E8A-4147-A177-3AD203B41FA5}">
                      <a16:colId xmlns:a16="http://schemas.microsoft.com/office/drawing/2014/main" val="860086609"/>
                    </a:ext>
                  </a:extLst>
                </a:gridCol>
                <a:gridCol w="4165402">
                  <a:extLst>
                    <a:ext uri="{9D8B030D-6E8A-4147-A177-3AD203B41FA5}">
                      <a16:colId xmlns:a16="http://schemas.microsoft.com/office/drawing/2014/main" val="581637416"/>
                    </a:ext>
                  </a:extLst>
                </a:gridCol>
              </a:tblGrid>
              <a:tr h="0">
                <a:tc>
                  <a:txBody>
                    <a:bodyPr/>
                    <a:lstStyle/>
                    <a:p>
                      <a:pPr algn="ctr" rtl="1">
                        <a:lnSpc>
                          <a:spcPct val="107000"/>
                        </a:lnSpc>
                        <a:buNone/>
                      </a:pPr>
                      <a:r>
                        <a:rPr lang="ar-SA" sz="3200" b="1">
                          <a:solidFill>
                            <a:srgbClr val="C00000"/>
                          </a:solidFill>
                          <a:effectLst/>
                          <a:latin typeface="Times New Roman" panose="02020603050405020304" pitchFamily="18" charset="0"/>
                          <a:ea typeface="Calibri" panose="020F0502020204030204" pitchFamily="34" charset="0"/>
                          <a:cs typeface="Adobe Arabic" panose="02040503050201020203" pitchFamily="18" charset="-78"/>
                        </a:rPr>
                        <a:t>القيادة الرشيقة</a:t>
                      </a:r>
                      <a:endParaRPr lang="fr-FR" sz="24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algn="ctr" rtl="1">
                        <a:lnSpc>
                          <a:spcPct val="107000"/>
                        </a:lnSpc>
                        <a:buNone/>
                      </a:pPr>
                      <a:r>
                        <a:rPr lang="ar-SA" sz="3200" b="1">
                          <a:solidFill>
                            <a:srgbClr val="C00000"/>
                          </a:solidFill>
                          <a:effectLst/>
                          <a:latin typeface="Times New Roman" panose="02020603050405020304" pitchFamily="18" charset="0"/>
                          <a:ea typeface="Calibri" panose="020F0502020204030204" pitchFamily="34" charset="0"/>
                          <a:cs typeface="Adobe Arabic" panose="02040503050201020203" pitchFamily="18" charset="-78"/>
                        </a:rPr>
                        <a:t>(</a:t>
                      </a:r>
                      <a:r>
                        <a:rPr lang="en-US" sz="3200" b="1">
                          <a:solidFill>
                            <a:srgbClr val="C00000"/>
                          </a:solidFill>
                          <a:effectLst/>
                          <a:latin typeface="Adobe Arabic" panose="02040503050201020203" pitchFamily="18" charset="-78"/>
                          <a:ea typeface="Calibri" panose="020F0502020204030204" pitchFamily="34" charset="0"/>
                          <a:cs typeface="Sakkal Majalla" panose="02000000000000000000" pitchFamily="2" charset="-78"/>
                        </a:rPr>
                        <a:t>Agile Leadership</a:t>
                      </a:r>
                      <a:r>
                        <a:rPr lang="ar-SA" sz="3200" b="1">
                          <a:solidFill>
                            <a:srgbClr val="C00000"/>
                          </a:solidFill>
                          <a:effectLst/>
                          <a:latin typeface="Times New Roman" panose="02020603050405020304" pitchFamily="18" charset="0"/>
                          <a:ea typeface="Calibri" panose="020F0502020204030204" pitchFamily="34" charset="0"/>
                          <a:cs typeface="Adobe Arabic" panose="02040503050201020203" pitchFamily="18" charset="-78"/>
                        </a:rPr>
                        <a:t>)</a:t>
                      </a:r>
                      <a:endParaRPr lang="fr-FR" sz="24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rtl="1">
                        <a:lnSpc>
                          <a:spcPct val="107000"/>
                        </a:lnSpc>
                        <a:buNone/>
                      </a:pPr>
                      <a:r>
                        <a:rPr lang="ar-SA" sz="2800" dirty="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rPr>
                        <a:t>تركّز على المرونة والتكيّف السريع مع المتغيّرات، وتشجيع التجربة والتعلّم من الأخطاء، وتمكين الفرق من اتخاذ القرارات.</a:t>
                      </a:r>
                      <a:endParaRPr lang="fr-FR" sz="2400" dirty="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rtl="1">
                        <a:lnSpc>
                          <a:spcPct val="107000"/>
                        </a:lnSpc>
                        <a:buNone/>
                      </a:pPr>
                      <a:r>
                        <a:rPr lang="ar-SA" sz="280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rPr>
                        <a:t>شركة سبوتيفاي التي تطبّق نموذج "القيادة الرشيقة" حيث تعمل فرق صغيرة مستقلة (</a:t>
                      </a:r>
                      <a:r>
                        <a:rPr lang="en-US" sz="2800">
                          <a:solidFill>
                            <a:schemeClr val="bg1"/>
                          </a:solidFill>
                          <a:effectLst/>
                          <a:latin typeface="Sakkal Majalla" panose="02000000000000000000" pitchFamily="2" charset="-78"/>
                          <a:ea typeface="Calibri" panose="020F0502020204030204" pitchFamily="34" charset="0"/>
                          <a:cs typeface="Sakkal Majalla" panose="02000000000000000000" pitchFamily="2" charset="-78"/>
                        </a:rPr>
                        <a:t>squads</a:t>
                      </a:r>
                      <a:r>
                        <a:rPr lang="ar-SA" sz="280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rPr>
                        <a:t>) بمرونة وحرية في اتخاذ القرارات ضمن إطار استراتيجي واضح.</a:t>
                      </a:r>
                      <a:endParaRPr lang="fr-FR" sz="240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731117925"/>
                  </a:ext>
                </a:extLst>
              </a:tr>
              <a:tr h="0">
                <a:tc>
                  <a:txBody>
                    <a:bodyPr/>
                    <a:lstStyle/>
                    <a:p>
                      <a:pPr algn="ctr" rtl="1">
                        <a:lnSpc>
                          <a:spcPct val="107000"/>
                        </a:lnSpc>
                        <a:buNone/>
                      </a:pPr>
                      <a:r>
                        <a:rPr lang="ar-SA" sz="3200" b="1">
                          <a:solidFill>
                            <a:srgbClr val="C00000"/>
                          </a:solidFill>
                          <a:effectLst/>
                          <a:latin typeface="Times New Roman" panose="02020603050405020304" pitchFamily="18" charset="0"/>
                          <a:ea typeface="Calibri" panose="020F0502020204030204" pitchFamily="34" charset="0"/>
                          <a:cs typeface="Adobe Arabic" panose="02040503050201020203" pitchFamily="18" charset="-78"/>
                        </a:rPr>
                        <a:t>القيادة المشتركة</a:t>
                      </a:r>
                      <a:endParaRPr lang="fr-FR" sz="24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rtl="1">
                        <a:lnSpc>
                          <a:spcPct val="107000"/>
                        </a:lnSpc>
                        <a:buNone/>
                      </a:pPr>
                      <a:r>
                        <a:rPr lang="ar-SA" sz="280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rPr>
                        <a:t>توزيع مسؤوليات القيادة بين أعضاء الفريق بناءً على خبراتهم ومهاراتهم، مما يعزّز المشاركة والالتزام.</a:t>
                      </a:r>
                      <a:endParaRPr lang="fr-FR" sz="240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rtl="1">
                        <a:lnSpc>
                          <a:spcPct val="107000"/>
                        </a:lnSpc>
                        <a:buNone/>
                      </a:pPr>
                      <a:r>
                        <a:rPr lang="ar-SA" sz="2800" dirty="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rPr>
                        <a:t>شركة جور للصناعات (</a:t>
                      </a:r>
                      <a:r>
                        <a:rPr lang="en-US" sz="2800" dirty="0">
                          <a:solidFill>
                            <a:schemeClr val="bg1"/>
                          </a:solidFill>
                          <a:effectLst/>
                          <a:latin typeface="Sakkal Majalla" panose="02000000000000000000" pitchFamily="2" charset="-78"/>
                          <a:ea typeface="Calibri" panose="020F0502020204030204" pitchFamily="34" charset="0"/>
                          <a:cs typeface="Sakkal Majalla" panose="02000000000000000000" pitchFamily="2" charset="-78"/>
                        </a:rPr>
                        <a:t>Gore Associates</a:t>
                      </a:r>
                      <a:r>
                        <a:rPr lang="ar-SA" sz="2800" dirty="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rPr>
                        <a:t>)، المعروفة بمنتجات </a:t>
                      </a:r>
                      <a:r>
                        <a:rPr lang="en-US" sz="2800" dirty="0">
                          <a:solidFill>
                            <a:schemeClr val="bg1"/>
                          </a:solidFill>
                          <a:effectLst/>
                          <a:latin typeface="Sakkal Majalla" panose="02000000000000000000" pitchFamily="2" charset="-78"/>
                          <a:ea typeface="Calibri" panose="020F0502020204030204" pitchFamily="34" charset="0"/>
                          <a:cs typeface="Sakkal Majalla" panose="02000000000000000000" pitchFamily="2" charset="-78"/>
                        </a:rPr>
                        <a:t>Gore-Tex</a:t>
                      </a:r>
                      <a:r>
                        <a:rPr lang="ar-SA" sz="2800" dirty="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rPr>
                        <a:t>، حيث تعتمد هيكلاً تنظيمياً أفقياً بدون تسلسل هرمي تقليدي، ويشارك الموظفون في اتخاذ القرارات.</a:t>
                      </a:r>
                      <a:endParaRPr lang="fr-FR" sz="2400" dirty="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962751962"/>
                  </a:ext>
                </a:extLst>
              </a:tr>
            </a:tbl>
          </a:graphicData>
        </a:graphic>
      </p:graphicFrame>
    </p:spTree>
    <p:extLst>
      <p:ext uri="{BB962C8B-B14F-4D97-AF65-F5344CB8AC3E}">
        <p14:creationId xmlns:p14="http://schemas.microsoft.com/office/powerpoint/2010/main" val="92580519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9AE510-F4F2-22BE-177B-B1506D460B59}"/>
            </a:ext>
          </a:extLst>
        </p:cNvPr>
        <p:cNvGrpSpPr/>
        <p:nvPr/>
      </p:nvGrpSpPr>
      <p:grpSpPr>
        <a:xfrm>
          <a:off x="0" y="0"/>
          <a:ext cx="0" cy="0"/>
          <a:chOff x="0" y="0"/>
          <a:chExt cx="0" cy="0"/>
        </a:xfrm>
      </p:grpSpPr>
      <p:pic>
        <p:nvPicPr>
          <p:cNvPr id="9" name="Picture 8">
            <a:extLst>
              <a:ext uri="{FF2B5EF4-FFF2-40B4-BE49-F238E27FC236}">
                <a16:creationId xmlns:a16="http://schemas.microsoft.com/office/drawing/2014/main" id="{F25E2634-B7A6-2699-F914-B0AE6A738CA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2" name="TextBox 7">
            <a:extLst>
              <a:ext uri="{FF2B5EF4-FFF2-40B4-BE49-F238E27FC236}">
                <a16:creationId xmlns:a16="http://schemas.microsoft.com/office/drawing/2014/main" id="{56496ABE-F799-B511-0070-8E170112A942}"/>
              </a:ext>
            </a:extLst>
          </p:cNvPr>
          <p:cNvSpPr txBox="1"/>
          <p:nvPr/>
        </p:nvSpPr>
        <p:spPr>
          <a:xfrm>
            <a:off x="1378870" y="-140860"/>
            <a:ext cx="9020620" cy="729430"/>
          </a:xfrm>
          <a:prstGeom prst="rect">
            <a:avLst/>
          </a:prstGeom>
          <a:noFill/>
        </p:spPr>
        <p:txBody>
          <a:bodyPr wrap="square">
            <a:spAutoFit/>
          </a:bodyPr>
          <a:lstStyle/>
          <a:p>
            <a:pPr algn="ctr" rtl="1">
              <a:lnSpc>
                <a:spcPct val="115000"/>
              </a:lnSpc>
            </a:pPr>
            <a:r>
              <a:rPr lang="ar-SA" sz="3600" b="1" dirty="0">
                <a:solidFill>
                  <a:schemeClr val="bg1"/>
                </a:solidFill>
                <a:latin typeface="Adobe Arabic" panose="02040503050201020203" pitchFamily="18" charset="-78"/>
                <a:cs typeface="Adobe Arabic" panose="02040503050201020203" pitchFamily="18" charset="-78"/>
              </a:rPr>
              <a:t>التغذية الراجعة الفعّالة</a:t>
            </a:r>
          </a:p>
        </p:txBody>
      </p:sp>
      <p:grpSp>
        <p:nvGrpSpPr>
          <p:cNvPr id="3" name="Group 36">
            <a:extLst>
              <a:ext uri="{FF2B5EF4-FFF2-40B4-BE49-F238E27FC236}">
                <a16:creationId xmlns:a16="http://schemas.microsoft.com/office/drawing/2014/main" id="{DD3BD861-48FE-591F-8954-54B2FE35E261}"/>
              </a:ext>
            </a:extLst>
          </p:cNvPr>
          <p:cNvGrpSpPr/>
          <p:nvPr/>
        </p:nvGrpSpPr>
        <p:grpSpPr>
          <a:xfrm>
            <a:off x="1473201" y="701754"/>
            <a:ext cx="10585835" cy="895350"/>
            <a:chOff x="1451453" y="997952"/>
            <a:chExt cx="10585835" cy="895350"/>
          </a:xfrm>
        </p:grpSpPr>
        <p:sp>
          <p:nvSpPr>
            <p:cNvPr id="5" name="TextBox 3">
              <a:extLst>
                <a:ext uri="{FF2B5EF4-FFF2-40B4-BE49-F238E27FC236}">
                  <a16:creationId xmlns:a16="http://schemas.microsoft.com/office/drawing/2014/main" id="{C7E6D93A-8A24-0F3B-EEA5-8CBCDAFBB2C5}"/>
                </a:ext>
              </a:extLst>
            </p:cNvPr>
            <p:cNvSpPr txBox="1"/>
            <p:nvPr/>
          </p:nvSpPr>
          <p:spPr>
            <a:xfrm>
              <a:off x="1451453" y="1119604"/>
              <a:ext cx="9538086" cy="707886"/>
            </a:xfrm>
            <a:prstGeom prst="rect">
              <a:avLst/>
            </a:prstGeom>
            <a:noFill/>
          </p:spPr>
          <p:txBody>
            <a:bodyPr wrap="square">
              <a:spAutoFit/>
            </a:bodyPr>
            <a:lstStyle/>
            <a:p>
              <a:pPr algn="r" rtl="1"/>
              <a:r>
                <a:rPr lang="ar-SA" sz="4000" b="1" dirty="0">
                  <a:solidFill>
                    <a:srgbClr val="168489"/>
                  </a:solidFill>
                  <a:latin typeface="Adobe Arabic" panose="02040503050201020203" pitchFamily="18" charset="-78"/>
                  <a:cs typeface="Adobe Arabic" panose="02040503050201020203" pitchFamily="18" charset="-78"/>
                </a:rPr>
                <a:t>مبادئ التغذية الراجعة الفعّالة</a:t>
              </a:r>
              <a:endParaRPr lang="fr-FR" sz="4000" dirty="0">
                <a:solidFill>
                  <a:srgbClr val="168489"/>
                </a:solidFill>
                <a:latin typeface="Adobe Arabic" panose="02040503050201020203" pitchFamily="18" charset="-78"/>
                <a:cs typeface="Adobe Arabic" panose="02040503050201020203" pitchFamily="18" charset="-78"/>
              </a:endParaRPr>
            </a:p>
          </p:txBody>
        </p:sp>
        <p:pic>
          <p:nvPicPr>
            <p:cNvPr id="6" name="Picture 2" descr="Idea ">
              <a:extLst>
                <a:ext uri="{FF2B5EF4-FFF2-40B4-BE49-F238E27FC236}">
                  <a16:creationId xmlns:a16="http://schemas.microsoft.com/office/drawing/2014/main" id="{4591951A-9970-6B8B-EFA5-67B46B24173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141938" y="997952"/>
              <a:ext cx="895350" cy="89535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7" name="مجموعة 6">
            <a:extLst>
              <a:ext uri="{FF2B5EF4-FFF2-40B4-BE49-F238E27FC236}">
                <a16:creationId xmlns:a16="http://schemas.microsoft.com/office/drawing/2014/main" id="{C39711C4-CCCB-F374-62AE-840184BF7535}"/>
              </a:ext>
            </a:extLst>
          </p:cNvPr>
          <p:cNvGrpSpPr/>
          <p:nvPr/>
        </p:nvGrpSpPr>
        <p:grpSpPr>
          <a:xfrm>
            <a:off x="2276806" y="1597104"/>
            <a:ext cx="7414868" cy="4704080"/>
            <a:chOff x="0" y="0"/>
            <a:chExt cx="5398005" cy="3424936"/>
          </a:xfrm>
        </p:grpSpPr>
        <p:pic>
          <p:nvPicPr>
            <p:cNvPr id="8" name="صورة 7">
              <a:extLst>
                <a:ext uri="{FF2B5EF4-FFF2-40B4-BE49-F238E27FC236}">
                  <a16:creationId xmlns:a16="http://schemas.microsoft.com/office/drawing/2014/main" id="{AEAA566A-B9D5-9525-E187-ECB9DFC84057}"/>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92605" y="21336"/>
              <a:ext cx="5105400" cy="3403600"/>
            </a:xfrm>
            <a:prstGeom prst="rect">
              <a:avLst/>
            </a:prstGeom>
          </p:spPr>
        </p:pic>
        <p:sp>
          <p:nvSpPr>
            <p:cNvPr id="41" name="مربع نص 15">
              <a:extLst>
                <a:ext uri="{FF2B5EF4-FFF2-40B4-BE49-F238E27FC236}">
                  <a16:creationId xmlns:a16="http://schemas.microsoft.com/office/drawing/2014/main" id="{194B6883-D6E1-EE11-1110-2F078DD27040}"/>
                </a:ext>
              </a:extLst>
            </p:cNvPr>
            <p:cNvSpPr txBox="1"/>
            <p:nvPr/>
          </p:nvSpPr>
          <p:spPr>
            <a:xfrm>
              <a:off x="3641963" y="0"/>
              <a:ext cx="1480344" cy="416238"/>
            </a:xfrm>
            <a:prstGeom prst="rect">
              <a:avLst/>
            </a:prstGeom>
            <a:noFill/>
          </p:spPr>
          <p:txBody>
            <a:bodyPr wrap="square">
              <a:spAutoFit/>
            </a:bodyPr>
            <a:lstStyle/>
            <a:p>
              <a:pPr algn="just" rtl="1">
                <a:lnSpc>
                  <a:spcPct val="115000"/>
                </a:lnSpc>
                <a:buNone/>
              </a:pPr>
              <a:r>
                <a:rPr lang="ar-SA" sz="28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التوقيت المناسب</a:t>
              </a:r>
              <a:endParaRPr lang="fr-FR" sz="20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42" name="مربع نص 16">
              <a:extLst>
                <a:ext uri="{FF2B5EF4-FFF2-40B4-BE49-F238E27FC236}">
                  <a16:creationId xmlns:a16="http://schemas.microsoft.com/office/drawing/2014/main" id="{B38C3EDA-0E7C-299D-C843-3353EAA910F0}"/>
                </a:ext>
              </a:extLst>
            </p:cNvPr>
            <p:cNvSpPr txBox="1"/>
            <p:nvPr/>
          </p:nvSpPr>
          <p:spPr>
            <a:xfrm>
              <a:off x="2164384" y="0"/>
              <a:ext cx="1249363" cy="416238"/>
            </a:xfrm>
            <a:prstGeom prst="rect">
              <a:avLst/>
            </a:prstGeom>
            <a:noFill/>
          </p:spPr>
          <p:txBody>
            <a:bodyPr wrap="square">
              <a:spAutoFit/>
            </a:bodyPr>
            <a:lstStyle/>
            <a:p>
              <a:pPr algn="ctr" rtl="1">
                <a:lnSpc>
                  <a:spcPct val="115000"/>
                </a:lnSpc>
                <a:buNone/>
              </a:pPr>
              <a:r>
                <a:rPr lang="ar-SA" sz="28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الخصوصية</a:t>
              </a:r>
              <a:endParaRPr lang="fr-FR" sz="20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43" name="مربع نص 17">
              <a:extLst>
                <a:ext uri="{FF2B5EF4-FFF2-40B4-BE49-F238E27FC236}">
                  <a16:creationId xmlns:a16="http://schemas.microsoft.com/office/drawing/2014/main" id="{60936929-8460-DD99-3655-23D8D6115668}"/>
                </a:ext>
              </a:extLst>
            </p:cNvPr>
            <p:cNvSpPr txBox="1"/>
            <p:nvPr/>
          </p:nvSpPr>
          <p:spPr>
            <a:xfrm>
              <a:off x="707576" y="0"/>
              <a:ext cx="1250156" cy="416238"/>
            </a:xfrm>
            <a:prstGeom prst="rect">
              <a:avLst/>
            </a:prstGeom>
            <a:noFill/>
          </p:spPr>
          <p:txBody>
            <a:bodyPr wrap="square">
              <a:spAutoFit/>
            </a:bodyPr>
            <a:lstStyle/>
            <a:p>
              <a:pPr algn="ctr" rtl="1">
                <a:lnSpc>
                  <a:spcPct val="115000"/>
                </a:lnSpc>
                <a:buNone/>
              </a:pPr>
              <a:r>
                <a:rPr lang="ar-SA" sz="28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التوازن</a:t>
              </a:r>
              <a:endParaRPr lang="fr-FR" sz="20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44" name="مربع نص 18">
              <a:extLst>
                <a:ext uri="{FF2B5EF4-FFF2-40B4-BE49-F238E27FC236}">
                  <a16:creationId xmlns:a16="http://schemas.microsoft.com/office/drawing/2014/main" id="{CE6CFCA6-98B4-7324-EF0F-A0BB82761FA0}"/>
                </a:ext>
              </a:extLst>
            </p:cNvPr>
            <p:cNvSpPr txBox="1"/>
            <p:nvPr/>
          </p:nvSpPr>
          <p:spPr>
            <a:xfrm>
              <a:off x="4055998" y="2707058"/>
              <a:ext cx="1249363" cy="416238"/>
            </a:xfrm>
            <a:prstGeom prst="rect">
              <a:avLst/>
            </a:prstGeom>
            <a:noFill/>
          </p:spPr>
          <p:txBody>
            <a:bodyPr wrap="square">
              <a:spAutoFit/>
            </a:bodyPr>
            <a:lstStyle/>
            <a:p>
              <a:pPr algn="ctr" rtl="1">
                <a:lnSpc>
                  <a:spcPct val="115000"/>
                </a:lnSpc>
                <a:buNone/>
              </a:pPr>
              <a:r>
                <a:rPr lang="ar-SA" sz="28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المحدّدة</a:t>
              </a:r>
              <a:endParaRPr lang="fr-FR" sz="20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45" name="مربع نص 19">
              <a:extLst>
                <a:ext uri="{FF2B5EF4-FFF2-40B4-BE49-F238E27FC236}">
                  <a16:creationId xmlns:a16="http://schemas.microsoft.com/office/drawing/2014/main" id="{961F27F6-98AA-18D4-86D1-93B5DC8F8ED6}"/>
                </a:ext>
              </a:extLst>
            </p:cNvPr>
            <p:cNvSpPr txBox="1"/>
            <p:nvPr/>
          </p:nvSpPr>
          <p:spPr>
            <a:xfrm>
              <a:off x="2844773" y="2706507"/>
              <a:ext cx="1481138" cy="366380"/>
            </a:xfrm>
            <a:prstGeom prst="rect">
              <a:avLst/>
            </a:prstGeom>
            <a:noFill/>
          </p:spPr>
          <p:txBody>
            <a:bodyPr wrap="square">
              <a:spAutoFit/>
            </a:bodyPr>
            <a:lstStyle/>
            <a:p>
              <a:pPr algn="ctr" rtl="1">
                <a:lnSpc>
                  <a:spcPct val="115000"/>
                </a:lnSpc>
                <a:buNone/>
              </a:pPr>
              <a:r>
                <a:rPr lang="ar-SA" sz="24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المستندة للوقائع</a:t>
              </a:r>
              <a:endParaRPr lang="fr-FR" sz="20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47" name="مربع نص 20">
              <a:extLst>
                <a:ext uri="{FF2B5EF4-FFF2-40B4-BE49-F238E27FC236}">
                  <a16:creationId xmlns:a16="http://schemas.microsoft.com/office/drawing/2014/main" id="{CBA6E54A-A708-A3B6-F61C-38F55A1FB1A8}"/>
                </a:ext>
              </a:extLst>
            </p:cNvPr>
            <p:cNvSpPr txBox="1"/>
            <p:nvPr/>
          </p:nvSpPr>
          <p:spPr>
            <a:xfrm>
              <a:off x="1461884" y="2707058"/>
              <a:ext cx="1613694" cy="416238"/>
            </a:xfrm>
            <a:prstGeom prst="rect">
              <a:avLst/>
            </a:prstGeom>
            <a:noFill/>
          </p:spPr>
          <p:txBody>
            <a:bodyPr wrap="square">
              <a:spAutoFit/>
            </a:bodyPr>
            <a:lstStyle/>
            <a:p>
              <a:pPr algn="ctr" rtl="1">
                <a:lnSpc>
                  <a:spcPct val="115000"/>
                </a:lnSpc>
                <a:buNone/>
              </a:pPr>
              <a:r>
                <a:rPr lang="ar-SA" sz="28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التركيز على السلوك</a:t>
              </a:r>
              <a:endParaRPr lang="fr-FR" sz="20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48" name="مربع نص 21">
              <a:extLst>
                <a:ext uri="{FF2B5EF4-FFF2-40B4-BE49-F238E27FC236}">
                  <a16:creationId xmlns:a16="http://schemas.microsoft.com/office/drawing/2014/main" id="{6B8D89D9-249A-075E-4E40-11EBA54779EE}"/>
                </a:ext>
              </a:extLst>
            </p:cNvPr>
            <p:cNvSpPr txBox="1"/>
            <p:nvPr/>
          </p:nvSpPr>
          <p:spPr>
            <a:xfrm>
              <a:off x="0" y="2707058"/>
              <a:ext cx="1614488" cy="416238"/>
            </a:xfrm>
            <a:prstGeom prst="rect">
              <a:avLst/>
            </a:prstGeom>
            <a:noFill/>
          </p:spPr>
          <p:txBody>
            <a:bodyPr wrap="square">
              <a:spAutoFit/>
            </a:bodyPr>
            <a:lstStyle/>
            <a:p>
              <a:pPr algn="ctr" rtl="1">
                <a:lnSpc>
                  <a:spcPct val="115000"/>
                </a:lnSpc>
                <a:buNone/>
              </a:pPr>
              <a:r>
                <a:rPr lang="ar-SA" sz="28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التوجّه نحو الحلول</a:t>
              </a:r>
              <a:endParaRPr lang="fr-FR" sz="20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Tree>
    <p:extLst>
      <p:ext uri="{BB962C8B-B14F-4D97-AF65-F5344CB8AC3E}">
        <p14:creationId xmlns:p14="http://schemas.microsoft.com/office/powerpoint/2010/main" val="276586495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8028CB-41F4-C174-6500-F942EA7B25AE}"/>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EE083536-9CA8-F03E-6EBB-9892965C8376}"/>
              </a:ext>
            </a:extLst>
          </p:cNvPr>
          <p:cNvSpPr txBox="1"/>
          <p:nvPr/>
        </p:nvSpPr>
        <p:spPr>
          <a:xfrm>
            <a:off x="2424197" y="-134656"/>
            <a:ext cx="7636094"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التغذية الراجعة الفعّالة</a:t>
            </a:r>
            <a:endParaRPr lang="en-US"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endParaRPr>
          </a:p>
        </p:txBody>
      </p:sp>
      <p:grpSp>
        <p:nvGrpSpPr>
          <p:cNvPr id="2" name="Group 36">
            <a:extLst>
              <a:ext uri="{FF2B5EF4-FFF2-40B4-BE49-F238E27FC236}">
                <a16:creationId xmlns:a16="http://schemas.microsoft.com/office/drawing/2014/main" id="{83F117AF-D151-7841-4319-F54AD412682C}"/>
              </a:ext>
            </a:extLst>
          </p:cNvPr>
          <p:cNvGrpSpPr/>
          <p:nvPr/>
        </p:nvGrpSpPr>
        <p:grpSpPr>
          <a:xfrm>
            <a:off x="1473201" y="701754"/>
            <a:ext cx="10585835" cy="895350"/>
            <a:chOff x="1451453" y="997952"/>
            <a:chExt cx="10585835" cy="895350"/>
          </a:xfrm>
        </p:grpSpPr>
        <p:sp>
          <p:nvSpPr>
            <p:cNvPr id="3" name="TextBox 3">
              <a:extLst>
                <a:ext uri="{FF2B5EF4-FFF2-40B4-BE49-F238E27FC236}">
                  <a16:creationId xmlns:a16="http://schemas.microsoft.com/office/drawing/2014/main" id="{F916B156-B523-B65B-9B8B-A439A9C6D5BB}"/>
                </a:ext>
              </a:extLst>
            </p:cNvPr>
            <p:cNvSpPr txBox="1"/>
            <p:nvPr/>
          </p:nvSpPr>
          <p:spPr>
            <a:xfrm>
              <a:off x="1451453" y="1119604"/>
              <a:ext cx="9538086" cy="707886"/>
            </a:xfrm>
            <a:prstGeom prst="rect">
              <a:avLst/>
            </a:prstGeom>
            <a:noFill/>
          </p:spPr>
          <p:txBody>
            <a:bodyPr wrap="square">
              <a:spAutoFit/>
            </a:bodyPr>
            <a:lstStyle/>
            <a:p>
              <a:pPr algn="r" rtl="1"/>
              <a:r>
                <a:rPr lang="ar-SA" sz="4000" b="1" dirty="0">
                  <a:solidFill>
                    <a:srgbClr val="168489"/>
                  </a:solidFill>
                  <a:latin typeface="Adobe Arabic" panose="02040503050201020203" pitchFamily="18" charset="-78"/>
                  <a:cs typeface="Adobe Arabic" panose="02040503050201020203" pitchFamily="18" charset="-78"/>
                </a:rPr>
                <a:t>أنماط التغذية الراجعة</a:t>
              </a:r>
              <a:endParaRPr lang="fr-FR" sz="4000" dirty="0">
                <a:solidFill>
                  <a:srgbClr val="168489"/>
                </a:solidFill>
                <a:latin typeface="Adobe Arabic" panose="02040503050201020203" pitchFamily="18" charset="-78"/>
                <a:cs typeface="Adobe Arabic" panose="02040503050201020203" pitchFamily="18" charset="-78"/>
              </a:endParaRPr>
            </a:p>
          </p:txBody>
        </p:sp>
        <p:pic>
          <p:nvPicPr>
            <p:cNvPr id="5" name="Picture 2" descr="Idea ">
              <a:extLst>
                <a:ext uri="{FF2B5EF4-FFF2-40B4-BE49-F238E27FC236}">
                  <a16:creationId xmlns:a16="http://schemas.microsoft.com/office/drawing/2014/main" id="{10CC3593-92B5-4C2A-07BB-DF50E06E18D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141938" y="997952"/>
              <a:ext cx="895350" cy="895350"/>
            </a:xfrm>
            <a:prstGeom prst="rect">
              <a:avLst/>
            </a:prstGeom>
            <a:noFill/>
            <a:extLst>
              <a:ext uri="{909E8E84-426E-40DD-AFC4-6F175D3DCCD1}">
                <a14:hiddenFill xmlns:a14="http://schemas.microsoft.com/office/drawing/2010/main">
                  <a:solidFill>
                    <a:srgbClr val="FFFFFF"/>
                  </a:solidFill>
                </a14:hiddenFill>
              </a:ext>
            </a:extLst>
          </p:spPr>
        </p:pic>
      </p:grpSp>
      <p:sp>
        <p:nvSpPr>
          <p:cNvPr id="7" name="Freeform 2">
            <a:extLst>
              <a:ext uri="{FF2B5EF4-FFF2-40B4-BE49-F238E27FC236}">
                <a16:creationId xmlns:a16="http://schemas.microsoft.com/office/drawing/2014/main" id="{EE07EAC7-724C-6B4E-2FB9-6A729C785C9F}"/>
              </a:ext>
            </a:extLst>
          </p:cNvPr>
          <p:cNvSpPr/>
          <p:nvPr/>
        </p:nvSpPr>
        <p:spPr>
          <a:xfrm>
            <a:off x="5426534" y="2458721"/>
            <a:ext cx="1701411" cy="1620598"/>
          </a:xfrm>
          <a:custGeom>
            <a:avLst/>
            <a:gdLst/>
            <a:ahLst/>
            <a:cxnLst/>
            <a:rect l="l" t="t" r="r" b="b"/>
            <a:pathLst>
              <a:path w="2118408" h="2018265">
                <a:moveTo>
                  <a:pt x="0" y="0"/>
                </a:moveTo>
                <a:lnTo>
                  <a:pt x="2118408" y="0"/>
                </a:lnTo>
                <a:lnTo>
                  <a:pt x="2118408" y="2018265"/>
                </a:lnTo>
                <a:lnTo>
                  <a:pt x="0" y="2018265"/>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fr-FR" sz="2800"/>
          </a:p>
        </p:txBody>
      </p:sp>
      <p:sp>
        <p:nvSpPr>
          <p:cNvPr id="8" name="Freeform 3">
            <a:extLst>
              <a:ext uri="{FF2B5EF4-FFF2-40B4-BE49-F238E27FC236}">
                <a16:creationId xmlns:a16="http://schemas.microsoft.com/office/drawing/2014/main" id="{FB8B3EC6-0B2B-BD53-06C2-01E5E338DB40}"/>
              </a:ext>
            </a:extLst>
          </p:cNvPr>
          <p:cNvSpPr/>
          <p:nvPr/>
        </p:nvSpPr>
        <p:spPr>
          <a:xfrm>
            <a:off x="2174093" y="2470161"/>
            <a:ext cx="1556862" cy="1609158"/>
          </a:xfrm>
          <a:custGeom>
            <a:avLst/>
            <a:gdLst/>
            <a:ahLst/>
            <a:cxnLst/>
            <a:rect l="l" t="t" r="r" b="b"/>
            <a:pathLst>
              <a:path w="1938431" h="2004017">
                <a:moveTo>
                  <a:pt x="0" y="0"/>
                </a:moveTo>
                <a:lnTo>
                  <a:pt x="1938432" y="0"/>
                </a:lnTo>
                <a:lnTo>
                  <a:pt x="1938432" y="2004017"/>
                </a:lnTo>
                <a:lnTo>
                  <a:pt x="0" y="2004017"/>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fr-FR" sz="2800"/>
          </a:p>
        </p:txBody>
      </p:sp>
      <p:sp>
        <p:nvSpPr>
          <p:cNvPr id="9" name="Freeform 5">
            <a:extLst>
              <a:ext uri="{FF2B5EF4-FFF2-40B4-BE49-F238E27FC236}">
                <a16:creationId xmlns:a16="http://schemas.microsoft.com/office/drawing/2014/main" id="{71537432-2F7E-1DC0-6B11-A34C261C440C}"/>
              </a:ext>
            </a:extLst>
          </p:cNvPr>
          <p:cNvSpPr/>
          <p:nvPr/>
        </p:nvSpPr>
        <p:spPr>
          <a:xfrm>
            <a:off x="8364989" y="2493469"/>
            <a:ext cx="1700133" cy="1696641"/>
          </a:xfrm>
          <a:custGeom>
            <a:avLst/>
            <a:gdLst/>
            <a:ahLst/>
            <a:cxnLst/>
            <a:rect l="l" t="t" r="r" b="b"/>
            <a:pathLst>
              <a:path w="2116817" h="2112969">
                <a:moveTo>
                  <a:pt x="0" y="0"/>
                </a:moveTo>
                <a:lnTo>
                  <a:pt x="2116818" y="0"/>
                </a:lnTo>
                <a:lnTo>
                  <a:pt x="2116818" y="2112969"/>
                </a:lnTo>
                <a:lnTo>
                  <a:pt x="0" y="2112969"/>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fr-FR" sz="2800"/>
          </a:p>
        </p:txBody>
      </p:sp>
      <p:sp>
        <p:nvSpPr>
          <p:cNvPr id="10" name="Freeform 6">
            <a:extLst>
              <a:ext uri="{FF2B5EF4-FFF2-40B4-BE49-F238E27FC236}">
                <a16:creationId xmlns:a16="http://schemas.microsoft.com/office/drawing/2014/main" id="{67967091-67E2-070E-C1CC-185A2AD37A87}"/>
              </a:ext>
            </a:extLst>
          </p:cNvPr>
          <p:cNvSpPr/>
          <p:nvPr/>
        </p:nvSpPr>
        <p:spPr>
          <a:xfrm>
            <a:off x="1525496" y="4018436"/>
            <a:ext cx="2830883" cy="391086"/>
          </a:xfrm>
          <a:custGeom>
            <a:avLst/>
            <a:gdLst/>
            <a:ahLst/>
            <a:cxnLst/>
            <a:rect l="l" t="t" r="r" b="b"/>
            <a:pathLst>
              <a:path w="3524701" h="487050">
                <a:moveTo>
                  <a:pt x="0" y="0"/>
                </a:moveTo>
                <a:lnTo>
                  <a:pt x="3524701" y="0"/>
                </a:lnTo>
                <a:lnTo>
                  <a:pt x="3524701" y="487049"/>
                </a:lnTo>
                <a:lnTo>
                  <a:pt x="0" y="487049"/>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fr-FR" sz="2800"/>
          </a:p>
        </p:txBody>
      </p:sp>
      <p:sp>
        <p:nvSpPr>
          <p:cNvPr id="11" name="Freeform 7">
            <a:extLst>
              <a:ext uri="{FF2B5EF4-FFF2-40B4-BE49-F238E27FC236}">
                <a16:creationId xmlns:a16="http://schemas.microsoft.com/office/drawing/2014/main" id="{CF253E3F-F2A1-00E1-C501-D8F7A5DF7987}"/>
              </a:ext>
            </a:extLst>
          </p:cNvPr>
          <p:cNvSpPr/>
          <p:nvPr/>
        </p:nvSpPr>
        <p:spPr>
          <a:xfrm>
            <a:off x="4861801" y="4018438"/>
            <a:ext cx="2830883" cy="391086"/>
          </a:xfrm>
          <a:custGeom>
            <a:avLst/>
            <a:gdLst/>
            <a:ahLst/>
            <a:cxnLst/>
            <a:rect l="l" t="t" r="r" b="b"/>
            <a:pathLst>
              <a:path w="3524701" h="487050">
                <a:moveTo>
                  <a:pt x="0" y="0"/>
                </a:moveTo>
                <a:lnTo>
                  <a:pt x="3524701" y="0"/>
                </a:lnTo>
                <a:lnTo>
                  <a:pt x="3524701" y="487049"/>
                </a:lnTo>
                <a:lnTo>
                  <a:pt x="0" y="487049"/>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fr-FR" sz="2800"/>
          </a:p>
        </p:txBody>
      </p:sp>
      <p:sp>
        <p:nvSpPr>
          <p:cNvPr id="12" name="Freeform 9">
            <a:extLst>
              <a:ext uri="{FF2B5EF4-FFF2-40B4-BE49-F238E27FC236}">
                <a16:creationId xmlns:a16="http://schemas.microsoft.com/office/drawing/2014/main" id="{7D535C21-578B-EEA8-4923-B0B12A2E9740}"/>
              </a:ext>
            </a:extLst>
          </p:cNvPr>
          <p:cNvSpPr/>
          <p:nvPr/>
        </p:nvSpPr>
        <p:spPr>
          <a:xfrm>
            <a:off x="7836712" y="3994570"/>
            <a:ext cx="2830883" cy="391086"/>
          </a:xfrm>
          <a:custGeom>
            <a:avLst/>
            <a:gdLst/>
            <a:ahLst/>
            <a:cxnLst/>
            <a:rect l="l" t="t" r="r" b="b"/>
            <a:pathLst>
              <a:path w="3524701" h="487050">
                <a:moveTo>
                  <a:pt x="0" y="0"/>
                </a:moveTo>
                <a:lnTo>
                  <a:pt x="3524701" y="0"/>
                </a:lnTo>
                <a:lnTo>
                  <a:pt x="3524701" y="487050"/>
                </a:lnTo>
                <a:lnTo>
                  <a:pt x="0" y="487050"/>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fr-FR" sz="2800"/>
          </a:p>
        </p:txBody>
      </p:sp>
      <p:sp>
        <p:nvSpPr>
          <p:cNvPr id="13" name="TextBox 10">
            <a:extLst>
              <a:ext uri="{FF2B5EF4-FFF2-40B4-BE49-F238E27FC236}">
                <a16:creationId xmlns:a16="http://schemas.microsoft.com/office/drawing/2014/main" id="{20831BA8-3048-EFE2-A8CE-28699B6B509F}"/>
              </a:ext>
            </a:extLst>
          </p:cNvPr>
          <p:cNvSpPr txBox="1"/>
          <p:nvPr/>
        </p:nvSpPr>
        <p:spPr>
          <a:xfrm>
            <a:off x="1242887" y="4371022"/>
            <a:ext cx="3113628" cy="547842"/>
          </a:xfrm>
          <a:prstGeom prst="rect">
            <a:avLst/>
          </a:prstGeom>
        </p:spPr>
        <p:txBody>
          <a:bodyPr wrap="square" lIns="0" tIns="0" rIns="0" bIns="0" rtlCol="0" anchor="t">
            <a:spAutoFit/>
          </a:bodyPr>
          <a:lstStyle/>
          <a:p>
            <a:pPr algn="ctr" rtl="0">
              <a:lnSpc>
                <a:spcPct val="115000"/>
              </a:lnSpc>
              <a:buNone/>
            </a:pPr>
            <a:r>
              <a:rPr lang="ar-AE" sz="3200" b="1" kern="1200" dirty="0">
                <a:solidFill>
                  <a:srgbClr val="000000"/>
                </a:solidFill>
                <a:effectLst/>
                <a:latin typeface="Times New Roman" panose="02020603050405020304" pitchFamily="18" charset="0"/>
                <a:ea typeface="Sue Ellen Francisco"/>
                <a:cs typeface="Adobe Arabic" panose="02040503050201020203" pitchFamily="18" charset="-78"/>
              </a:rPr>
              <a:t>التغذية الراجعة التحفيزية</a:t>
            </a:r>
            <a:endParaRPr lang="fr-FR" sz="20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15" name="TextBox 12">
            <a:extLst>
              <a:ext uri="{FF2B5EF4-FFF2-40B4-BE49-F238E27FC236}">
                <a16:creationId xmlns:a16="http://schemas.microsoft.com/office/drawing/2014/main" id="{CCE93ACE-A4CC-9D71-31FB-2B341A3A217F}"/>
              </a:ext>
            </a:extLst>
          </p:cNvPr>
          <p:cNvSpPr txBox="1"/>
          <p:nvPr/>
        </p:nvSpPr>
        <p:spPr>
          <a:xfrm>
            <a:off x="2528589" y="2592097"/>
            <a:ext cx="765298" cy="924484"/>
          </a:xfrm>
          <a:prstGeom prst="rect">
            <a:avLst/>
          </a:prstGeom>
        </p:spPr>
        <p:txBody>
          <a:bodyPr lIns="0" tIns="0" rIns="0" bIns="0" rtlCol="0" anchor="t">
            <a:spAutoFit/>
          </a:bodyPr>
          <a:lstStyle/>
          <a:p>
            <a:pPr algn="ctr" rtl="1">
              <a:lnSpc>
                <a:spcPct val="115000"/>
              </a:lnSpc>
              <a:buNone/>
            </a:pPr>
            <a:r>
              <a:rPr lang="ar-AE" sz="5400" kern="1200">
                <a:solidFill>
                  <a:srgbClr val="464341"/>
                </a:solidFill>
                <a:effectLst/>
                <a:latin typeface="Times New Roman" panose="02020603050405020304" pitchFamily="18" charset="0"/>
                <a:ea typeface="Sue Ellen Francisco"/>
                <a:cs typeface="Adobe Arabic" panose="02040503050201020203" pitchFamily="18" charset="-78"/>
              </a:rPr>
              <a:t>3</a:t>
            </a:r>
            <a:endParaRPr lang="fr-FR" sz="20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16" name="TextBox 13">
            <a:extLst>
              <a:ext uri="{FF2B5EF4-FFF2-40B4-BE49-F238E27FC236}">
                <a16:creationId xmlns:a16="http://schemas.microsoft.com/office/drawing/2014/main" id="{E6B6CE8A-0CAA-3A54-9431-6F8AF849D626}"/>
              </a:ext>
            </a:extLst>
          </p:cNvPr>
          <p:cNvSpPr txBox="1"/>
          <p:nvPr/>
        </p:nvSpPr>
        <p:spPr>
          <a:xfrm>
            <a:off x="5828817" y="2586379"/>
            <a:ext cx="878675" cy="924484"/>
          </a:xfrm>
          <a:prstGeom prst="rect">
            <a:avLst/>
          </a:prstGeom>
        </p:spPr>
        <p:txBody>
          <a:bodyPr lIns="0" tIns="0" rIns="0" bIns="0" rtlCol="0" anchor="t">
            <a:spAutoFit/>
          </a:bodyPr>
          <a:lstStyle/>
          <a:p>
            <a:pPr algn="ctr" rtl="1">
              <a:lnSpc>
                <a:spcPct val="115000"/>
              </a:lnSpc>
              <a:buNone/>
            </a:pPr>
            <a:r>
              <a:rPr lang="ar-AE" sz="5400" kern="1200">
                <a:solidFill>
                  <a:srgbClr val="464341"/>
                </a:solidFill>
                <a:effectLst/>
                <a:latin typeface="Times New Roman" panose="02020603050405020304" pitchFamily="18" charset="0"/>
                <a:ea typeface="Sue Ellen Francisco"/>
                <a:cs typeface="Adobe Arabic" panose="02040503050201020203" pitchFamily="18" charset="-78"/>
              </a:rPr>
              <a:t>2</a:t>
            </a:r>
            <a:endParaRPr lang="fr-FR" sz="20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17" name="TextBox 15">
            <a:extLst>
              <a:ext uri="{FF2B5EF4-FFF2-40B4-BE49-F238E27FC236}">
                <a16:creationId xmlns:a16="http://schemas.microsoft.com/office/drawing/2014/main" id="{3CC2DD0B-28E8-FCD1-FBC4-7D193CC87A87}"/>
              </a:ext>
            </a:extLst>
          </p:cNvPr>
          <p:cNvSpPr txBox="1"/>
          <p:nvPr/>
        </p:nvSpPr>
        <p:spPr>
          <a:xfrm>
            <a:off x="8839429" y="2659128"/>
            <a:ext cx="690185" cy="924484"/>
          </a:xfrm>
          <a:prstGeom prst="rect">
            <a:avLst/>
          </a:prstGeom>
        </p:spPr>
        <p:txBody>
          <a:bodyPr lIns="0" tIns="0" rIns="0" bIns="0" rtlCol="0" anchor="t">
            <a:spAutoFit/>
          </a:bodyPr>
          <a:lstStyle/>
          <a:p>
            <a:pPr algn="ctr" rtl="1">
              <a:lnSpc>
                <a:spcPct val="115000"/>
              </a:lnSpc>
              <a:buNone/>
            </a:pPr>
            <a:r>
              <a:rPr lang="ar-AE" sz="5400" kern="1200">
                <a:solidFill>
                  <a:srgbClr val="464341"/>
                </a:solidFill>
                <a:effectLst/>
                <a:latin typeface="Times New Roman" panose="02020603050405020304" pitchFamily="18" charset="0"/>
                <a:ea typeface="Sue Ellen Francisco"/>
                <a:cs typeface="Adobe Arabic" panose="02040503050201020203" pitchFamily="18" charset="-78"/>
              </a:rPr>
              <a:t>1</a:t>
            </a:r>
            <a:endParaRPr lang="fr-FR" sz="20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18" name="TextBox 16">
            <a:extLst>
              <a:ext uri="{FF2B5EF4-FFF2-40B4-BE49-F238E27FC236}">
                <a16:creationId xmlns:a16="http://schemas.microsoft.com/office/drawing/2014/main" id="{530EE9FB-1A4E-6F2D-6E45-5E56C7C9CD84}"/>
              </a:ext>
            </a:extLst>
          </p:cNvPr>
          <p:cNvSpPr txBox="1"/>
          <p:nvPr/>
        </p:nvSpPr>
        <p:spPr>
          <a:xfrm>
            <a:off x="4861584" y="4371022"/>
            <a:ext cx="2767827" cy="479363"/>
          </a:xfrm>
          <a:prstGeom prst="rect">
            <a:avLst/>
          </a:prstGeom>
        </p:spPr>
        <p:txBody>
          <a:bodyPr lIns="0" tIns="0" rIns="0" bIns="0" rtlCol="0" anchor="t">
            <a:spAutoFit/>
          </a:bodyPr>
          <a:lstStyle/>
          <a:p>
            <a:pPr algn="ctr" rtl="0">
              <a:lnSpc>
                <a:spcPct val="115000"/>
              </a:lnSpc>
              <a:buNone/>
            </a:pPr>
            <a:r>
              <a:rPr lang="ar-AE" sz="2800" b="1" kern="1200" dirty="0">
                <a:solidFill>
                  <a:srgbClr val="000000"/>
                </a:solidFill>
                <a:effectLst/>
                <a:latin typeface="Times New Roman" panose="02020603050405020304" pitchFamily="18" charset="0"/>
                <a:ea typeface="Sue Ellen Francisco"/>
                <a:cs typeface="Adobe Arabic" panose="02040503050201020203" pitchFamily="18" charset="-78"/>
              </a:rPr>
              <a:t>التغذية الراجعة التطويرية</a:t>
            </a:r>
            <a:endParaRPr lang="fr-FR" sz="20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19" name="TextBox 17">
            <a:extLst>
              <a:ext uri="{FF2B5EF4-FFF2-40B4-BE49-F238E27FC236}">
                <a16:creationId xmlns:a16="http://schemas.microsoft.com/office/drawing/2014/main" id="{872A828C-183A-C320-202E-783ABA9CD011}"/>
              </a:ext>
            </a:extLst>
          </p:cNvPr>
          <p:cNvSpPr txBox="1"/>
          <p:nvPr/>
        </p:nvSpPr>
        <p:spPr>
          <a:xfrm>
            <a:off x="7836320" y="4439501"/>
            <a:ext cx="2830184" cy="479363"/>
          </a:xfrm>
          <a:prstGeom prst="rect">
            <a:avLst/>
          </a:prstGeom>
        </p:spPr>
        <p:txBody>
          <a:bodyPr lIns="0" tIns="0" rIns="0" bIns="0" rtlCol="0" anchor="t">
            <a:spAutoFit/>
          </a:bodyPr>
          <a:lstStyle/>
          <a:p>
            <a:pPr algn="ctr" rtl="0">
              <a:lnSpc>
                <a:spcPct val="115000"/>
              </a:lnSpc>
              <a:buNone/>
            </a:pPr>
            <a:r>
              <a:rPr lang="ar-AE" sz="2800" b="1" kern="1200" dirty="0">
                <a:solidFill>
                  <a:srgbClr val="000000"/>
                </a:solidFill>
                <a:effectLst/>
                <a:latin typeface="Times New Roman" panose="02020603050405020304" pitchFamily="18" charset="0"/>
                <a:ea typeface="Sue Ellen Francisco"/>
                <a:cs typeface="Adobe Arabic" panose="02040503050201020203" pitchFamily="18" charset="-78"/>
              </a:rPr>
              <a:t>التغذية الراجعة التقويمية</a:t>
            </a:r>
            <a:endParaRPr lang="fr-FR" sz="20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Tree>
    <p:extLst>
      <p:ext uri="{BB962C8B-B14F-4D97-AF65-F5344CB8AC3E}">
        <p14:creationId xmlns:p14="http://schemas.microsoft.com/office/powerpoint/2010/main" val="368417199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54AD50-4604-8B66-7CA7-6295EA04E06E}"/>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6964D06D-BCFD-8151-B48F-43888D1DBAD3}"/>
              </a:ext>
            </a:extLst>
          </p:cNvPr>
          <p:cNvSpPr txBox="1"/>
          <p:nvPr/>
        </p:nvSpPr>
        <p:spPr>
          <a:xfrm>
            <a:off x="2424197" y="-134656"/>
            <a:ext cx="7636094"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إعداد خطة تطوير شخصية قيادية</a:t>
            </a:r>
            <a:endParaRPr lang="en-US"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endParaRPr>
          </a:p>
        </p:txBody>
      </p:sp>
      <p:grpSp>
        <p:nvGrpSpPr>
          <p:cNvPr id="2" name="Group 36">
            <a:extLst>
              <a:ext uri="{FF2B5EF4-FFF2-40B4-BE49-F238E27FC236}">
                <a16:creationId xmlns:a16="http://schemas.microsoft.com/office/drawing/2014/main" id="{1E6A3552-8D84-8501-8877-F12FEB6D2F85}"/>
              </a:ext>
            </a:extLst>
          </p:cNvPr>
          <p:cNvGrpSpPr/>
          <p:nvPr/>
        </p:nvGrpSpPr>
        <p:grpSpPr>
          <a:xfrm>
            <a:off x="1473201" y="701754"/>
            <a:ext cx="10585835" cy="895350"/>
            <a:chOff x="1451453" y="997952"/>
            <a:chExt cx="10585835" cy="895350"/>
          </a:xfrm>
        </p:grpSpPr>
        <p:sp>
          <p:nvSpPr>
            <p:cNvPr id="3" name="TextBox 3">
              <a:extLst>
                <a:ext uri="{FF2B5EF4-FFF2-40B4-BE49-F238E27FC236}">
                  <a16:creationId xmlns:a16="http://schemas.microsoft.com/office/drawing/2014/main" id="{5EBD42A7-699E-CEB2-78E2-7816D6AFF198}"/>
                </a:ext>
              </a:extLst>
            </p:cNvPr>
            <p:cNvSpPr txBox="1"/>
            <p:nvPr/>
          </p:nvSpPr>
          <p:spPr>
            <a:xfrm>
              <a:off x="1451453" y="1119604"/>
              <a:ext cx="9538086" cy="707886"/>
            </a:xfrm>
            <a:prstGeom prst="rect">
              <a:avLst/>
            </a:prstGeom>
            <a:noFill/>
          </p:spPr>
          <p:txBody>
            <a:bodyPr wrap="square">
              <a:spAutoFit/>
            </a:bodyPr>
            <a:lstStyle/>
            <a:p>
              <a:pPr algn="r" rtl="1"/>
              <a:r>
                <a:rPr lang="ar-SA" sz="4000" b="1" dirty="0">
                  <a:solidFill>
                    <a:srgbClr val="168489"/>
                  </a:solidFill>
                  <a:latin typeface="Adobe Arabic" panose="02040503050201020203" pitchFamily="18" charset="-78"/>
                  <a:cs typeface="Adobe Arabic" panose="02040503050201020203" pitchFamily="18" charset="-78"/>
                </a:rPr>
                <a:t>مكوّنات خطّة التطوير القيادية الفعّالة</a:t>
              </a:r>
              <a:endParaRPr lang="fr-FR" sz="4000" dirty="0">
                <a:solidFill>
                  <a:srgbClr val="168489"/>
                </a:solidFill>
                <a:latin typeface="Adobe Arabic" panose="02040503050201020203" pitchFamily="18" charset="-78"/>
                <a:cs typeface="Adobe Arabic" panose="02040503050201020203" pitchFamily="18" charset="-78"/>
              </a:endParaRPr>
            </a:p>
          </p:txBody>
        </p:sp>
        <p:pic>
          <p:nvPicPr>
            <p:cNvPr id="5" name="Picture 2" descr="Idea ">
              <a:extLst>
                <a:ext uri="{FF2B5EF4-FFF2-40B4-BE49-F238E27FC236}">
                  <a16:creationId xmlns:a16="http://schemas.microsoft.com/office/drawing/2014/main" id="{77C82F0C-3750-533E-CD0D-17CBCC7F872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141938" y="997952"/>
              <a:ext cx="895350" cy="89535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6" name="Group 219">
            <a:extLst>
              <a:ext uri="{FF2B5EF4-FFF2-40B4-BE49-F238E27FC236}">
                <a16:creationId xmlns:a16="http://schemas.microsoft.com/office/drawing/2014/main" id="{0139F6DA-2599-66BA-D642-6CDE492E79E5}"/>
              </a:ext>
            </a:extLst>
          </p:cNvPr>
          <p:cNvGrpSpPr/>
          <p:nvPr/>
        </p:nvGrpSpPr>
        <p:grpSpPr>
          <a:xfrm>
            <a:off x="1033189" y="1531292"/>
            <a:ext cx="10125622" cy="4663442"/>
            <a:chOff x="0" y="11627"/>
            <a:chExt cx="6069927" cy="2796209"/>
          </a:xfrm>
        </p:grpSpPr>
        <p:sp>
          <p:nvSpPr>
            <p:cNvPr id="14" name="Freeform: Shape 226">
              <a:extLst>
                <a:ext uri="{FF2B5EF4-FFF2-40B4-BE49-F238E27FC236}">
                  <a16:creationId xmlns:a16="http://schemas.microsoft.com/office/drawing/2014/main" id="{D6C0C1B6-58F4-3EF0-5DED-9F8B59A9B0D0}"/>
                </a:ext>
              </a:extLst>
            </p:cNvPr>
            <p:cNvSpPr/>
            <p:nvPr/>
          </p:nvSpPr>
          <p:spPr>
            <a:xfrm flipH="1">
              <a:off x="3281753" y="23254"/>
              <a:ext cx="864323" cy="550829"/>
            </a:xfrm>
            <a:custGeom>
              <a:avLst/>
              <a:gdLst>
                <a:gd name="connsiteX0" fmla="*/ 1086587 w 1425518"/>
                <a:gd name="connsiteY0" fmla="*/ 0 h 908476"/>
                <a:gd name="connsiteX1" fmla="*/ 887320 w 1425518"/>
                <a:gd name="connsiteY1" fmla="*/ 95992 h 908476"/>
                <a:gd name="connsiteX2" fmla="*/ 8958 w 1425518"/>
                <a:gd name="connsiteY2" fmla="*/ 893731 h 908476"/>
                <a:gd name="connsiteX3" fmla="*/ 0 w 1425518"/>
                <a:gd name="connsiteY3" fmla="*/ 908476 h 908476"/>
                <a:gd name="connsiteX4" fmla="*/ 961692 w 1425518"/>
                <a:gd name="connsiteY4" fmla="*/ 908476 h 908476"/>
                <a:gd name="connsiteX5" fmla="*/ 1425518 w 1425518"/>
                <a:gd name="connsiteY5" fmla="*/ 444650 h 908476"/>
                <a:gd name="connsiteX6" fmla="*/ 1142234 w 1425518"/>
                <a:gd name="connsiteY6" fmla="*/ 17274 h 908476"/>
                <a:gd name="connsiteX7" fmla="*/ 1086587 w 1425518"/>
                <a:gd name="connsiteY7" fmla="*/ 0 h 908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25518" h="908476">
                  <a:moveTo>
                    <a:pt x="1086587" y="0"/>
                  </a:moveTo>
                  <a:lnTo>
                    <a:pt x="887320" y="95992"/>
                  </a:lnTo>
                  <a:cubicBezTo>
                    <a:pt x="534304" y="287762"/>
                    <a:pt x="232820" y="562371"/>
                    <a:pt x="8958" y="893731"/>
                  </a:cubicBezTo>
                  <a:lnTo>
                    <a:pt x="0" y="908476"/>
                  </a:lnTo>
                  <a:lnTo>
                    <a:pt x="961692" y="908476"/>
                  </a:lnTo>
                  <a:cubicBezTo>
                    <a:pt x="1217856" y="908476"/>
                    <a:pt x="1425518" y="700814"/>
                    <a:pt x="1425518" y="444650"/>
                  </a:cubicBezTo>
                  <a:cubicBezTo>
                    <a:pt x="1425518" y="252527"/>
                    <a:pt x="1308708" y="87686"/>
                    <a:pt x="1142234" y="17274"/>
                  </a:cubicBezTo>
                  <a:lnTo>
                    <a:pt x="1086587" y="0"/>
                  </a:lnTo>
                  <a:close/>
                </a:path>
              </a:pathLst>
            </a:custGeom>
            <a:solidFill>
              <a:srgbClr val="A0C9CA"/>
            </a:solidFill>
            <a:ln>
              <a:solidFill>
                <a:srgbClr val="99BCDA"/>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just" rtl="0">
                <a:lnSpc>
                  <a:spcPct val="115000"/>
                </a:lnSpc>
                <a:buNone/>
              </a:pPr>
              <a:r>
                <a:rPr lang="en-US" sz="4400" b="1" kern="1200">
                  <a:solidFill>
                    <a:srgbClr val="FFFFFF"/>
                  </a:solidFill>
                  <a:effectLst/>
                  <a:latin typeface="Adobe Arabic" panose="02040503050201020203" pitchFamily="18" charset="-78"/>
                  <a:ea typeface="Calibri" panose="020F0502020204030204" pitchFamily="34" charset="0"/>
                  <a:cs typeface="Sakkal Majalla" panose="02000000000000000000" pitchFamily="2" charset="-78"/>
                </a:rPr>
                <a:t>1</a:t>
              </a:r>
              <a:endParaRPr lang="fr-FR" sz="24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0" name="Freeform: Shape 227">
              <a:extLst>
                <a:ext uri="{FF2B5EF4-FFF2-40B4-BE49-F238E27FC236}">
                  <a16:creationId xmlns:a16="http://schemas.microsoft.com/office/drawing/2014/main" id="{181D2464-9CD5-BE6E-9A62-74EFFFD553AE}"/>
                </a:ext>
              </a:extLst>
            </p:cNvPr>
            <p:cNvSpPr/>
            <p:nvPr/>
          </p:nvSpPr>
          <p:spPr>
            <a:xfrm flipH="1">
              <a:off x="1923852" y="23254"/>
              <a:ext cx="864322" cy="550829"/>
            </a:xfrm>
            <a:custGeom>
              <a:avLst/>
              <a:gdLst>
                <a:gd name="connsiteX0" fmla="*/ 338931 w 1425517"/>
                <a:gd name="connsiteY0" fmla="*/ 0 h 908476"/>
                <a:gd name="connsiteX1" fmla="*/ 283284 w 1425517"/>
                <a:gd name="connsiteY1" fmla="*/ 17274 h 908476"/>
                <a:gd name="connsiteX2" fmla="*/ 0 w 1425517"/>
                <a:gd name="connsiteY2" fmla="*/ 444650 h 908476"/>
                <a:gd name="connsiteX3" fmla="*/ 463826 w 1425517"/>
                <a:gd name="connsiteY3" fmla="*/ 908476 h 908476"/>
                <a:gd name="connsiteX4" fmla="*/ 1425517 w 1425517"/>
                <a:gd name="connsiteY4" fmla="*/ 908476 h 908476"/>
                <a:gd name="connsiteX5" fmla="*/ 1416559 w 1425517"/>
                <a:gd name="connsiteY5" fmla="*/ 893731 h 908476"/>
                <a:gd name="connsiteX6" fmla="*/ 538197 w 1425517"/>
                <a:gd name="connsiteY6" fmla="*/ 95992 h 908476"/>
                <a:gd name="connsiteX7" fmla="*/ 338931 w 1425517"/>
                <a:gd name="connsiteY7" fmla="*/ 0 h 908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25517" h="908476">
                  <a:moveTo>
                    <a:pt x="338931" y="0"/>
                  </a:moveTo>
                  <a:lnTo>
                    <a:pt x="283284" y="17274"/>
                  </a:lnTo>
                  <a:cubicBezTo>
                    <a:pt x="116810" y="87686"/>
                    <a:pt x="0" y="252527"/>
                    <a:pt x="0" y="444650"/>
                  </a:cubicBezTo>
                  <a:cubicBezTo>
                    <a:pt x="0" y="700814"/>
                    <a:pt x="207662" y="908476"/>
                    <a:pt x="463826" y="908476"/>
                  </a:cubicBezTo>
                  <a:lnTo>
                    <a:pt x="1425517" y="908476"/>
                  </a:lnTo>
                  <a:lnTo>
                    <a:pt x="1416559" y="893731"/>
                  </a:lnTo>
                  <a:cubicBezTo>
                    <a:pt x="1192697" y="562371"/>
                    <a:pt x="891213" y="287762"/>
                    <a:pt x="538197" y="95992"/>
                  </a:cubicBezTo>
                  <a:lnTo>
                    <a:pt x="338931" y="0"/>
                  </a:lnTo>
                  <a:close/>
                </a:path>
              </a:pathLst>
            </a:custGeom>
            <a:solidFill>
              <a:srgbClr val="A0C9CA"/>
            </a:solidFill>
            <a:ln>
              <a:solidFill>
                <a:srgbClr val="99BCDA"/>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r" rtl="0">
                <a:lnSpc>
                  <a:spcPct val="115000"/>
                </a:lnSpc>
                <a:buNone/>
              </a:pPr>
              <a:r>
                <a:rPr lang="en-US" sz="4400" b="1" kern="1200">
                  <a:solidFill>
                    <a:srgbClr val="FFFFFF"/>
                  </a:solidFill>
                  <a:effectLst/>
                  <a:latin typeface="Adobe Arabic" panose="02040503050201020203" pitchFamily="18" charset="-78"/>
                  <a:ea typeface="Calibri" panose="020F0502020204030204" pitchFamily="34" charset="0"/>
                  <a:cs typeface="Sakkal Majalla" panose="02000000000000000000" pitchFamily="2" charset="-78"/>
                </a:rPr>
                <a:t>2</a:t>
              </a:r>
              <a:endParaRPr lang="fr-FR" sz="24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1" name="Freeform: Shape 228">
              <a:extLst>
                <a:ext uri="{FF2B5EF4-FFF2-40B4-BE49-F238E27FC236}">
                  <a16:creationId xmlns:a16="http://schemas.microsoft.com/office/drawing/2014/main" id="{8B2CC142-1523-75AE-BF28-932AE81A4448}"/>
                </a:ext>
              </a:extLst>
            </p:cNvPr>
            <p:cNvSpPr/>
            <p:nvPr/>
          </p:nvSpPr>
          <p:spPr>
            <a:xfrm flipH="1">
              <a:off x="1671297" y="1128504"/>
              <a:ext cx="610667" cy="562456"/>
            </a:xfrm>
            <a:custGeom>
              <a:avLst/>
              <a:gdLst>
                <a:gd name="connsiteX0" fmla="*/ 962391 w 1007166"/>
                <a:gd name="connsiteY0" fmla="*/ 0 h 927652"/>
                <a:gd name="connsiteX1" fmla="*/ 463826 w 1007166"/>
                <a:gd name="connsiteY1" fmla="*/ 0 h 927652"/>
                <a:gd name="connsiteX2" fmla="*/ 0 w 1007166"/>
                <a:gd name="connsiteY2" fmla="*/ 463826 h 927652"/>
                <a:gd name="connsiteX3" fmla="*/ 463826 w 1007166"/>
                <a:gd name="connsiteY3" fmla="*/ 927652 h 927652"/>
                <a:gd name="connsiteX4" fmla="*/ 962391 w 1007166"/>
                <a:gd name="connsiteY4" fmla="*/ 927652 h 927652"/>
                <a:gd name="connsiteX5" fmla="*/ 994303 w 1007166"/>
                <a:gd name="connsiteY5" fmla="*/ 718558 h 927652"/>
                <a:gd name="connsiteX6" fmla="*/ 1007166 w 1007166"/>
                <a:gd name="connsiteY6" fmla="*/ 463826 h 927652"/>
                <a:gd name="connsiteX7" fmla="*/ 994303 w 1007166"/>
                <a:gd name="connsiteY7" fmla="*/ 209094 h 927652"/>
                <a:gd name="connsiteX8" fmla="*/ 962391 w 1007166"/>
                <a:gd name="connsiteY8" fmla="*/ 0 h 9276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7166" h="927652">
                  <a:moveTo>
                    <a:pt x="962391" y="0"/>
                  </a:moveTo>
                  <a:lnTo>
                    <a:pt x="463826" y="0"/>
                  </a:lnTo>
                  <a:cubicBezTo>
                    <a:pt x="207662" y="0"/>
                    <a:pt x="0" y="207662"/>
                    <a:pt x="0" y="463826"/>
                  </a:cubicBezTo>
                  <a:cubicBezTo>
                    <a:pt x="0" y="719990"/>
                    <a:pt x="207662" y="927652"/>
                    <a:pt x="463826" y="927652"/>
                  </a:cubicBezTo>
                  <a:lnTo>
                    <a:pt x="962391" y="927652"/>
                  </a:lnTo>
                  <a:lnTo>
                    <a:pt x="994303" y="718558"/>
                  </a:lnTo>
                  <a:cubicBezTo>
                    <a:pt x="1002809" y="634804"/>
                    <a:pt x="1007166" y="549824"/>
                    <a:pt x="1007166" y="463826"/>
                  </a:cubicBezTo>
                  <a:cubicBezTo>
                    <a:pt x="1007166" y="377828"/>
                    <a:pt x="1002809" y="292848"/>
                    <a:pt x="994303" y="209094"/>
                  </a:cubicBezTo>
                  <a:lnTo>
                    <a:pt x="962391" y="0"/>
                  </a:lnTo>
                  <a:close/>
                </a:path>
              </a:pathLst>
            </a:custGeom>
            <a:solidFill>
              <a:srgbClr val="168489"/>
            </a:solidFill>
            <a:ln>
              <a:solidFill>
                <a:srgbClr val="0058A3"/>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r" rtl="0">
                <a:lnSpc>
                  <a:spcPct val="115000"/>
                </a:lnSpc>
                <a:buNone/>
              </a:pPr>
              <a:r>
                <a:rPr lang="en-US" sz="4400" b="1" kern="1200">
                  <a:solidFill>
                    <a:srgbClr val="FFFFFF"/>
                  </a:solidFill>
                  <a:effectLst/>
                  <a:latin typeface="Adobe Arabic" panose="02040503050201020203" pitchFamily="18" charset="-78"/>
                  <a:ea typeface="Calibri" panose="020F0502020204030204" pitchFamily="34" charset="0"/>
                  <a:cs typeface="Sakkal Majalla" panose="02000000000000000000" pitchFamily="2" charset="-78"/>
                </a:rPr>
                <a:t>4</a:t>
              </a:r>
              <a:endParaRPr lang="fr-FR" sz="24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2" name="Freeform: Shape 229">
              <a:extLst>
                <a:ext uri="{FF2B5EF4-FFF2-40B4-BE49-F238E27FC236}">
                  <a16:creationId xmlns:a16="http://schemas.microsoft.com/office/drawing/2014/main" id="{D8B7B71F-B7FA-4AE6-66D1-1E9733E922D8}"/>
                </a:ext>
              </a:extLst>
            </p:cNvPr>
            <p:cNvSpPr/>
            <p:nvPr/>
          </p:nvSpPr>
          <p:spPr>
            <a:xfrm flipH="1">
              <a:off x="3787963" y="1128504"/>
              <a:ext cx="610667" cy="562456"/>
            </a:xfrm>
            <a:custGeom>
              <a:avLst/>
              <a:gdLst>
                <a:gd name="connsiteX0" fmla="*/ 543341 w 1007167"/>
                <a:gd name="connsiteY0" fmla="*/ 0 h 927652"/>
                <a:gd name="connsiteX1" fmla="*/ 44775 w 1007167"/>
                <a:gd name="connsiteY1" fmla="*/ 0 h 927652"/>
                <a:gd name="connsiteX2" fmla="*/ 12863 w 1007167"/>
                <a:gd name="connsiteY2" fmla="*/ 209094 h 927652"/>
                <a:gd name="connsiteX3" fmla="*/ 0 w 1007167"/>
                <a:gd name="connsiteY3" fmla="*/ 463826 h 927652"/>
                <a:gd name="connsiteX4" fmla="*/ 12863 w 1007167"/>
                <a:gd name="connsiteY4" fmla="*/ 718558 h 927652"/>
                <a:gd name="connsiteX5" fmla="*/ 44775 w 1007167"/>
                <a:gd name="connsiteY5" fmla="*/ 927652 h 927652"/>
                <a:gd name="connsiteX6" fmla="*/ 543341 w 1007167"/>
                <a:gd name="connsiteY6" fmla="*/ 927652 h 927652"/>
                <a:gd name="connsiteX7" fmla="*/ 1007167 w 1007167"/>
                <a:gd name="connsiteY7" fmla="*/ 463826 h 927652"/>
                <a:gd name="connsiteX8" fmla="*/ 543341 w 1007167"/>
                <a:gd name="connsiteY8" fmla="*/ 0 h 9276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7167" h="927652">
                  <a:moveTo>
                    <a:pt x="543341" y="0"/>
                  </a:moveTo>
                  <a:lnTo>
                    <a:pt x="44775" y="0"/>
                  </a:lnTo>
                  <a:lnTo>
                    <a:pt x="12863" y="209094"/>
                  </a:lnTo>
                  <a:cubicBezTo>
                    <a:pt x="4357" y="292848"/>
                    <a:pt x="0" y="377828"/>
                    <a:pt x="0" y="463826"/>
                  </a:cubicBezTo>
                  <a:cubicBezTo>
                    <a:pt x="0" y="549824"/>
                    <a:pt x="4357" y="634804"/>
                    <a:pt x="12863" y="718558"/>
                  </a:cubicBezTo>
                  <a:lnTo>
                    <a:pt x="44775" y="927652"/>
                  </a:lnTo>
                  <a:lnTo>
                    <a:pt x="543341" y="927652"/>
                  </a:lnTo>
                  <a:cubicBezTo>
                    <a:pt x="799505" y="927652"/>
                    <a:pt x="1007167" y="719990"/>
                    <a:pt x="1007167" y="463826"/>
                  </a:cubicBezTo>
                  <a:cubicBezTo>
                    <a:pt x="1007167" y="207662"/>
                    <a:pt x="799505" y="0"/>
                    <a:pt x="543341" y="0"/>
                  </a:cubicBezTo>
                  <a:close/>
                </a:path>
              </a:pathLst>
            </a:custGeom>
            <a:solidFill>
              <a:srgbClr val="168489"/>
            </a:solidFill>
            <a:ln>
              <a:solidFill>
                <a:srgbClr val="0058A3"/>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just" rtl="0">
                <a:lnSpc>
                  <a:spcPct val="115000"/>
                </a:lnSpc>
                <a:buNone/>
              </a:pPr>
              <a:r>
                <a:rPr lang="en-US" sz="4400" b="1" kern="1200">
                  <a:solidFill>
                    <a:srgbClr val="FFFFFF"/>
                  </a:solidFill>
                  <a:effectLst/>
                  <a:latin typeface="Adobe Arabic" panose="02040503050201020203" pitchFamily="18" charset="-78"/>
                  <a:ea typeface="Calibri" panose="020F0502020204030204" pitchFamily="34" charset="0"/>
                  <a:cs typeface="Sakkal Majalla" panose="02000000000000000000" pitchFamily="2" charset="-78"/>
                </a:rPr>
                <a:t>3</a:t>
              </a:r>
              <a:endParaRPr lang="fr-FR" sz="24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3" name="Freeform: Shape 230">
              <a:extLst>
                <a:ext uri="{FF2B5EF4-FFF2-40B4-BE49-F238E27FC236}">
                  <a16:creationId xmlns:a16="http://schemas.microsoft.com/office/drawing/2014/main" id="{97E66C3E-84E5-9DD4-C0BB-AE8260DDA72A}"/>
                </a:ext>
              </a:extLst>
            </p:cNvPr>
            <p:cNvSpPr/>
            <p:nvPr/>
          </p:nvSpPr>
          <p:spPr>
            <a:xfrm flipH="1">
              <a:off x="1923852" y="2245380"/>
              <a:ext cx="864322" cy="550829"/>
            </a:xfrm>
            <a:custGeom>
              <a:avLst/>
              <a:gdLst>
                <a:gd name="connsiteX0" fmla="*/ 1425517 w 1425517"/>
                <a:gd name="connsiteY0" fmla="*/ 0 h 908476"/>
                <a:gd name="connsiteX1" fmla="*/ 463826 w 1425517"/>
                <a:gd name="connsiteY1" fmla="*/ 0 h 908476"/>
                <a:gd name="connsiteX2" fmla="*/ 0 w 1425517"/>
                <a:gd name="connsiteY2" fmla="*/ 463826 h 908476"/>
                <a:gd name="connsiteX3" fmla="*/ 283284 w 1425517"/>
                <a:gd name="connsiteY3" fmla="*/ 891202 h 908476"/>
                <a:gd name="connsiteX4" fmla="*/ 338931 w 1425517"/>
                <a:gd name="connsiteY4" fmla="*/ 908476 h 908476"/>
                <a:gd name="connsiteX5" fmla="*/ 538197 w 1425517"/>
                <a:gd name="connsiteY5" fmla="*/ 812484 h 908476"/>
                <a:gd name="connsiteX6" fmla="*/ 1416559 w 1425517"/>
                <a:gd name="connsiteY6" fmla="*/ 14745 h 908476"/>
                <a:gd name="connsiteX7" fmla="*/ 1425517 w 1425517"/>
                <a:gd name="connsiteY7" fmla="*/ 0 h 908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25517" h="908476">
                  <a:moveTo>
                    <a:pt x="1425517" y="0"/>
                  </a:moveTo>
                  <a:lnTo>
                    <a:pt x="463826" y="0"/>
                  </a:lnTo>
                  <a:cubicBezTo>
                    <a:pt x="207662" y="0"/>
                    <a:pt x="0" y="207662"/>
                    <a:pt x="0" y="463826"/>
                  </a:cubicBezTo>
                  <a:cubicBezTo>
                    <a:pt x="0" y="655949"/>
                    <a:pt x="116810" y="820790"/>
                    <a:pt x="283284" y="891202"/>
                  </a:cubicBezTo>
                  <a:lnTo>
                    <a:pt x="338931" y="908476"/>
                  </a:lnTo>
                  <a:lnTo>
                    <a:pt x="538197" y="812484"/>
                  </a:lnTo>
                  <a:cubicBezTo>
                    <a:pt x="891213" y="620715"/>
                    <a:pt x="1192697" y="346105"/>
                    <a:pt x="1416559" y="14745"/>
                  </a:cubicBezTo>
                  <a:lnTo>
                    <a:pt x="1425517" y="0"/>
                  </a:lnTo>
                  <a:close/>
                </a:path>
              </a:pathLst>
            </a:custGeom>
            <a:solidFill>
              <a:srgbClr val="A0C9CA"/>
            </a:solidFill>
            <a:ln>
              <a:solidFill>
                <a:srgbClr val="99BCDA"/>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r" rtl="0">
                <a:lnSpc>
                  <a:spcPct val="115000"/>
                </a:lnSpc>
                <a:buNone/>
              </a:pPr>
              <a:r>
                <a:rPr lang="en-US" sz="4400" b="1" kern="1200">
                  <a:solidFill>
                    <a:srgbClr val="FFFFFF"/>
                  </a:solidFill>
                  <a:effectLst/>
                  <a:latin typeface="Adobe Arabic" panose="02040503050201020203" pitchFamily="18" charset="-78"/>
                  <a:ea typeface="Calibri" panose="020F0502020204030204" pitchFamily="34" charset="0"/>
                  <a:cs typeface="Sakkal Majalla" panose="02000000000000000000" pitchFamily="2" charset="-78"/>
                </a:rPr>
                <a:t>6</a:t>
              </a:r>
              <a:endParaRPr lang="fr-FR" sz="24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4" name="Freeform: Shape 231">
              <a:extLst>
                <a:ext uri="{FF2B5EF4-FFF2-40B4-BE49-F238E27FC236}">
                  <a16:creationId xmlns:a16="http://schemas.microsoft.com/office/drawing/2014/main" id="{B776A7E0-AC1C-EA57-3A59-65035F784EED}"/>
                </a:ext>
              </a:extLst>
            </p:cNvPr>
            <p:cNvSpPr/>
            <p:nvPr/>
          </p:nvSpPr>
          <p:spPr>
            <a:xfrm flipH="1">
              <a:off x="3281753" y="2245380"/>
              <a:ext cx="864323" cy="550829"/>
            </a:xfrm>
            <a:custGeom>
              <a:avLst/>
              <a:gdLst>
                <a:gd name="connsiteX0" fmla="*/ 961692 w 1425518"/>
                <a:gd name="connsiteY0" fmla="*/ 0 h 908476"/>
                <a:gd name="connsiteX1" fmla="*/ 0 w 1425518"/>
                <a:gd name="connsiteY1" fmla="*/ 0 h 908476"/>
                <a:gd name="connsiteX2" fmla="*/ 8958 w 1425518"/>
                <a:gd name="connsiteY2" fmla="*/ 14745 h 908476"/>
                <a:gd name="connsiteX3" fmla="*/ 887320 w 1425518"/>
                <a:gd name="connsiteY3" fmla="*/ 812484 h 908476"/>
                <a:gd name="connsiteX4" fmla="*/ 1086587 w 1425518"/>
                <a:gd name="connsiteY4" fmla="*/ 908476 h 908476"/>
                <a:gd name="connsiteX5" fmla="*/ 1142234 w 1425518"/>
                <a:gd name="connsiteY5" fmla="*/ 891202 h 908476"/>
                <a:gd name="connsiteX6" fmla="*/ 1425518 w 1425518"/>
                <a:gd name="connsiteY6" fmla="*/ 463826 h 908476"/>
                <a:gd name="connsiteX7" fmla="*/ 961692 w 1425518"/>
                <a:gd name="connsiteY7" fmla="*/ 0 h 908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25518" h="908476">
                  <a:moveTo>
                    <a:pt x="961692" y="0"/>
                  </a:moveTo>
                  <a:lnTo>
                    <a:pt x="0" y="0"/>
                  </a:lnTo>
                  <a:lnTo>
                    <a:pt x="8958" y="14745"/>
                  </a:lnTo>
                  <a:cubicBezTo>
                    <a:pt x="232820" y="346105"/>
                    <a:pt x="534304" y="620715"/>
                    <a:pt x="887320" y="812484"/>
                  </a:cubicBezTo>
                  <a:lnTo>
                    <a:pt x="1086587" y="908476"/>
                  </a:lnTo>
                  <a:lnTo>
                    <a:pt x="1142234" y="891202"/>
                  </a:lnTo>
                  <a:cubicBezTo>
                    <a:pt x="1308708" y="820790"/>
                    <a:pt x="1425518" y="655949"/>
                    <a:pt x="1425518" y="463826"/>
                  </a:cubicBezTo>
                  <a:cubicBezTo>
                    <a:pt x="1425518" y="207662"/>
                    <a:pt x="1217856" y="0"/>
                    <a:pt x="961692" y="0"/>
                  </a:cubicBezTo>
                  <a:close/>
                </a:path>
              </a:pathLst>
            </a:custGeom>
            <a:solidFill>
              <a:srgbClr val="A0C9CA"/>
            </a:solidFill>
            <a:ln>
              <a:solidFill>
                <a:srgbClr val="99BCDA"/>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just" rtl="0">
                <a:lnSpc>
                  <a:spcPct val="115000"/>
                </a:lnSpc>
                <a:buNone/>
              </a:pPr>
              <a:r>
                <a:rPr lang="en-US" sz="4400" b="1" kern="1200">
                  <a:solidFill>
                    <a:srgbClr val="FFFFFF"/>
                  </a:solidFill>
                  <a:effectLst/>
                  <a:latin typeface="Adobe Arabic" panose="02040503050201020203" pitchFamily="18" charset="-78"/>
                  <a:ea typeface="Calibri" panose="020F0502020204030204" pitchFamily="34" charset="0"/>
                  <a:cs typeface="Sakkal Majalla" panose="02000000000000000000" pitchFamily="2" charset="-78"/>
                </a:rPr>
                <a:t>5</a:t>
              </a:r>
              <a:endParaRPr lang="fr-FR" sz="24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5" name="Freeform: Shape 232">
              <a:extLst>
                <a:ext uri="{FF2B5EF4-FFF2-40B4-BE49-F238E27FC236}">
                  <a16:creationId xmlns:a16="http://schemas.microsoft.com/office/drawing/2014/main" id="{79AB1656-F378-7964-C56E-C04A7153616F}"/>
                </a:ext>
              </a:extLst>
            </p:cNvPr>
            <p:cNvSpPr/>
            <p:nvPr/>
          </p:nvSpPr>
          <p:spPr>
            <a:xfrm flipH="1">
              <a:off x="506210" y="11627"/>
              <a:ext cx="2076462" cy="562456"/>
            </a:xfrm>
            <a:custGeom>
              <a:avLst/>
              <a:gdLst>
                <a:gd name="connsiteX0" fmla="*/ 2960860 w 3424686"/>
                <a:gd name="connsiteY0" fmla="*/ 0 h 927652"/>
                <a:gd name="connsiteX1" fmla="*/ 124895 w 3424686"/>
                <a:gd name="connsiteY1" fmla="*/ 0 h 927652"/>
                <a:gd name="connsiteX2" fmla="*/ 31418 w 3424686"/>
                <a:gd name="connsiteY2" fmla="*/ 9423 h 927652"/>
                <a:gd name="connsiteX3" fmla="*/ 0 w 3424686"/>
                <a:gd name="connsiteY3" fmla="*/ 19176 h 927652"/>
                <a:gd name="connsiteX4" fmla="*/ 199266 w 3424686"/>
                <a:gd name="connsiteY4" fmla="*/ 115168 h 927652"/>
                <a:gd name="connsiteX5" fmla="*/ 1077628 w 3424686"/>
                <a:gd name="connsiteY5" fmla="*/ 912907 h 927652"/>
                <a:gd name="connsiteX6" fmla="*/ 1086586 w 3424686"/>
                <a:gd name="connsiteY6" fmla="*/ 927652 h 927652"/>
                <a:gd name="connsiteX7" fmla="*/ 2960860 w 3424686"/>
                <a:gd name="connsiteY7" fmla="*/ 927652 h 927652"/>
                <a:gd name="connsiteX8" fmla="*/ 3424686 w 3424686"/>
                <a:gd name="connsiteY8" fmla="*/ 463826 h 927652"/>
                <a:gd name="connsiteX9" fmla="*/ 2960860 w 3424686"/>
                <a:gd name="connsiteY9" fmla="*/ 0 h 9276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424686" h="927652">
                  <a:moveTo>
                    <a:pt x="2960860" y="0"/>
                  </a:moveTo>
                  <a:lnTo>
                    <a:pt x="124895" y="0"/>
                  </a:lnTo>
                  <a:cubicBezTo>
                    <a:pt x="92875" y="0"/>
                    <a:pt x="61612" y="3245"/>
                    <a:pt x="31418" y="9423"/>
                  </a:cubicBezTo>
                  <a:lnTo>
                    <a:pt x="0" y="19176"/>
                  </a:lnTo>
                  <a:lnTo>
                    <a:pt x="199266" y="115168"/>
                  </a:lnTo>
                  <a:cubicBezTo>
                    <a:pt x="552282" y="306938"/>
                    <a:pt x="853766" y="581547"/>
                    <a:pt x="1077628" y="912907"/>
                  </a:cubicBezTo>
                  <a:lnTo>
                    <a:pt x="1086586" y="927652"/>
                  </a:lnTo>
                  <a:lnTo>
                    <a:pt x="2960860" y="927652"/>
                  </a:lnTo>
                  <a:cubicBezTo>
                    <a:pt x="3217024" y="927652"/>
                    <a:pt x="3424686" y="719990"/>
                    <a:pt x="3424686" y="463826"/>
                  </a:cubicBezTo>
                  <a:cubicBezTo>
                    <a:pt x="3424686" y="207662"/>
                    <a:pt x="3217024" y="0"/>
                    <a:pt x="2960860" y="0"/>
                  </a:cubicBezTo>
                  <a:close/>
                </a:path>
              </a:pathLst>
            </a:cu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fr-FR" sz="3200"/>
            </a:p>
          </p:txBody>
        </p:sp>
        <p:sp>
          <p:nvSpPr>
            <p:cNvPr id="26" name="Freeform: Shape 233">
              <a:extLst>
                <a:ext uri="{FF2B5EF4-FFF2-40B4-BE49-F238E27FC236}">
                  <a16:creationId xmlns:a16="http://schemas.microsoft.com/office/drawing/2014/main" id="{0611126E-BD7A-8A77-09EA-1335B7C51D14}"/>
                </a:ext>
              </a:extLst>
            </p:cNvPr>
            <p:cNvSpPr/>
            <p:nvPr/>
          </p:nvSpPr>
          <p:spPr>
            <a:xfrm flipH="1">
              <a:off x="3487254" y="11627"/>
              <a:ext cx="2076462" cy="562456"/>
            </a:xfrm>
            <a:custGeom>
              <a:avLst/>
              <a:gdLst>
                <a:gd name="connsiteX0" fmla="*/ 3299791 w 3424686"/>
                <a:gd name="connsiteY0" fmla="*/ 0 h 927652"/>
                <a:gd name="connsiteX1" fmla="*/ 463826 w 3424686"/>
                <a:gd name="connsiteY1" fmla="*/ 0 h 927652"/>
                <a:gd name="connsiteX2" fmla="*/ 0 w 3424686"/>
                <a:gd name="connsiteY2" fmla="*/ 463826 h 927652"/>
                <a:gd name="connsiteX3" fmla="*/ 463826 w 3424686"/>
                <a:gd name="connsiteY3" fmla="*/ 927652 h 927652"/>
                <a:gd name="connsiteX4" fmla="*/ 2338099 w 3424686"/>
                <a:gd name="connsiteY4" fmla="*/ 927652 h 927652"/>
                <a:gd name="connsiteX5" fmla="*/ 2347057 w 3424686"/>
                <a:gd name="connsiteY5" fmla="*/ 912907 h 927652"/>
                <a:gd name="connsiteX6" fmla="*/ 3225419 w 3424686"/>
                <a:gd name="connsiteY6" fmla="*/ 115168 h 927652"/>
                <a:gd name="connsiteX7" fmla="*/ 3424686 w 3424686"/>
                <a:gd name="connsiteY7" fmla="*/ 19176 h 927652"/>
                <a:gd name="connsiteX8" fmla="*/ 3393268 w 3424686"/>
                <a:gd name="connsiteY8" fmla="*/ 9423 h 927652"/>
                <a:gd name="connsiteX9" fmla="*/ 3299791 w 3424686"/>
                <a:gd name="connsiteY9" fmla="*/ 0 h 9276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424686" h="927652">
                  <a:moveTo>
                    <a:pt x="3299791" y="0"/>
                  </a:moveTo>
                  <a:lnTo>
                    <a:pt x="463826" y="0"/>
                  </a:lnTo>
                  <a:cubicBezTo>
                    <a:pt x="207662" y="0"/>
                    <a:pt x="0" y="207662"/>
                    <a:pt x="0" y="463826"/>
                  </a:cubicBezTo>
                  <a:cubicBezTo>
                    <a:pt x="0" y="719990"/>
                    <a:pt x="207662" y="927652"/>
                    <a:pt x="463826" y="927652"/>
                  </a:cubicBezTo>
                  <a:lnTo>
                    <a:pt x="2338099" y="927652"/>
                  </a:lnTo>
                  <a:lnTo>
                    <a:pt x="2347057" y="912907"/>
                  </a:lnTo>
                  <a:cubicBezTo>
                    <a:pt x="2570919" y="581547"/>
                    <a:pt x="2872403" y="306938"/>
                    <a:pt x="3225419" y="115168"/>
                  </a:cubicBezTo>
                  <a:lnTo>
                    <a:pt x="3424686" y="19176"/>
                  </a:lnTo>
                  <a:lnTo>
                    <a:pt x="3393268" y="9423"/>
                  </a:lnTo>
                  <a:cubicBezTo>
                    <a:pt x="3363074" y="3245"/>
                    <a:pt x="3331812" y="0"/>
                    <a:pt x="3299791" y="0"/>
                  </a:cubicBezTo>
                  <a:close/>
                </a:path>
              </a:pathLst>
            </a:cu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fr-FR" sz="3200"/>
            </a:p>
          </p:txBody>
        </p:sp>
        <p:sp>
          <p:nvSpPr>
            <p:cNvPr id="27" name="Freeform: Shape 234">
              <a:extLst>
                <a:ext uri="{FF2B5EF4-FFF2-40B4-BE49-F238E27FC236}">
                  <a16:creationId xmlns:a16="http://schemas.microsoft.com/office/drawing/2014/main" id="{726600CC-567A-90BD-6EC8-971D75B83AA9}"/>
                </a:ext>
              </a:extLst>
            </p:cNvPr>
            <p:cNvSpPr/>
            <p:nvPr/>
          </p:nvSpPr>
          <p:spPr>
            <a:xfrm flipH="1">
              <a:off x="0" y="1128504"/>
              <a:ext cx="1698445" cy="562456"/>
            </a:xfrm>
            <a:custGeom>
              <a:avLst/>
              <a:gdLst>
                <a:gd name="connsiteX0" fmla="*/ 2337400 w 2801226"/>
                <a:gd name="connsiteY0" fmla="*/ 0 h 927652"/>
                <a:gd name="connsiteX1" fmla="*/ 0 w 2801226"/>
                <a:gd name="connsiteY1" fmla="*/ 0 h 927652"/>
                <a:gd name="connsiteX2" fmla="*/ 31912 w 2801226"/>
                <a:gd name="connsiteY2" fmla="*/ 209094 h 927652"/>
                <a:gd name="connsiteX3" fmla="*/ 44775 w 2801226"/>
                <a:gd name="connsiteY3" fmla="*/ 463826 h 927652"/>
                <a:gd name="connsiteX4" fmla="*/ 31912 w 2801226"/>
                <a:gd name="connsiteY4" fmla="*/ 718558 h 927652"/>
                <a:gd name="connsiteX5" fmla="*/ 0 w 2801226"/>
                <a:gd name="connsiteY5" fmla="*/ 927652 h 927652"/>
                <a:gd name="connsiteX6" fmla="*/ 2337400 w 2801226"/>
                <a:gd name="connsiteY6" fmla="*/ 927652 h 927652"/>
                <a:gd name="connsiteX7" fmla="*/ 2801226 w 2801226"/>
                <a:gd name="connsiteY7" fmla="*/ 463826 h 927652"/>
                <a:gd name="connsiteX8" fmla="*/ 2337400 w 2801226"/>
                <a:gd name="connsiteY8" fmla="*/ 0 h 9276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01226" h="927652">
                  <a:moveTo>
                    <a:pt x="2337400" y="0"/>
                  </a:moveTo>
                  <a:lnTo>
                    <a:pt x="0" y="0"/>
                  </a:lnTo>
                  <a:lnTo>
                    <a:pt x="31912" y="209094"/>
                  </a:lnTo>
                  <a:cubicBezTo>
                    <a:pt x="40418" y="292848"/>
                    <a:pt x="44775" y="377828"/>
                    <a:pt x="44775" y="463826"/>
                  </a:cubicBezTo>
                  <a:cubicBezTo>
                    <a:pt x="44775" y="549824"/>
                    <a:pt x="40418" y="634804"/>
                    <a:pt x="31912" y="718558"/>
                  </a:cubicBezTo>
                  <a:lnTo>
                    <a:pt x="0" y="927652"/>
                  </a:lnTo>
                  <a:lnTo>
                    <a:pt x="2337400" y="927652"/>
                  </a:lnTo>
                  <a:cubicBezTo>
                    <a:pt x="2593564" y="927652"/>
                    <a:pt x="2801226" y="719990"/>
                    <a:pt x="2801226" y="463826"/>
                  </a:cubicBezTo>
                  <a:cubicBezTo>
                    <a:pt x="2801226" y="207662"/>
                    <a:pt x="2593564" y="0"/>
                    <a:pt x="2337400" y="0"/>
                  </a:cubicBezTo>
                  <a:close/>
                </a:path>
              </a:pathLst>
            </a:cu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fr-FR" sz="3200"/>
            </a:p>
          </p:txBody>
        </p:sp>
        <p:sp>
          <p:nvSpPr>
            <p:cNvPr id="28" name="Freeform: Shape 235">
              <a:extLst>
                <a:ext uri="{FF2B5EF4-FFF2-40B4-BE49-F238E27FC236}">
                  <a16:creationId xmlns:a16="http://schemas.microsoft.com/office/drawing/2014/main" id="{06590017-B74F-488D-1B11-A20A312077B4}"/>
                </a:ext>
              </a:extLst>
            </p:cNvPr>
            <p:cNvSpPr/>
            <p:nvPr/>
          </p:nvSpPr>
          <p:spPr>
            <a:xfrm flipH="1">
              <a:off x="4371483" y="1128504"/>
              <a:ext cx="1698444" cy="562456"/>
            </a:xfrm>
            <a:custGeom>
              <a:avLst/>
              <a:gdLst>
                <a:gd name="connsiteX0" fmla="*/ 2801225 w 2801225"/>
                <a:gd name="connsiteY0" fmla="*/ 0 h 927652"/>
                <a:gd name="connsiteX1" fmla="*/ 463826 w 2801225"/>
                <a:gd name="connsiteY1" fmla="*/ 0 h 927652"/>
                <a:gd name="connsiteX2" fmla="*/ 0 w 2801225"/>
                <a:gd name="connsiteY2" fmla="*/ 463826 h 927652"/>
                <a:gd name="connsiteX3" fmla="*/ 463826 w 2801225"/>
                <a:gd name="connsiteY3" fmla="*/ 927652 h 927652"/>
                <a:gd name="connsiteX4" fmla="*/ 2801225 w 2801225"/>
                <a:gd name="connsiteY4" fmla="*/ 927652 h 927652"/>
                <a:gd name="connsiteX5" fmla="*/ 2769313 w 2801225"/>
                <a:gd name="connsiteY5" fmla="*/ 718558 h 927652"/>
                <a:gd name="connsiteX6" fmla="*/ 2756450 w 2801225"/>
                <a:gd name="connsiteY6" fmla="*/ 463826 h 927652"/>
                <a:gd name="connsiteX7" fmla="*/ 2769313 w 2801225"/>
                <a:gd name="connsiteY7" fmla="*/ 209094 h 927652"/>
                <a:gd name="connsiteX8" fmla="*/ 2801225 w 2801225"/>
                <a:gd name="connsiteY8" fmla="*/ 0 h 9276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01225" h="927652">
                  <a:moveTo>
                    <a:pt x="2801225" y="0"/>
                  </a:moveTo>
                  <a:lnTo>
                    <a:pt x="463826" y="0"/>
                  </a:lnTo>
                  <a:cubicBezTo>
                    <a:pt x="207662" y="0"/>
                    <a:pt x="0" y="207662"/>
                    <a:pt x="0" y="463826"/>
                  </a:cubicBezTo>
                  <a:cubicBezTo>
                    <a:pt x="0" y="719990"/>
                    <a:pt x="207662" y="927652"/>
                    <a:pt x="463826" y="927652"/>
                  </a:cubicBezTo>
                  <a:lnTo>
                    <a:pt x="2801225" y="927652"/>
                  </a:lnTo>
                  <a:lnTo>
                    <a:pt x="2769313" y="718558"/>
                  </a:lnTo>
                  <a:cubicBezTo>
                    <a:pt x="2760807" y="634804"/>
                    <a:pt x="2756450" y="549824"/>
                    <a:pt x="2756450" y="463826"/>
                  </a:cubicBezTo>
                  <a:cubicBezTo>
                    <a:pt x="2756450" y="377828"/>
                    <a:pt x="2760807" y="292848"/>
                    <a:pt x="2769313" y="209094"/>
                  </a:cubicBezTo>
                  <a:lnTo>
                    <a:pt x="2801225" y="0"/>
                  </a:lnTo>
                  <a:close/>
                </a:path>
              </a:pathLst>
            </a:cu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fr-FR" sz="3200"/>
            </a:p>
          </p:txBody>
        </p:sp>
        <p:sp>
          <p:nvSpPr>
            <p:cNvPr id="29" name="Freeform: Shape 236">
              <a:extLst>
                <a:ext uri="{FF2B5EF4-FFF2-40B4-BE49-F238E27FC236}">
                  <a16:creationId xmlns:a16="http://schemas.microsoft.com/office/drawing/2014/main" id="{26C23068-571D-77AD-0282-31933BFA234F}"/>
                </a:ext>
              </a:extLst>
            </p:cNvPr>
            <p:cNvSpPr/>
            <p:nvPr/>
          </p:nvSpPr>
          <p:spPr>
            <a:xfrm flipH="1">
              <a:off x="506210" y="2245380"/>
              <a:ext cx="2076462" cy="562456"/>
            </a:xfrm>
            <a:custGeom>
              <a:avLst/>
              <a:gdLst>
                <a:gd name="connsiteX0" fmla="*/ 2960860 w 3424686"/>
                <a:gd name="connsiteY0" fmla="*/ 0 h 927652"/>
                <a:gd name="connsiteX1" fmla="*/ 1086586 w 3424686"/>
                <a:gd name="connsiteY1" fmla="*/ 0 h 927652"/>
                <a:gd name="connsiteX2" fmla="*/ 1077628 w 3424686"/>
                <a:gd name="connsiteY2" fmla="*/ 14745 h 927652"/>
                <a:gd name="connsiteX3" fmla="*/ 199266 w 3424686"/>
                <a:gd name="connsiteY3" fmla="*/ 812484 h 927652"/>
                <a:gd name="connsiteX4" fmla="*/ 0 w 3424686"/>
                <a:gd name="connsiteY4" fmla="*/ 908476 h 927652"/>
                <a:gd name="connsiteX5" fmla="*/ 31418 w 3424686"/>
                <a:gd name="connsiteY5" fmla="*/ 918229 h 927652"/>
                <a:gd name="connsiteX6" fmla="*/ 124895 w 3424686"/>
                <a:gd name="connsiteY6" fmla="*/ 927652 h 927652"/>
                <a:gd name="connsiteX7" fmla="*/ 2960860 w 3424686"/>
                <a:gd name="connsiteY7" fmla="*/ 927652 h 927652"/>
                <a:gd name="connsiteX8" fmla="*/ 3424686 w 3424686"/>
                <a:gd name="connsiteY8" fmla="*/ 463826 h 927652"/>
                <a:gd name="connsiteX9" fmla="*/ 2960860 w 3424686"/>
                <a:gd name="connsiteY9" fmla="*/ 0 h 9276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424686" h="927652">
                  <a:moveTo>
                    <a:pt x="2960860" y="0"/>
                  </a:moveTo>
                  <a:lnTo>
                    <a:pt x="1086586" y="0"/>
                  </a:lnTo>
                  <a:lnTo>
                    <a:pt x="1077628" y="14745"/>
                  </a:lnTo>
                  <a:cubicBezTo>
                    <a:pt x="853766" y="346105"/>
                    <a:pt x="552282" y="620715"/>
                    <a:pt x="199266" y="812484"/>
                  </a:cubicBezTo>
                  <a:lnTo>
                    <a:pt x="0" y="908476"/>
                  </a:lnTo>
                  <a:lnTo>
                    <a:pt x="31418" y="918229"/>
                  </a:lnTo>
                  <a:cubicBezTo>
                    <a:pt x="61612" y="924408"/>
                    <a:pt x="92875" y="927652"/>
                    <a:pt x="124895" y="927652"/>
                  </a:cubicBezTo>
                  <a:lnTo>
                    <a:pt x="2960860" y="927652"/>
                  </a:lnTo>
                  <a:cubicBezTo>
                    <a:pt x="3217024" y="927652"/>
                    <a:pt x="3424686" y="719990"/>
                    <a:pt x="3424686" y="463826"/>
                  </a:cubicBezTo>
                  <a:cubicBezTo>
                    <a:pt x="3424686" y="207662"/>
                    <a:pt x="3217024" y="0"/>
                    <a:pt x="2960860" y="0"/>
                  </a:cubicBezTo>
                  <a:close/>
                </a:path>
              </a:pathLst>
            </a:cu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fr-FR" sz="3200"/>
            </a:p>
          </p:txBody>
        </p:sp>
        <p:sp>
          <p:nvSpPr>
            <p:cNvPr id="30" name="Freeform: Shape 237">
              <a:extLst>
                <a:ext uri="{FF2B5EF4-FFF2-40B4-BE49-F238E27FC236}">
                  <a16:creationId xmlns:a16="http://schemas.microsoft.com/office/drawing/2014/main" id="{32A4694E-3998-99F7-E5A9-1A11F6B08A63}"/>
                </a:ext>
              </a:extLst>
            </p:cNvPr>
            <p:cNvSpPr/>
            <p:nvPr/>
          </p:nvSpPr>
          <p:spPr>
            <a:xfrm flipH="1">
              <a:off x="3487254" y="2245380"/>
              <a:ext cx="2076462" cy="562456"/>
            </a:xfrm>
            <a:custGeom>
              <a:avLst/>
              <a:gdLst>
                <a:gd name="connsiteX0" fmla="*/ 2338099 w 3424686"/>
                <a:gd name="connsiteY0" fmla="*/ 0 h 927652"/>
                <a:gd name="connsiteX1" fmla="*/ 463826 w 3424686"/>
                <a:gd name="connsiteY1" fmla="*/ 0 h 927652"/>
                <a:gd name="connsiteX2" fmla="*/ 0 w 3424686"/>
                <a:gd name="connsiteY2" fmla="*/ 463826 h 927652"/>
                <a:gd name="connsiteX3" fmla="*/ 463826 w 3424686"/>
                <a:gd name="connsiteY3" fmla="*/ 927652 h 927652"/>
                <a:gd name="connsiteX4" fmla="*/ 3299791 w 3424686"/>
                <a:gd name="connsiteY4" fmla="*/ 927652 h 927652"/>
                <a:gd name="connsiteX5" fmla="*/ 3393268 w 3424686"/>
                <a:gd name="connsiteY5" fmla="*/ 918229 h 927652"/>
                <a:gd name="connsiteX6" fmla="*/ 3424686 w 3424686"/>
                <a:gd name="connsiteY6" fmla="*/ 908476 h 927652"/>
                <a:gd name="connsiteX7" fmla="*/ 3225419 w 3424686"/>
                <a:gd name="connsiteY7" fmla="*/ 812484 h 927652"/>
                <a:gd name="connsiteX8" fmla="*/ 2347057 w 3424686"/>
                <a:gd name="connsiteY8" fmla="*/ 14745 h 927652"/>
                <a:gd name="connsiteX9" fmla="*/ 2338099 w 3424686"/>
                <a:gd name="connsiteY9" fmla="*/ 0 h 9276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424686" h="927652">
                  <a:moveTo>
                    <a:pt x="2338099" y="0"/>
                  </a:moveTo>
                  <a:lnTo>
                    <a:pt x="463826" y="0"/>
                  </a:lnTo>
                  <a:cubicBezTo>
                    <a:pt x="207662" y="0"/>
                    <a:pt x="0" y="207662"/>
                    <a:pt x="0" y="463826"/>
                  </a:cubicBezTo>
                  <a:cubicBezTo>
                    <a:pt x="0" y="719990"/>
                    <a:pt x="207662" y="927652"/>
                    <a:pt x="463826" y="927652"/>
                  </a:cubicBezTo>
                  <a:lnTo>
                    <a:pt x="3299791" y="927652"/>
                  </a:lnTo>
                  <a:cubicBezTo>
                    <a:pt x="3331812" y="927652"/>
                    <a:pt x="3363074" y="924408"/>
                    <a:pt x="3393268" y="918229"/>
                  </a:cubicBezTo>
                  <a:lnTo>
                    <a:pt x="3424686" y="908476"/>
                  </a:lnTo>
                  <a:lnTo>
                    <a:pt x="3225419" y="812484"/>
                  </a:lnTo>
                  <a:cubicBezTo>
                    <a:pt x="2872403" y="620715"/>
                    <a:pt x="2570919" y="346105"/>
                    <a:pt x="2347057" y="14745"/>
                  </a:cubicBezTo>
                  <a:lnTo>
                    <a:pt x="2338099" y="0"/>
                  </a:lnTo>
                  <a:close/>
                </a:path>
              </a:pathLst>
            </a:cu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fr-FR" sz="3200"/>
            </a:p>
          </p:txBody>
        </p:sp>
        <p:sp>
          <p:nvSpPr>
            <p:cNvPr id="31" name="TextBox 18">
              <a:extLst>
                <a:ext uri="{FF2B5EF4-FFF2-40B4-BE49-F238E27FC236}">
                  <a16:creationId xmlns:a16="http://schemas.microsoft.com/office/drawing/2014/main" id="{4838F9BD-E8AB-0099-1549-3B396A0E9763}"/>
                </a:ext>
              </a:extLst>
            </p:cNvPr>
            <p:cNvSpPr txBox="1">
              <a:spLocks noChangeArrowheads="1"/>
            </p:cNvSpPr>
            <p:nvPr/>
          </p:nvSpPr>
          <p:spPr bwMode="auto">
            <a:xfrm>
              <a:off x="3851200" y="85046"/>
              <a:ext cx="1698444" cy="371378"/>
            </a:xfrm>
            <a:prstGeom prst="rect">
              <a:avLst/>
            </a:prstGeom>
          </p:spPr>
          <p:txBody>
            <a:bodyPr rot="0" vert="horz" wrap="square" lIns="0" tIns="45720" rIns="0" bIns="45720" anchor="b" anchorCtr="0" upright="1">
              <a:noAutofit/>
            </a:bodyPr>
            <a:lstStyle/>
            <a:p>
              <a:pPr algn="ctr" rtl="1">
                <a:lnSpc>
                  <a:spcPct val="115000"/>
                </a:lnSpc>
                <a:buNone/>
              </a:pPr>
              <a:r>
                <a:rPr lang="ar-EG"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التقييم الذاتي</a:t>
              </a:r>
              <a:endParaRPr lang="fr-FR" sz="24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32" name="TextBox 18">
              <a:extLst>
                <a:ext uri="{FF2B5EF4-FFF2-40B4-BE49-F238E27FC236}">
                  <a16:creationId xmlns:a16="http://schemas.microsoft.com/office/drawing/2014/main" id="{4C113364-313C-F334-799E-D299BC501E02}"/>
                </a:ext>
              </a:extLst>
            </p:cNvPr>
            <p:cNvSpPr txBox="1">
              <a:spLocks noChangeArrowheads="1"/>
            </p:cNvSpPr>
            <p:nvPr/>
          </p:nvSpPr>
          <p:spPr bwMode="auto">
            <a:xfrm>
              <a:off x="432842" y="70185"/>
              <a:ext cx="1775816" cy="383417"/>
            </a:xfrm>
            <a:prstGeom prst="rect">
              <a:avLst/>
            </a:prstGeom>
          </p:spPr>
          <p:txBody>
            <a:bodyPr rot="0" vert="horz" wrap="square" lIns="0" tIns="45720" rIns="0" bIns="45720" anchor="b" anchorCtr="0" upright="1">
              <a:noAutofit/>
            </a:bodyPr>
            <a:lstStyle/>
            <a:p>
              <a:pPr algn="ctr" rtl="1">
                <a:lnSpc>
                  <a:spcPct val="115000"/>
                </a:lnSpc>
                <a:buNone/>
              </a:pPr>
              <a:r>
                <a:rPr lang="ar-EG"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تحديد الأهداف التطويرية</a:t>
              </a:r>
              <a:endParaRPr lang="fr-FR" sz="24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33" name="TextBox 18">
              <a:extLst>
                <a:ext uri="{FF2B5EF4-FFF2-40B4-BE49-F238E27FC236}">
                  <a16:creationId xmlns:a16="http://schemas.microsoft.com/office/drawing/2014/main" id="{4863FC80-367E-8716-8D09-AE98264099C9}"/>
                </a:ext>
              </a:extLst>
            </p:cNvPr>
            <p:cNvSpPr txBox="1">
              <a:spLocks noChangeArrowheads="1"/>
            </p:cNvSpPr>
            <p:nvPr/>
          </p:nvSpPr>
          <p:spPr bwMode="auto">
            <a:xfrm>
              <a:off x="4000401" y="2146163"/>
              <a:ext cx="1549244" cy="595495"/>
            </a:xfrm>
            <a:prstGeom prst="rect">
              <a:avLst/>
            </a:prstGeom>
          </p:spPr>
          <p:txBody>
            <a:bodyPr rot="0" vert="horz" wrap="square" lIns="0" tIns="45720" rIns="0" bIns="45720" anchor="b" anchorCtr="0" upright="1">
              <a:noAutofit/>
            </a:bodyPr>
            <a:lstStyle/>
            <a:p>
              <a:pPr algn="ctr" rtl="1">
                <a:lnSpc>
                  <a:spcPct val="115000"/>
                </a:lnSpc>
                <a:buNone/>
              </a:pPr>
              <a:r>
                <a:rPr lang="ar-EG"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الموارد والدعم</a:t>
              </a:r>
              <a:endParaRPr lang="fr-FR" sz="24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34" name="TextBox 18">
              <a:extLst>
                <a:ext uri="{FF2B5EF4-FFF2-40B4-BE49-F238E27FC236}">
                  <a16:creationId xmlns:a16="http://schemas.microsoft.com/office/drawing/2014/main" id="{BD772F8F-518F-41E8-4549-8B4EFFF13691}"/>
                </a:ext>
              </a:extLst>
            </p:cNvPr>
            <p:cNvSpPr txBox="1">
              <a:spLocks noChangeArrowheads="1"/>
            </p:cNvSpPr>
            <p:nvPr/>
          </p:nvSpPr>
          <p:spPr bwMode="auto">
            <a:xfrm>
              <a:off x="598118" y="2163813"/>
              <a:ext cx="1280066" cy="644023"/>
            </a:xfrm>
            <a:prstGeom prst="rect">
              <a:avLst/>
            </a:prstGeom>
          </p:spPr>
          <p:txBody>
            <a:bodyPr rot="0" vert="horz" wrap="square" lIns="0" tIns="45720" rIns="0" bIns="45720" anchor="b" anchorCtr="0" upright="1">
              <a:noAutofit/>
            </a:bodyPr>
            <a:lstStyle/>
            <a:p>
              <a:pPr algn="ctr" rtl="1">
                <a:lnSpc>
                  <a:spcPct val="115000"/>
                </a:lnSpc>
                <a:buNone/>
              </a:pPr>
              <a:r>
                <a:rPr lang="ar-EG"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متابعة التقدّم</a:t>
              </a:r>
              <a:endParaRPr lang="fr-FR" sz="24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35" name="TextBox 18">
              <a:extLst>
                <a:ext uri="{FF2B5EF4-FFF2-40B4-BE49-F238E27FC236}">
                  <a16:creationId xmlns:a16="http://schemas.microsoft.com/office/drawing/2014/main" id="{3D2BB568-E636-EB2C-3D81-74A7BBD27435}"/>
                </a:ext>
              </a:extLst>
            </p:cNvPr>
            <p:cNvSpPr txBox="1">
              <a:spLocks noChangeArrowheads="1"/>
            </p:cNvSpPr>
            <p:nvPr/>
          </p:nvSpPr>
          <p:spPr bwMode="auto">
            <a:xfrm>
              <a:off x="4455334" y="1172297"/>
              <a:ext cx="1509534" cy="395451"/>
            </a:xfrm>
            <a:prstGeom prst="rect">
              <a:avLst/>
            </a:prstGeom>
          </p:spPr>
          <p:txBody>
            <a:bodyPr rot="0" vert="horz" wrap="square" lIns="0" tIns="45720" rIns="0" bIns="45720" anchor="b" anchorCtr="0" upright="1">
              <a:noAutofit/>
            </a:bodyPr>
            <a:lstStyle/>
            <a:p>
              <a:pPr algn="ctr" rtl="1">
                <a:lnSpc>
                  <a:spcPct val="115000"/>
                </a:lnSpc>
                <a:buNone/>
              </a:pPr>
              <a:r>
                <a:rPr lang="ar-EG"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استراتيجيات التعلّم</a:t>
              </a:r>
              <a:endParaRPr lang="fr-FR" sz="24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36" name="TextBox 18">
              <a:extLst>
                <a:ext uri="{FF2B5EF4-FFF2-40B4-BE49-F238E27FC236}">
                  <a16:creationId xmlns:a16="http://schemas.microsoft.com/office/drawing/2014/main" id="{D18A91D8-A815-14B6-6506-235DF90E6B75}"/>
                </a:ext>
              </a:extLst>
            </p:cNvPr>
            <p:cNvSpPr txBox="1">
              <a:spLocks noChangeArrowheads="1"/>
            </p:cNvSpPr>
            <p:nvPr/>
          </p:nvSpPr>
          <p:spPr bwMode="auto">
            <a:xfrm>
              <a:off x="73303" y="1254684"/>
              <a:ext cx="1551841" cy="385412"/>
            </a:xfrm>
            <a:prstGeom prst="rect">
              <a:avLst/>
            </a:prstGeom>
          </p:spPr>
          <p:txBody>
            <a:bodyPr rot="0" vert="horz" wrap="square" lIns="0" tIns="45720" rIns="0" bIns="45720" anchor="b" anchorCtr="0" upright="1">
              <a:noAutofit/>
            </a:bodyPr>
            <a:lstStyle/>
            <a:p>
              <a:pPr algn="ctr" rtl="1">
                <a:lnSpc>
                  <a:spcPct val="115000"/>
                </a:lnSpc>
                <a:buNone/>
              </a:pPr>
              <a:r>
                <a:rPr lang="ar-EG"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الفرص التطبيقية</a:t>
              </a:r>
              <a:endParaRPr lang="fr-FR" sz="24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Tree>
    <p:extLst>
      <p:ext uri="{BB962C8B-B14F-4D97-AF65-F5344CB8AC3E}">
        <p14:creationId xmlns:p14="http://schemas.microsoft.com/office/powerpoint/2010/main" val="228549759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367070-CD7B-55E0-F843-C02A77DC76C6}"/>
            </a:ext>
          </a:extLst>
        </p:cNvPr>
        <p:cNvGrpSpPr/>
        <p:nvPr/>
      </p:nvGrpSpPr>
      <p:grpSpPr>
        <a:xfrm>
          <a:off x="0" y="0"/>
          <a:ext cx="0" cy="0"/>
          <a:chOff x="0" y="0"/>
          <a:chExt cx="0" cy="0"/>
        </a:xfrm>
      </p:grpSpPr>
      <p:sp>
        <p:nvSpPr>
          <p:cNvPr id="13" name="Rectangle 12">
            <a:extLst>
              <a:ext uri="{FF2B5EF4-FFF2-40B4-BE49-F238E27FC236}">
                <a16:creationId xmlns:a16="http://schemas.microsoft.com/office/drawing/2014/main" id="{223045F9-6678-712D-0462-49DE3E78E06C}"/>
              </a:ext>
            </a:extLst>
          </p:cNvPr>
          <p:cNvSpPr/>
          <p:nvPr/>
        </p:nvSpPr>
        <p:spPr>
          <a:xfrm>
            <a:off x="0" y="1064526"/>
            <a:ext cx="12213132" cy="5196036"/>
          </a:xfrm>
          <a:prstGeom prst="rect">
            <a:avLst/>
          </a:prstGeom>
          <a:solidFill>
            <a:srgbClr val="A0C9CA"/>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Tajawal ExtraBold" panose="00000800000000000000" pitchFamily="2" charset="-78"/>
              <a:cs typeface="Tajawal ExtraBold" panose="00000800000000000000" pitchFamily="2" charset="-78"/>
            </a:endParaRPr>
          </a:p>
        </p:txBody>
      </p:sp>
      <p:sp>
        <p:nvSpPr>
          <p:cNvPr id="10" name="TextBox 9">
            <a:extLst>
              <a:ext uri="{FF2B5EF4-FFF2-40B4-BE49-F238E27FC236}">
                <a16:creationId xmlns:a16="http://schemas.microsoft.com/office/drawing/2014/main" id="{3B18ADDF-07E2-8056-3FB0-0E8C4A88D69D}"/>
              </a:ext>
            </a:extLst>
          </p:cNvPr>
          <p:cNvSpPr txBox="1"/>
          <p:nvPr/>
        </p:nvSpPr>
        <p:spPr>
          <a:xfrm>
            <a:off x="2026227" y="283085"/>
            <a:ext cx="7517804" cy="646331"/>
          </a:xfrm>
          <a:prstGeom prst="rect">
            <a:avLst/>
          </a:prstGeom>
          <a:noFill/>
        </p:spPr>
        <p:txBody>
          <a:bodyPr wrap="square">
            <a:spAutoFit/>
          </a:bodyPr>
          <a:lstStyle/>
          <a:p>
            <a:pPr algn="ctr" rtl="1"/>
            <a:r>
              <a:rPr lang="ar-EG" sz="3600" dirty="0">
                <a:solidFill>
                  <a:srgbClr val="4A431E"/>
                </a:solidFill>
                <a:latin typeface="Tajawal ExtraBold" panose="00000800000000000000" pitchFamily="2" charset="-78"/>
                <a:cs typeface="Tajawal ExtraBold" panose="00000800000000000000" pitchFamily="2" charset="-78"/>
              </a:rPr>
              <a:t>دراسة حالة</a:t>
            </a:r>
            <a:endParaRPr lang="en-US" sz="3600" dirty="0">
              <a:solidFill>
                <a:srgbClr val="4A431E"/>
              </a:solidFill>
              <a:latin typeface="Tajawal ExtraBold" panose="00000800000000000000" pitchFamily="2" charset="-78"/>
              <a:cs typeface="Tajawal ExtraBold" panose="00000800000000000000" pitchFamily="2" charset="-78"/>
            </a:endParaRPr>
          </a:p>
        </p:txBody>
      </p:sp>
      <p:sp>
        <p:nvSpPr>
          <p:cNvPr id="6" name="TextBox 57">
            <a:extLst>
              <a:ext uri="{FF2B5EF4-FFF2-40B4-BE49-F238E27FC236}">
                <a16:creationId xmlns:a16="http://schemas.microsoft.com/office/drawing/2014/main" id="{68D08A0D-028D-84F3-0770-91DAA5A1F2D4}"/>
              </a:ext>
            </a:extLst>
          </p:cNvPr>
          <p:cNvSpPr txBox="1"/>
          <p:nvPr/>
        </p:nvSpPr>
        <p:spPr>
          <a:xfrm>
            <a:off x="1149923" y="2151727"/>
            <a:ext cx="9892154" cy="2554545"/>
          </a:xfrm>
          <a:prstGeom prst="rect">
            <a:avLst/>
          </a:prstGeom>
          <a:noFill/>
        </p:spPr>
        <p:txBody>
          <a:bodyPr wrap="square">
            <a:spAutoFit/>
          </a:bodyPr>
          <a:lstStyle/>
          <a:p>
            <a:pPr algn="r" rtl="1"/>
            <a:r>
              <a:rPr lang="ar-EG" sz="3200" b="1" dirty="0">
                <a:latin typeface="Adobe Arabic" panose="02040503050201020203" pitchFamily="18" charset="-78"/>
                <a:cs typeface="Adobe Arabic" panose="02040503050201020203" pitchFamily="18" charset="-78"/>
              </a:rPr>
              <a:t>طوّرت شركة </a:t>
            </a:r>
            <a:r>
              <a:rPr lang="fr-FR" sz="3200" b="1" dirty="0">
                <a:latin typeface="Adobe Arabic" panose="02040503050201020203" pitchFamily="18" charset="-78"/>
                <a:cs typeface="Adobe Arabic" panose="02040503050201020203" pitchFamily="18" charset="-78"/>
              </a:rPr>
              <a:t>Unilever </a:t>
            </a:r>
            <a:r>
              <a:rPr lang="ar-EG" sz="3200" b="1" dirty="0">
                <a:latin typeface="Adobe Arabic" panose="02040503050201020203" pitchFamily="18" charset="-78"/>
                <a:cs typeface="Adobe Arabic" panose="02040503050201020203" pitchFamily="18" charset="-78"/>
              </a:rPr>
              <a:t>برنامج "</a:t>
            </a:r>
            <a:r>
              <a:rPr lang="fr-FR" sz="3200" b="1" dirty="0" err="1">
                <a:latin typeface="Adobe Arabic" panose="02040503050201020203" pitchFamily="18" charset="-78"/>
                <a:cs typeface="Adobe Arabic" panose="02040503050201020203" pitchFamily="18" charset="-78"/>
              </a:rPr>
              <a:t>Purpose-Led</a:t>
            </a:r>
            <a:r>
              <a:rPr lang="fr-FR" sz="3200" b="1" dirty="0">
                <a:latin typeface="Adobe Arabic" panose="02040503050201020203" pitchFamily="18" charset="-78"/>
                <a:cs typeface="Adobe Arabic" panose="02040503050201020203" pitchFamily="18" charset="-78"/>
              </a:rPr>
              <a:t>, Future-Fit Leadership" </a:t>
            </a:r>
            <a:r>
              <a:rPr lang="ar-EG" sz="3200" b="1" dirty="0">
                <a:latin typeface="Adobe Arabic" panose="02040503050201020203" pitchFamily="18" charset="-78"/>
                <a:cs typeface="Adobe Arabic" panose="02040503050201020203" pitchFamily="18" charset="-78"/>
              </a:rPr>
              <a:t>الذي يركّز على إعداد قادة قادرين على تحقيق التوازن بين النجاح التجاري والاستدامة البيئية والاجتماعية. </a:t>
            </a:r>
          </a:p>
          <a:p>
            <a:pPr algn="r" rtl="1"/>
            <a:r>
              <a:rPr lang="ar-EG" sz="3200" b="1" dirty="0">
                <a:latin typeface="Adobe Arabic" panose="02040503050201020203" pitchFamily="18" charset="-78"/>
                <a:cs typeface="Adobe Arabic" panose="02040503050201020203" pitchFamily="18" charset="-78"/>
              </a:rPr>
              <a:t>البرنامج يجمع بين التعلّم الافتراضي، والتدريب الشخصي، والمشاريع التطبيقية، والتعلّم من الأقران. نتج عن البرنامج تحسّن في مؤشّرات القيادة بنسبة 30% وزيادة احتفاظ الشركة بالمواهب القيادية.</a:t>
            </a:r>
          </a:p>
        </p:txBody>
      </p:sp>
    </p:spTree>
    <p:extLst>
      <p:ext uri="{BB962C8B-B14F-4D97-AF65-F5344CB8AC3E}">
        <p14:creationId xmlns:p14="http://schemas.microsoft.com/office/powerpoint/2010/main" val="302329264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250">
        <p159:morph option="byObject"/>
      </p:transition>
    </mc:Choice>
    <mc:Fallback xmlns="">
      <p:transition spd="slow">
        <p:fade/>
      </p:transition>
    </mc:Fallback>
  </mc:AlternateContent>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F00D5E-DA25-982D-CE34-6E3572A1729F}"/>
            </a:ext>
          </a:extLst>
        </p:cNvPr>
        <p:cNvGrpSpPr/>
        <p:nvPr/>
      </p:nvGrpSpPr>
      <p:grpSpPr>
        <a:xfrm>
          <a:off x="0" y="0"/>
          <a:ext cx="0" cy="0"/>
          <a:chOff x="0" y="0"/>
          <a:chExt cx="0" cy="0"/>
        </a:xfrm>
      </p:grpSpPr>
      <p:sp>
        <p:nvSpPr>
          <p:cNvPr id="29" name="TextBox 28">
            <a:extLst>
              <a:ext uri="{FF2B5EF4-FFF2-40B4-BE49-F238E27FC236}">
                <a16:creationId xmlns:a16="http://schemas.microsoft.com/office/drawing/2014/main" id="{F41FE2E2-CCFF-0297-5483-AAA81DECF9FF}"/>
              </a:ext>
            </a:extLst>
          </p:cNvPr>
          <p:cNvSpPr txBox="1"/>
          <p:nvPr/>
        </p:nvSpPr>
        <p:spPr>
          <a:xfrm>
            <a:off x="1002401" y="3155737"/>
            <a:ext cx="5009702" cy="658642"/>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r>
              <a:rPr lang="ar-EG" dirty="0"/>
              <a:t>خطتي القيادية</a:t>
            </a:r>
          </a:p>
        </p:txBody>
      </p:sp>
      <p:sp>
        <p:nvSpPr>
          <p:cNvPr id="8" name="TextBox 7">
            <a:extLst>
              <a:ext uri="{FF2B5EF4-FFF2-40B4-BE49-F238E27FC236}">
                <a16:creationId xmlns:a16="http://schemas.microsoft.com/office/drawing/2014/main" id="{C955D5B7-1BF0-EE39-713D-F07C151FA5E1}"/>
              </a:ext>
            </a:extLst>
          </p:cNvPr>
          <p:cNvSpPr txBox="1"/>
          <p:nvPr/>
        </p:nvSpPr>
        <p:spPr>
          <a:xfrm>
            <a:off x="2779494" y="-181335"/>
            <a:ext cx="6633012"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نشاط تدريبي</a:t>
            </a:r>
            <a:endParaRPr lang="en-US" sz="4000" dirty="0">
              <a:solidFill>
                <a:schemeClr val="bg1"/>
              </a:solidFill>
              <a:effectLst/>
              <a:latin typeface="Adobe Arabic" panose="02040503050201020203" pitchFamily="18" charset="-78"/>
              <a:ea typeface="Calibri" panose="020F0502020204030204" pitchFamily="34" charset="0"/>
              <a:cs typeface="Adobe Arabic" panose="02040503050201020203" pitchFamily="18" charset="-78"/>
            </a:endParaRPr>
          </a:p>
        </p:txBody>
      </p:sp>
      <p:pic>
        <p:nvPicPr>
          <p:cNvPr id="9" name="Picture 8">
            <a:extLst>
              <a:ext uri="{FF2B5EF4-FFF2-40B4-BE49-F238E27FC236}">
                <a16:creationId xmlns:a16="http://schemas.microsoft.com/office/drawing/2014/main" id="{6C0B5385-B383-2A03-24E4-C624AE7F536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3" name="Picture 2">
            <a:extLst>
              <a:ext uri="{FF2B5EF4-FFF2-40B4-BE49-F238E27FC236}">
                <a16:creationId xmlns:a16="http://schemas.microsoft.com/office/drawing/2014/main" id="{15FD67EF-C2FF-2E6E-C78B-18E2839FD22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79898" y="1386963"/>
            <a:ext cx="4762500" cy="4762500"/>
          </a:xfrm>
          <a:prstGeom prst="rect">
            <a:avLst/>
          </a:prstGeom>
        </p:spPr>
      </p:pic>
    </p:spTree>
    <p:extLst>
      <p:ext uri="{BB962C8B-B14F-4D97-AF65-F5344CB8AC3E}">
        <p14:creationId xmlns:p14="http://schemas.microsoft.com/office/powerpoint/2010/main" val="1622159550"/>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Shape 477">
          <a:extLst>
            <a:ext uri="{FF2B5EF4-FFF2-40B4-BE49-F238E27FC236}">
              <a16:creationId xmlns:a16="http://schemas.microsoft.com/office/drawing/2014/main" id="{C3B74646-FB0F-B08D-C55A-6671B09A22D2}"/>
            </a:ext>
          </a:extLst>
        </p:cNvPr>
        <p:cNvGrpSpPr/>
        <p:nvPr/>
      </p:nvGrpSpPr>
      <p:grpSpPr>
        <a:xfrm>
          <a:off x="0" y="0"/>
          <a:ext cx="0" cy="0"/>
          <a:chOff x="0" y="0"/>
          <a:chExt cx="0" cy="0"/>
        </a:xfrm>
      </p:grpSpPr>
      <p:sp>
        <p:nvSpPr>
          <p:cNvPr id="2" name="عنوان 1">
            <a:extLst>
              <a:ext uri="{FF2B5EF4-FFF2-40B4-BE49-F238E27FC236}">
                <a16:creationId xmlns:a16="http://schemas.microsoft.com/office/drawing/2014/main" id="{184DD5BD-7A7E-F0C8-AC24-FC8BCD377C8C}"/>
              </a:ext>
            </a:extLst>
          </p:cNvPr>
          <p:cNvSpPr txBox="1">
            <a:spLocks/>
          </p:cNvSpPr>
          <p:nvPr/>
        </p:nvSpPr>
        <p:spPr>
          <a:xfrm>
            <a:off x="6213764" y="1"/>
            <a:ext cx="5779903" cy="1284790"/>
          </a:xfrm>
          <a:prstGeom prst="rect">
            <a:avLst/>
          </a:prstGeom>
        </p:spPr>
        <p:txBody>
          <a:bodyPr vert="horz" lIns="91440" tIns="45720" rIns="91440" bIns="45720" rtlCol="1" anchor="ctr">
            <a:noAutofit/>
          </a:bodyPr>
          <a:lstStyle>
            <a:lvl1pPr algn="r" defTabSz="914400" rtl="1" eaLnBrk="1" latinLnBrk="0" hangingPunct="1">
              <a:lnSpc>
                <a:spcPct val="90000"/>
              </a:lnSpc>
              <a:spcBef>
                <a:spcPct val="0"/>
              </a:spcBef>
              <a:buNone/>
              <a:defRPr sz="2800" kern="1200">
                <a:solidFill>
                  <a:srgbClr val="A9894C"/>
                </a:solidFill>
                <a:latin typeface="TS Safaa Bold" panose="00000800000000000000" pitchFamily="50" charset="-78"/>
                <a:ea typeface="+mj-ea"/>
                <a:cs typeface="TS Safaa Bold" panose="00000800000000000000" pitchFamily="50" charset="-78"/>
              </a:defRPr>
            </a:lvl1pPr>
          </a:lstStyle>
          <a:p>
            <a:pPr algn="ctr">
              <a:lnSpc>
                <a:spcPct val="100000"/>
              </a:lnSpc>
            </a:pPr>
            <a:r>
              <a:rPr lang="ar-AE" sz="32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rPr>
              <a:t>التقويم</a:t>
            </a:r>
          </a:p>
        </p:txBody>
      </p:sp>
      <p:sp>
        <p:nvSpPr>
          <p:cNvPr id="6" name="Rectangle: Rounded Corners 13">
            <a:extLst>
              <a:ext uri="{FF2B5EF4-FFF2-40B4-BE49-F238E27FC236}">
                <a16:creationId xmlns:a16="http://schemas.microsoft.com/office/drawing/2014/main" id="{B71295D0-0AA3-C3D8-6E99-4B7A9C556725}"/>
              </a:ext>
            </a:extLst>
          </p:cNvPr>
          <p:cNvSpPr/>
          <p:nvPr/>
        </p:nvSpPr>
        <p:spPr>
          <a:xfrm>
            <a:off x="0" y="1087524"/>
            <a:ext cx="12192000" cy="5904000"/>
          </a:xfrm>
          <a:prstGeom prst="roundRect">
            <a:avLst>
              <a:gd name="adj" fmla="val 7321"/>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9" name="TextBox 7">
            <a:extLst>
              <a:ext uri="{FF2B5EF4-FFF2-40B4-BE49-F238E27FC236}">
                <a16:creationId xmlns:a16="http://schemas.microsoft.com/office/drawing/2014/main" id="{5D2A565A-9D72-B49C-3448-137303C5115F}"/>
              </a:ext>
            </a:extLst>
          </p:cNvPr>
          <p:cNvSpPr txBox="1"/>
          <p:nvPr/>
        </p:nvSpPr>
        <p:spPr>
          <a:xfrm>
            <a:off x="0" y="1191382"/>
            <a:ext cx="12192000" cy="5881738"/>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3"/>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b="1" dirty="0">
                <a:solidFill>
                  <a:srgbClr val="168489"/>
                </a:solidFill>
              </a:rPr>
              <a:t>"شركة الريادة للاستشارات"</a:t>
            </a:r>
            <a:endParaRPr lang="ar-AE" b="1" dirty="0">
              <a:solidFill>
                <a:srgbClr val="168489"/>
              </a:solidFill>
            </a:endParaRPr>
          </a:p>
          <a:p>
            <a:pPr marL="0" indent="0">
              <a:buNone/>
            </a:pPr>
            <a:r>
              <a:rPr lang="ar-SA" b="1" dirty="0">
                <a:solidFill>
                  <a:schemeClr val="tx1"/>
                </a:solidFill>
              </a:rPr>
              <a:t>تواجه "شركة الريادة للاستشارات" تحدّيات في أداء قسم الاستشارات المالية الذي يضمّ 15 مستشاراً. مدير القسم، سامر، انضمّ للشركة قبل 8 أشهر قادماً من شركة منافسة، وهو خبير تقني ممتاز لكنّه يفتقر للخبرة القيادية. منذ تولّيه المنصب، برزت المشكلات التالية:</a:t>
            </a:r>
          </a:p>
          <a:p>
            <a:pPr marL="0" indent="0">
              <a:buNone/>
            </a:pPr>
            <a:r>
              <a:rPr lang="ar-SA" b="1" dirty="0">
                <a:solidFill>
                  <a:schemeClr val="tx1"/>
                </a:solidFill>
              </a:rPr>
              <a:t>- انخفاض رضا العملاء بنسبة 20% مقارنة بالعام السابق.</a:t>
            </a:r>
          </a:p>
          <a:p>
            <a:pPr marL="0" indent="0">
              <a:buNone/>
            </a:pPr>
            <a:r>
              <a:rPr lang="ar-SA" b="1" dirty="0">
                <a:solidFill>
                  <a:schemeClr val="tx1"/>
                </a:solidFill>
              </a:rPr>
              <a:t>- تأخير في تسليم تقارير المشاريع، حيث أصبح 40% من المشاريع يتجاوز المواعيد المحدّدة.</a:t>
            </a:r>
          </a:p>
          <a:p>
            <a:pPr marL="0" indent="0">
              <a:buNone/>
            </a:pPr>
            <a:r>
              <a:rPr lang="ar-SA" b="1" dirty="0">
                <a:solidFill>
                  <a:schemeClr val="tx1"/>
                </a:solidFill>
              </a:rPr>
              <a:t>- زيادة في معدّل دوران الموظّفين، حيث استقال 3 من أفضل المستشارين خلال الأشهر الستة الماضية.</a:t>
            </a:r>
          </a:p>
          <a:p>
            <a:pPr marL="0" indent="0">
              <a:buNone/>
            </a:pPr>
            <a:r>
              <a:rPr lang="ar-SA" b="1" dirty="0">
                <a:solidFill>
                  <a:schemeClr val="tx1"/>
                </a:solidFill>
              </a:rPr>
              <a:t>- تراجع في التعاون بين أعضاء الفريق، مع ظهور تكتّلات وصراعات داخلية.</a:t>
            </a:r>
          </a:p>
          <a:p>
            <a:pPr marL="0" indent="0">
              <a:buNone/>
            </a:pPr>
            <a:r>
              <a:rPr lang="ar-SA" b="1" dirty="0">
                <a:solidFill>
                  <a:schemeClr val="tx1"/>
                </a:solidFill>
              </a:rPr>
              <a:t>يتّخذ سامر معظم القرارات بشكل منفرد دون استشارة الفريق. يركّز في تقييمه للموظّفين على الساعات التي يقضونها في المكتب أكثر من جودة العمل ورضا العملاء. نادراً ما يقدّم تغذية راجعة للفريق، وعندما يفعل، تكون غالباً سلبية وغير محدّدة. لم يضع خطة واضحة للقسم، وأهدافه غير معلنة للفريق. رغم هذه التحدّيات، يعتقد سامر أنّه يؤدّي عمله بشكل جيّد، ويُرجع المشكلات إلى "مقاومة التغيير" من الفريق.</a:t>
            </a:r>
          </a:p>
        </p:txBody>
      </p:sp>
    </p:spTree>
    <p:extLst>
      <p:ext uri="{BB962C8B-B14F-4D97-AF65-F5344CB8AC3E}">
        <p14:creationId xmlns:p14="http://schemas.microsoft.com/office/powerpoint/2010/main" val="399880146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1+#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Shape 477">
          <a:extLst>
            <a:ext uri="{FF2B5EF4-FFF2-40B4-BE49-F238E27FC236}">
              <a16:creationId xmlns:a16="http://schemas.microsoft.com/office/drawing/2014/main" id="{0DC9EB6E-676E-E3C8-4679-7DBA11AF1079}"/>
            </a:ext>
          </a:extLst>
        </p:cNvPr>
        <p:cNvGrpSpPr/>
        <p:nvPr/>
      </p:nvGrpSpPr>
      <p:grpSpPr>
        <a:xfrm>
          <a:off x="0" y="0"/>
          <a:ext cx="0" cy="0"/>
          <a:chOff x="0" y="0"/>
          <a:chExt cx="0" cy="0"/>
        </a:xfrm>
      </p:grpSpPr>
      <p:sp>
        <p:nvSpPr>
          <p:cNvPr id="2" name="عنوان 1">
            <a:extLst>
              <a:ext uri="{FF2B5EF4-FFF2-40B4-BE49-F238E27FC236}">
                <a16:creationId xmlns:a16="http://schemas.microsoft.com/office/drawing/2014/main" id="{89E07148-5740-DBD7-950A-39ED226F2B37}"/>
              </a:ext>
            </a:extLst>
          </p:cNvPr>
          <p:cNvSpPr txBox="1">
            <a:spLocks/>
          </p:cNvSpPr>
          <p:nvPr/>
        </p:nvSpPr>
        <p:spPr>
          <a:xfrm>
            <a:off x="6213764" y="1"/>
            <a:ext cx="5779903" cy="1284790"/>
          </a:xfrm>
          <a:prstGeom prst="rect">
            <a:avLst/>
          </a:prstGeom>
        </p:spPr>
        <p:txBody>
          <a:bodyPr vert="horz" lIns="91440" tIns="45720" rIns="91440" bIns="45720" rtlCol="1" anchor="ctr">
            <a:noAutofit/>
          </a:bodyPr>
          <a:lstStyle>
            <a:lvl1pPr algn="r" defTabSz="914400" rtl="1" eaLnBrk="1" latinLnBrk="0" hangingPunct="1">
              <a:lnSpc>
                <a:spcPct val="90000"/>
              </a:lnSpc>
              <a:spcBef>
                <a:spcPct val="0"/>
              </a:spcBef>
              <a:buNone/>
              <a:defRPr sz="2800" kern="1200">
                <a:solidFill>
                  <a:srgbClr val="A9894C"/>
                </a:solidFill>
                <a:latin typeface="TS Safaa Bold" panose="00000800000000000000" pitchFamily="50" charset="-78"/>
                <a:ea typeface="+mj-ea"/>
                <a:cs typeface="TS Safaa Bold" panose="00000800000000000000" pitchFamily="50" charset="-78"/>
              </a:defRPr>
            </a:lvl1pPr>
          </a:lstStyle>
          <a:p>
            <a:pPr algn="ctr">
              <a:lnSpc>
                <a:spcPct val="100000"/>
              </a:lnSpc>
            </a:pPr>
            <a:r>
              <a:rPr lang="ar-AE" sz="32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rPr>
              <a:t>التقويم</a:t>
            </a:r>
          </a:p>
        </p:txBody>
      </p:sp>
      <p:sp>
        <p:nvSpPr>
          <p:cNvPr id="6" name="Rectangle: Rounded Corners 13">
            <a:extLst>
              <a:ext uri="{FF2B5EF4-FFF2-40B4-BE49-F238E27FC236}">
                <a16:creationId xmlns:a16="http://schemas.microsoft.com/office/drawing/2014/main" id="{31C7FE7B-C98B-2711-E385-B340F047E652}"/>
              </a:ext>
            </a:extLst>
          </p:cNvPr>
          <p:cNvSpPr/>
          <p:nvPr/>
        </p:nvSpPr>
        <p:spPr>
          <a:xfrm>
            <a:off x="479267" y="1646324"/>
            <a:ext cx="10950734" cy="888532"/>
          </a:xfrm>
          <a:prstGeom prst="roundRect">
            <a:avLst>
              <a:gd name="adj" fmla="val 7321"/>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TextBox 7">
            <a:extLst>
              <a:ext uri="{FF2B5EF4-FFF2-40B4-BE49-F238E27FC236}">
                <a16:creationId xmlns:a16="http://schemas.microsoft.com/office/drawing/2014/main" id="{067B8BE8-6AB1-B497-FC7C-668EE40AA4A5}"/>
              </a:ext>
            </a:extLst>
          </p:cNvPr>
          <p:cNvSpPr txBox="1"/>
          <p:nvPr/>
        </p:nvSpPr>
        <p:spPr>
          <a:xfrm>
            <a:off x="479268" y="1734655"/>
            <a:ext cx="10026174" cy="619272"/>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3"/>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sz="3200" b="1" dirty="0">
                <a:solidFill>
                  <a:srgbClr val="168489"/>
                </a:solidFill>
              </a:rPr>
              <a:t>كيف تقيّم أسلوب سامر في اتخاذ القرارات؟ ما الأسلوب الأنسب لطبيعة العمل الاستشاري؟ </a:t>
            </a:r>
            <a:endParaRPr lang="ar-AE" sz="3200" b="1" dirty="0">
              <a:solidFill>
                <a:srgbClr val="168489"/>
              </a:solidFill>
            </a:endParaRPr>
          </a:p>
        </p:txBody>
      </p:sp>
      <p:pic>
        <p:nvPicPr>
          <p:cNvPr id="3074" name="Picture 2" descr="Confused ">
            <a:extLst>
              <a:ext uri="{FF2B5EF4-FFF2-40B4-BE49-F238E27FC236}">
                <a16:creationId xmlns:a16="http://schemas.microsoft.com/office/drawing/2014/main" id="{6593E9CD-82D1-4160-2843-E4B911F205C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3481" y="2442258"/>
            <a:ext cx="4415742" cy="44157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9408608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1+#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3074"/>
                                        </p:tgtEl>
                                        <p:attrNameLst>
                                          <p:attrName>style.visibility</p:attrName>
                                        </p:attrNameLst>
                                      </p:cBhvr>
                                      <p:to>
                                        <p:strVal val="visible"/>
                                      </p:to>
                                    </p:set>
                                    <p:animEffect transition="in" filter="wipe(left)">
                                      <p:cBhvr>
                                        <p:cTn id="12" dur="500"/>
                                        <p:tgtEl>
                                          <p:spTgt spid="30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Shape 477">
          <a:extLst>
            <a:ext uri="{FF2B5EF4-FFF2-40B4-BE49-F238E27FC236}">
              <a16:creationId xmlns:a16="http://schemas.microsoft.com/office/drawing/2014/main" id="{8D5AD58B-86B3-5E5F-44E2-AAD524D9766B}"/>
            </a:ext>
          </a:extLst>
        </p:cNvPr>
        <p:cNvGrpSpPr/>
        <p:nvPr/>
      </p:nvGrpSpPr>
      <p:grpSpPr>
        <a:xfrm>
          <a:off x="0" y="0"/>
          <a:ext cx="0" cy="0"/>
          <a:chOff x="0" y="0"/>
          <a:chExt cx="0" cy="0"/>
        </a:xfrm>
      </p:grpSpPr>
      <p:sp>
        <p:nvSpPr>
          <p:cNvPr id="2" name="عنوان 1">
            <a:extLst>
              <a:ext uri="{FF2B5EF4-FFF2-40B4-BE49-F238E27FC236}">
                <a16:creationId xmlns:a16="http://schemas.microsoft.com/office/drawing/2014/main" id="{51311B4B-08A8-4B82-B256-5A96E1173398}"/>
              </a:ext>
            </a:extLst>
          </p:cNvPr>
          <p:cNvSpPr txBox="1">
            <a:spLocks/>
          </p:cNvSpPr>
          <p:nvPr/>
        </p:nvSpPr>
        <p:spPr>
          <a:xfrm>
            <a:off x="6213764" y="1"/>
            <a:ext cx="5779903" cy="1284790"/>
          </a:xfrm>
          <a:prstGeom prst="rect">
            <a:avLst/>
          </a:prstGeom>
        </p:spPr>
        <p:txBody>
          <a:bodyPr vert="horz" lIns="91440" tIns="45720" rIns="91440" bIns="45720" rtlCol="1" anchor="ctr">
            <a:noAutofit/>
          </a:bodyPr>
          <a:lstStyle>
            <a:lvl1pPr algn="r" defTabSz="914400" rtl="1" eaLnBrk="1" latinLnBrk="0" hangingPunct="1">
              <a:lnSpc>
                <a:spcPct val="90000"/>
              </a:lnSpc>
              <a:spcBef>
                <a:spcPct val="0"/>
              </a:spcBef>
              <a:buNone/>
              <a:defRPr sz="2800" kern="1200">
                <a:solidFill>
                  <a:srgbClr val="A9894C"/>
                </a:solidFill>
                <a:latin typeface="TS Safaa Bold" panose="00000800000000000000" pitchFamily="50" charset="-78"/>
                <a:ea typeface="+mj-ea"/>
                <a:cs typeface="TS Safaa Bold" panose="00000800000000000000" pitchFamily="50" charset="-78"/>
              </a:defRPr>
            </a:lvl1pPr>
          </a:lstStyle>
          <a:p>
            <a:pPr algn="ctr">
              <a:lnSpc>
                <a:spcPct val="100000"/>
              </a:lnSpc>
            </a:pPr>
            <a:r>
              <a:rPr lang="ar-AE" sz="32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rPr>
              <a:t>التقويم</a:t>
            </a:r>
          </a:p>
        </p:txBody>
      </p:sp>
      <p:sp>
        <p:nvSpPr>
          <p:cNvPr id="6" name="Rectangle: Rounded Corners 13">
            <a:extLst>
              <a:ext uri="{FF2B5EF4-FFF2-40B4-BE49-F238E27FC236}">
                <a16:creationId xmlns:a16="http://schemas.microsoft.com/office/drawing/2014/main" id="{F562C2EA-B535-C193-CC10-CFA3A71EB1CC}"/>
              </a:ext>
            </a:extLst>
          </p:cNvPr>
          <p:cNvSpPr/>
          <p:nvPr/>
        </p:nvSpPr>
        <p:spPr>
          <a:xfrm>
            <a:off x="187616" y="1646324"/>
            <a:ext cx="12004384" cy="888532"/>
          </a:xfrm>
          <a:prstGeom prst="roundRect">
            <a:avLst>
              <a:gd name="adj" fmla="val 7321"/>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TextBox 7">
            <a:extLst>
              <a:ext uri="{FF2B5EF4-FFF2-40B4-BE49-F238E27FC236}">
                <a16:creationId xmlns:a16="http://schemas.microsoft.com/office/drawing/2014/main" id="{E6263740-7D35-50A5-B1A8-FA9198CBA1DC}"/>
              </a:ext>
            </a:extLst>
          </p:cNvPr>
          <p:cNvSpPr txBox="1"/>
          <p:nvPr/>
        </p:nvSpPr>
        <p:spPr>
          <a:xfrm>
            <a:off x="-91440" y="1646324"/>
            <a:ext cx="12202160" cy="619272"/>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3"/>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sz="3200" b="1" dirty="0">
                <a:solidFill>
                  <a:srgbClr val="168489"/>
                </a:solidFill>
              </a:rPr>
              <a:t>حدّد المشكلات الرئيسية في طريقة تقييم سامر لأداء الفريق. اقترح نظاماً أفضل للتقييم يناسب شركة استشارات. </a:t>
            </a:r>
            <a:endParaRPr lang="ar-AE" sz="3200" b="1" dirty="0">
              <a:solidFill>
                <a:srgbClr val="168489"/>
              </a:solidFill>
            </a:endParaRPr>
          </a:p>
        </p:txBody>
      </p:sp>
      <p:pic>
        <p:nvPicPr>
          <p:cNvPr id="4098" name="Picture 2" descr="Confused ">
            <a:extLst>
              <a:ext uri="{FF2B5EF4-FFF2-40B4-BE49-F238E27FC236}">
                <a16:creationId xmlns:a16="http://schemas.microsoft.com/office/drawing/2014/main" id="{D5C7651E-B00E-6A75-F882-A72ACF76720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2604304"/>
            <a:ext cx="4253696" cy="42536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8475831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1+#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par>
                                <p:cTn id="9" presetID="22" presetClass="entr" presetSubtype="2" fill="hold" nodeType="withEffect">
                                  <p:stCondLst>
                                    <p:cond delay="0"/>
                                  </p:stCondLst>
                                  <p:childTnLst>
                                    <p:set>
                                      <p:cBhvr>
                                        <p:cTn id="10" dur="1" fill="hold">
                                          <p:stCondLst>
                                            <p:cond delay="0"/>
                                          </p:stCondLst>
                                        </p:cTn>
                                        <p:tgtEl>
                                          <p:spTgt spid="4098"/>
                                        </p:tgtEl>
                                        <p:attrNameLst>
                                          <p:attrName>style.visibility</p:attrName>
                                        </p:attrNameLst>
                                      </p:cBhvr>
                                      <p:to>
                                        <p:strVal val="visible"/>
                                      </p:to>
                                    </p:set>
                                    <p:animEffect transition="in" filter="wipe(right)">
                                      <p:cBhvr>
                                        <p:cTn id="11" dur="500"/>
                                        <p:tgtEl>
                                          <p:spTgt spid="40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Shape 477">
          <a:extLst>
            <a:ext uri="{FF2B5EF4-FFF2-40B4-BE49-F238E27FC236}">
              <a16:creationId xmlns:a16="http://schemas.microsoft.com/office/drawing/2014/main" id="{029C69C7-5759-7727-9615-7B7D775B7AEA}"/>
            </a:ext>
          </a:extLst>
        </p:cNvPr>
        <p:cNvGrpSpPr/>
        <p:nvPr/>
      </p:nvGrpSpPr>
      <p:grpSpPr>
        <a:xfrm>
          <a:off x="0" y="0"/>
          <a:ext cx="0" cy="0"/>
          <a:chOff x="0" y="0"/>
          <a:chExt cx="0" cy="0"/>
        </a:xfrm>
      </p:grpSpPr>
      <p:sp>
        <p:nvSpPr>
          <p:cNvPr id="2" name="عنوان 1">
            <a:extLst>
              <a:ext uri="{FF2B5EF4-FFF2-40B4-BE49-F238E27FC236}">
                <a16:creationId xmlns:a16="http://schemas.microsoft.com/office/drawing/2014/main" id="{E141092F-0E7B-45DB-EAA6-17E0DD627679}"/>
              </a:ext>
            </a:extLst>
          </p:cNvPr>
          <p:cNvSpPr txBox="1">
            <a:spLocks/>
          </p:cNvSpPr>
          <p:nvPr/>
        </p:nvSpPr>
        <p:spPr>
          <a:xfrm>
            <a:off x="6213764" y="1"/>
            <a:ext cx="5779903" cy="1284790"/>
          </a:xfrm>
          <a:prstGeom prst="rect">
            <a:avLst/>
          </a:prstGeom>
        </p:spPr>
        <p:txBody>
          <a:bodyPr vert="horz" lIns="91440" tIns="45720" rIns="91440" bIns="45720" rtlCol="1" anchor="ctr">
            <a:noAutofit/>
          </a:bodyPr>
          <a:lstStyle>
            <a:lvl1pPr algn="r" defTabSz="914400" rtl="1" eaLnBrk="1" latinLnBrk="0" hangingPunct="1">
              <a:lnSpc>
                <a:spcPct val="90000"/>
              </a:lnSpc>
              <a:spcBef>
                <a:spcPct val="0"/>
              </a:spcBef>
              <a:buNone/>
              <a:defRPr sz="2800" kern="1200">
                <a:solidFill>
                  <a:srgbClr val="A9894C"/>
                </a:solidFill>
                <a:latin typeface="TS Safaa Bold" panose="00000800000000000000" pitchFamily="50" charset="-78"/>
                <a:ea typeface="+mj-ea"/>
                <a:cs typeface="TS Safaa Bold" panose="00000800000000000000" pitchFamily="50" charset="-78"/>
              </a:defRPr>
            </a:lvl1pPr>
          </a:lstStyle>
          <a:p>
            <a:pPr algn="ctr">
              <a:lnSpc>
                <a:spcPct val="100000"/>
              </a:lnSpc>
            </a:pPr>
            <a:r>
              <a:rPr lang="ar-AE" sz="32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rPr>
              <a:t>التقويم</a:t>
            </a:r>
          </a:p>
        </p:txBody>
      </p:sp>
      <p:sp>
        <p:nvSpPr>
          <p:cNvPr id="6" name="Rectangle: Rounded Corners 13">
            <a:extLst>
              <a:ext uri="{FF2B5EF4-FFF2-40B4-BE49-F238E27FC236}">
                <a16:creationId xmlns:a16="http://schemas.microsoft.com/office/drawing/2014/main" id="{166B0FB4-92D7-9FD3-5F82-91970F9CD723}"/>
              </a:ext>
            </a:extLst>
          </p:cNvPr>
          <p:cNvSpPr/>
          <p:nvPr/>
        </p:nvSpPr>
        <p:spPr>
          <a:xfrm>
            <a:off x="396240" y="1646324"/>
            <a:ext cx="10160000" cy="888532"/>
          </a:xfrm>
          <a:prstGeom prst="roundRect">
            <a:avLst>
              <a:gd name="adj" fmla="val 7321"/>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9" name="TextBox 7">
            <a:extLst>
              <a:ext uri="{FF2B5EF4-FFF2-40B4-BE49-F238E27FC236}">
                <a16:creationId xmlns:a16="http://schemas.microsoft.com/office/drawing/2014/main" id="{28F9DFB0-0F6F-EBCF-4018-B70A154BD2B6}"/>
              </a:ext>
            </a:extLst>
          </p:cNvPr>
          <p:cNvSpPr txBox="1"/>
          <p:nvPr/>
        </p:nvSpPr>
        <p:spPr>
          <a:xfrm>
            <a:off x="274320" y="1750182"/>
            <a:ext cx="9885680" cy="619272"/>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3"/>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sz="3200" b="1" dirty="0">
                <a:solidFill>
                  <a:srgbClr val="168489"/>
                </a:solidFill>
              </a:rPr>
              <a:t>ما الخطوات العملية التي يجب على سامر اتّباعها لتحسين تقديم التغذية الراجعة لفريقه؟</a:t>
            </a:r>
            <a:endParaRPr lang="ar-AE" sz="3200" b="1" dirty="0">
              <a:solidFill>
                <a:srgbClr val="168489"/>
              </a:solidFill>
            </a:endParaRPr>
          </a:p>
        </p:txBody>
      </p:sp>
      <p:pic>
        <p:nvPicPr>
          <p:cNvPr id="6146" name="Picture 2" descr="Idea ">
            <a:extLst>
              <a:ext uri="{FF2B5EF4-FFF2-40B4-BE49-F238E27FC236}">
                <a16:creationId xmlns:a16="http://schemas.microsoft.com/office/drawing/2014/main" id="{40378016-E8AD-3B8D-9D26-DC4D75BEACB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2473312"/>
            <a:ext cx="4784202" cy="478420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6861660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1+#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par>
                                <p:cTn id="9" presetID="22" presetClass="entr" presetSubtype="1" fill="hold" nodeType="withEffect">
                                  <p:stCondLst>
                                    <p:cond delay="0"/>
                                  </p:stCondLst>
                                  <p:childTnLst>
                                    <p:set>
                                      <p:cBhvr>
                                        <p:cTn id="10" dur="1" fill="hold">
                                          <p:stCondLst>
                                            <p:cond delay="0"/>
                                          </p:stCondLst>
                                        </p:cTn>
                                        <p:tgtEl>
                                          <p:spTgt spid="6146"/>
                                        </p:tgtEl>
                                        <p:attrNameLst>
                                          <p:attrName>style.visibility</p:attrName>
                                        </p:attrNameLst>
                                      </p:cBhvr>
                                      <p:to>
                                        <p:strVal val="visible"/>
                                      </p:to>
                                    </p:set>
                                    <p:animEffect transition="in" filter="wipe(up)">
                                      <p:cBhvr>
                                        <p:cTn id="11" dur="500"/>
                                        <p:tgtEl>
                                          <p:spTgt spid="61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Shape 477">
          <a:extLst>
            <a:ext uri="{FF2B5EF4-FFF2-40B4-BE49-F238E27FC236}">
              <a16:creationId xmlns:a16="http://schemas.microsoft.com/office/drawing/2014/main" id="{01629206-3AAE-54C0-B2EA-689FE1E0B38B}"/>
            </a:ext>
          </a:extLst>
        </p:cNvPr>
        <p:cNvGrpSpPr/>
        <p:nvPr/>
      </p:nvGrpSpPr>
      <p:grpSpPr>
        <a:xfrm>
          <a:off x="0" y="0"/>
          <a:ext cx="0" cy="0"/>
          <a:chOff x="0" y="0"/>
          <a:chExt cx="0" cy="0"/>
        </a:xfrm>
      </p:grpSpPr>
      <p:sp>
        <p:nvSpPr>
          <p:cNvPr id="2" name="عنوان 1">
            <a:extLst>
              <a:ext uri="{FF2B5EF4-FFF2-40B4-BE49-F238E27FC236}">
                <a16:creationId xmlns:a16="http://schemas.microsoft.com/office/drawing/2014/main" id="{FE786AF3-84BE-C0EB-F8BC-E3EB9786D796}"/>
              </a:ext>
            </a:extLst>
          </p:cNvPr>
          <p:cNvSpPr txBox="1">
            <a:spLocks/>
          </p:cNvSpPr>
          <p:nvPr/>
        </p:nvSpPr>
        <p:spPr>
          <a:xfrm>
            <a:off x="6213764" y="1"/>
            <a:ext cx="5779903" cy="1284790"/>
          </a:xfrm>
          <a:prstGeom prst="rect">
            <a:avLst/>
          </a:prstGeom>
        </p:spPr>
        <p:txBody>
          <a:bodyPr vert="horz" lIns="91440" tIns="45720" rIns="91440" bIns="45720" rtlCol="1" anchor="ctr">
            <a:noAutofit/>
          </a:bodyPr>
          <a:lstStyle>
            <a:lvl1pPr algn="r" defTabSz="914400" rtl="1" eaLnBrk="1" latinLnBrk="0" hangingPunct="1">
              <a:lnSpc>
                <a:spcPct val="90000"/>
              </a:lnSpc>
              <a:spcBef>
                <a:spcPct val="0"/>
              </a:spcBef>
              <a:buNone/>
              <a:defRPr sz="2800" kern="1200">
                <a:solidFill>
                  <a:srgbClr val="A9894C"/>
                </a:solidFill>
                <a:latin typeface="TS Safaa Bold" panose="00000800000000000000" pitchFamily="50" charset="-78"/>
                <a:ea typeface="+mj-ea"/>
                <a:cs typeface="TS Safaa Bold" panose="00000800000000000000" pitchFamily="50" charset="-78"/>
              </a:defRPr>
            </a:lvl1pPr>
          </a:lstStyle>
          <a:p>
            <a:pPr algn="ctr">
              <a:lnSpc>
                <a:spcPct val="100000"/>
              </a:lnSpc>
            </a:pPr>
            <a:r>
              <a:rPr lang="ar-AE" sz="32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rPr>
              <a:t>التقويم</a:t>
            </a:r>
          </a:p>
        </p:txBody>
      </p:sp>
      <p:sp>
        <p:nvSpPr>
          <p:cNvPr id="6" name="Rectangle: Rounded Corners 13">
            <a:extLst>
              <a:ext uri="{FF2B5EF4-FFF2-40B4-BE49-F238E27FC236}">
                <a16:creationId xmlns:a16="http://schemas.microsoft.com/office/drawing/2014/main" id="{E4C84AB3-800A-8632-FB32-31279F9770B5}"/>
              </a:ext>
            </a:extLst>
          </p:cNvPr>
          <p:cNvSpPr/>
          <p:nvPr/>
        </p:nvSpPr>
        <p:spPr>
          <a:xfrm>
            <a:off x="148722" y="1584779"/>
            <a:ext cx="11525118" cy="1284789"/>
          </a:xfrm>
          <a:prstGeom prst="roundRect">
            <a:avLst>
              <a:gd name="adj" fmla="val 7321"/>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TextBox 7">
            <a:extLst>
              <a:ext uri="{FF2B5EF4-FFF2-40B4-BE49-F238E27FC236}">
                <a16:creationId xmlns:a16="http://schemas.microsoft.com/office/drawing/2014/main" id="{C3F2249E-29D3-8A28-75E8-92BB8EAEDEC4}"/>
              </a:ext>
            </a:extLst>
          </p:cNvPr>
          <p:cNvSpPr txBox="1"/>
          <p:nvPr/>
        </p:nvSpPr>
        <p:spPr>
          <a:xfrm>
            <a:off x="333441" y="1654067"/>
            <a:ext cx="11155680" cy="1146211"/>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3"/>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sz="3200" b="1" dirty="0">
                <a:solidFill>
                  <a:srgbClr val="168489"/>
                </a:solidFill>
              </a:rPr>
              <a:t>بصفتك مستشاراً تنظيمياً، ضع خطة تطوير قيادية لسامر تشمل 3 أهداف ذكية (</a:t>
            </a:r>
            <a:r>
              <a:rPr lang="fr-FR" sz="3200" b="1" dirty="0">
                <a:solidFill>
                  <a:srgbClr val="168489"/>
                </a:solidFill>
              </a:rPr>
              <a:t>SMART</a:t>
            </a:r>
            <a:r>
              <a:rPr lang="ar-AE" sz="3200" b="1" dirty="0">
                <a:solidFill>
                  <a:srgbClr val="168489"/>
                </a:solidFill>
              </a:rPr>
              <a:t>)</a:t>
            </a:r>
            <a:r>
              <a:rPr lang="fr-FR" sz="3200" b="1" dirty="0">
                <a:solidFill>
                  <a:srgbClr val="168489"/>
                </a:solidFill>
              </a:rPr>
              <a:t> </a:t>
            </a:r>
            <a:r>
              <a:rPr lang="ar-SA" sz="3200" b="1" dirty="0">
                <a:solidFill>
                  <a:srgbClr val="168489"/>
                </a:solidFill>
              </a:rPr>
              <a:t>لتحسين أدائه القيادي.</a:t>
            </a:r>
            <a:endParaRPr lang="ar-AE" sz="3200" b="1" dirty="0">
              <a:solidFill>
                <a:srgbClr val="168489"/>
              </a:solidFill>
            </a:endParaRPr>
          </a:p>
        </p:txBody>
      </p:sp>
      <p:pic>
        <p:nvPicPr>
          <p:cNvPr id="4" name="صورة 3">
            <a:extLst>
              <a:ext uri="{FF2B5EF4-FFF2-40B4-BE49-F238E27FC236}">
                <a16:creationId xmlns:a16="http://schemas.microsoft.com/office/drawing/2014/main" id="{1C31A9F7-5B3D-9926-569F-642BD9232B64}"/>
              </a:ext>
            </a:extLst>
          </p:cNvPr>
          <p:cNvPicPr>
            <a:picLocks noChangeAspect="1"/>
          </p:cNvPicPr>
          <p:nvPr/>
        </p:nvPicPr>
        <p:blipFill>
          <a:blip r:embed="rId4"/>
          <a:stretch>
            <a:fillRect/>
          </a:stretch>
        </p:blipFill>
        <p:spPr>
          <a:xfrm>
            <a:off x="104172" y="2473312"/>
            <a:ext cx="4876800" cy="4876800"/>
          </a:xfrm>
          <a:prstGeom prst="rect">
            <a:avLst/>
          </a:prstGeom>
        </p:spPr>
      </p:pic>
    </p:spTree>
    <p:extLst>
      <p:ext uri="{BB962C8B-B14F-4D97-AF65-F5344CB8AC3E}">
        <p14:creationId xmlns:p14="http://schemas.microsoft.com/office/powerpoint/2010/main" val="232806218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1+#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par>
                                <p:cTn id="9" presetID="22" presetClass="entr" presetSubtype="8"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left)">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477">
          <a:extLst>
            <a:ext uri="{FF2B5EF4-FFF2-40B4-BE49-F238E27FC236}">
              <a16:creationId xmlns:a16="http://schemas.microsoft.com/office/drawing/2014/main" id="{7D05EB3E-3E9C-A0C8-D5F6-98A9C0E0F500}"/>
            </a:ext>
          </a:extLst>
        </p:cNvPr>
        <p:cNvGrpSpPr/>
        <p:nvPr/>
      </p:nvGrpSpPr>
      <p:grpSpPr>
        <a:xfrm>
          <a:off x="0" y="0"/>
          <a:ext cx="0" cy="0"/>
          <a:chOff x="0" y="0"/>
          <a:chExt cx="0" cy="0"/>
        </a:xfrm>
      </p:grpSpPr>
      <p:sp>
        <p:nvSpPr>
          <p:cNvPr id="2" name="عنوان 1">
            <a:extLst>
              <a:ext uri="{FF2B5EF4-FFF2-40B4-BE49-F238E27FC236}">
                <a16:creationId xmlns:a16="http://schemas.microsoft.com/office/drawing/2014/main" id="{0B39C68D-3132-5114-A3CC-E444903CA915}"/>
              </a:ext>
            </a:extLst>
          </p:cNvPr>
          <p:cNvSpPr txBox="1">
            <a:spLocks/>
          </p:cNvSpPr>
          <p:nvPr/>
        </p:nvSpPr>
        <p:spPr>
          <a:xfrm>
            <a:off x="6213764" y="1"/>
            <a:ext cx="5779903" cy="1284790"/>
          </a:xfrm>
          <a:prstGeom prst="rect">
            <a:avLst/>
          </a:prstGeom>
        </p:spPr>
        <p:txBody>
          <a:bodyPr vert="horz" lIns="91440" tIns="45720" rIns="91440" bIns="45720" rtlCol="1" anchor="ctr">
            <a:noAutofit/>
          </a:bodyPr>
          <a:lstStyle>
            <a:lvl1pPr algn="r" defTabSz="914400" rtl="1" eaLnBrk="1" latinLnBrk="0" hangingPunct="1">
              <a:lnSpc>
                <a:spcPct val="90000"/>
              </a:lnSpc>
              <a:spcBef>
                <a:spcPct val="0"/>
              </a:spcBef>
              <a:buNone/>
              <a:defRPr sz="2800" kern="1200">
                <a:solidFill>
                  <a:srgbClr val="A9894C"/>
                </a:solidFill>
                <a:latin typeface="TS Safaa Bold" panose="00000800000000000000" pitchFamily="50" charset="-78"/>
                <a:ea typeface="+mj-ea"/>
                <a:cs typeface="TS Safaa Bold" panose="00000800000000000000" pitchFamily="50" charset="-78"/>
              </a:defRPr>
            </a:lvl1pPr>
          </a:lstStyle>
          <a:p>
            <a:pPr algn="ctr">
              <a:lnSpc>
                <a:spcPct val="100000"/>
              </a:lnSpc>
            </a:pPr>
            <a:r>
              <a:rPr lang="ar-AE" sz="32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rPr>
              <a:t>تأثير أنماط القيادة على الأداء</a:t>
            </a:r>
          </a:p>
        </p:txBody>
      </p:sp>
      <p:sp>
        <p:nvSpPr>
          <p:cNvPr id="6" name="Rectangle: Rounded Corners 13">
            <a:extLst>
              <a:ext uri="{FF2B5EF4-FFF2-40B4-BE49-F238E27FC236}">
                <a16:creationId xmlns:a16="http://schemas.microsoft.com/office/drawing/2014/main" id="{66D301E9-079F-CCFC-AD68-4E79FD342F01}"/>
              </a:ext>
            </a:extLst>
          </p:cNvPr>
          <p:cNvSpPr/>
          <p:nvPr/>
        </p:nvSpPr>
        <p:spPr>
          <a:xfrm>
            <a:off x="5249916" y="1675250"/>
            <a:ext cx="6942084" cy="4802704"/>
          </a:xfrm>
          <a:prstGeom prst="roundRect">
            <a:avLst>
              <a:gd name="adj" fmla="val 7321"/>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7">
            <a:extLst>
              <a:ext uri="{FF2B5EF4-FFF2-40B4-BE49-F238E27FC236}">
                <a16:creationId xmlns:a16="http://schemas.microsoft.com/office/drawing/2014/main" id="{62162B48-6781-1EF3-A443-1FD89CCA43C6}"/>
              </a:ext>
            </a:extLst>
          </p:cNvPr>
          <p:cNvSpPr txBox="1"/>
          <p:nvPr/>
        </p:nvSpPr>
        <p:spPr>
          <a:xfrm>
            <a:off x="5519500" y="1779108"/>
            <a:ext cx="6402915" cy="1475404"/>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3"/>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b="1" dirty="0">
                <a:solidFill>
                  <a:schemeClr val="tx1"/>
                </a:solidFill>
              </a:rPr>
              <a:t>تُظهر الدراسات أن نمط القيادة له تأثير كبير على أداء الفريق ورضا الموظفين وولائهم. وفقًا لدراسة نشرتها مجلة هارفارد بزنس ريفيو في عام 2022، فإن:</a:t>
            </a:r>
            <a:endParaRPr lang="ar-AE" b="1" dirty="0">
              <a:solidFill>
                <a:schemeClr val="tx1"/>
              </a:solidFill>
            </a:endParaRPr>
          </a:p>
        </p:txBody>
      </p:sp>
      <p:sp>
        <p:nvSpPr>
          <p:cNvPr id="3" name="TextBox 7">
            <a:extLst>
              <a:ext uri="{FF2B5EF4-FFF2-40B4-BE49-F238E27FC236}">
                <a16:creationId xmlns:a16="http://schemas.microsoft.com/office/drawing/2014/main" id="{4FD40269-80D1-90DA-FFD7-6939926239C6}"/>
              </a:ext>
            </a:extLst>
          </p:cNvPr>
          <p:cNvSpPr txBox="1"/>
          <p:nvPr/>
        </p:nvSpPr>
        <p:spPr>
          <a:xfrm>
            <a:off x="5519500" y="3338900"/>
            <a:ext cx="6402915"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3"/>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solidFill>
                  <a:schemeClr val="tx1"/>
                </a:solidFill>
              </a:rPr>
              <a:t>القيادة التحويلية تزيد الإبداع والابتكار بنسبة 26%.</a:t>
            </a:r>
            <a:endParaRPr lang="ar-AE" dirty="0">
              <a:solidFill>
                <a:schemeClr val="tx1"/>
              </a:solidFill>
            </a:endParaRPr>
          </a:p>
        </p:txBody>
      </p:sp>
      <p:sp>
        <p:nvSpPr>
          <p:cNvPr id="5" name="TextBox 7">
            <a:extLst>
              <a:ext uri="{FF2B5EF4-FFF2-40B4-BE49-F238E27FC236}">
                <a16:creationId xmlns:a16="http://schemas.microsoft.com/office/drawing/2014/main" id="{2C50C83E-4FF4-2299-3662-06A119E2CEBB}"/>
              </a:ext>
            </a:extLst>
          </p:cNvPr>
          <p:cNvSpPr txBox="1"/>
          <p:nvPr/>
        </p:nvSpPr>
        <p:spPr>
          <a:xfrm>
            <a:off x="5519500" y="3976645"/>
            <a:ext cx="6402915"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3"/>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solidFill>
                  <a:schemeClr val="tx1"/>
                </a:solidFill>
              </a:rPr>
              <a:t>القيادة الخادمة ترفع مستوى رضا الموظفين بنسبة 28%.</a:t>
            </a:r>
            <a:endParaRPr lang="ar-AE" dirty="0">
              <a:solidFill>
                <a:schemeClr val="tx1"/>
              </a:solidFill>
            </a:endParaRPr>
          </a:p>
        </p:txBody>
      </p:sp>
      <p:sp>
        <p:nvSpPr>
          <p:cNvPr id="7" name="TextBox 7">
            <a:extLst>
              <a:ext uri="{FF2B5EF4-FFF2-40B4-BE49-F238E27FC236}">
                <a16:creationId xmlns:a16="http://schemas.microsoft.com/office/drawing/2014/main" id="{D2AA8265-E243-D5EF-187A-B4E5631F1821}"/>
              </a:ext>
            </a:extLst>
          </p:cNvPr>
          <p:cNvSpPr txBox="1"/>
          <p:nvPr/>
        </p:nvSpPr>
        <p:spPr>
          <a:xfrm>
            <a:off x="5519500" y="4614390"/>
            <a:ext cx="6402915"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3"/>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solidFill>
                  <a:schemeClr val="tx1"/>
                </a:solidFill>
              </a:rPr>
              <a:t>القيادة الرشيقة تحسّن سرعة الاستجابة للتغيرات بنسبة 37%.</a:t>
            </a:r>
            <a:endParaRPr lang="ar-AE" dirty="0">
              <a:solidFill>
                <a:schemeClr val="tx1"/>
              </a:solidFill>
            </a:endParaRPr>
          </a:p>
        </p:txBody>
      </p:sp>
      <p:sp>
        <p:nvSpPr>
          <p:cNvPr id="10" name="TextBox 7">
            <a:extLst>
              <a:ext uri="{FF2B5EF4-FFF2-40B4-BE49-F238E27FC236}">
                <a16:creationId xmlns:a16="http://schemas.microsoft.com/office/drawing/2014/main" id="{93372196-F46D-3E0F-8078-CA3A09112CFF}"/>
              </a:ext>
            </a:extLst>
          </p:cNvPr>
          <p:cNvSpPr txBox="1"/>
          <p:nvPr/>
        </p:nvSpPr>
        <p:spPr>
          <a:xfrm>
            <a:off x="5347504" y="5252135"/>
            <a:ext cx="6574912"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3"/>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solidFill>
                  <a:schemeClr val="tx1"/>
                </a:solidFill>
              </a:rPr>
              <a:t>من المهم ملاحظة أن القائد الفعّال يُكيّف نمط قيادته وفقاً للموقف والأشخاص والأهداف، وهو ما يُعرف بـ "القيادة </a:t>
            </a:r>
            <a:r>
              <a:rPr lang="ar-SA" dirty="0" err="1">
                <a:solidFill>
                  <a:schemeClr val="tx1"/>
                </a:solidFill>
              </a:rPr>
              <a:t>الموقفية</a:t>
            </a:r>
            <a:r>
              <a:rPr lang="ar-SA" dirty="0">
                <a:solidFill>
                  <a:schemeClr val="tx1"/>
                </a:solidFill>
              </a:rPr>
              <a:t>".</a:t>
            </a:r>
            <a:endParaRPr lang="ar-AE" dirty="0">
              <a:solidFill>
                <a:schemeClr val="tx1"/>
              </a:solidFill>
            </a:endParaRPr>
          </a:p>
        </p:txBody>
      </p:sp>
      <p:pic>
        <p:nvPicPr>
          <p:cNvPr id="12" name="صورة 11">
            <a:extLst>
              <a:ext uri="{FF2B5EF4-FFF2-40B4-BE49-F238E27FC236}">
                <a16:creationId xmlns:a16="http://schemas.microsoft.com/office/drawing/2014/main" id="{5FFE2F74-CC03-918C-110B-5A1B55A6825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2699709"/>
            <a:ext cx="5608320" cy="2753786"/>
          </a:xfrm>
          <a:prstGeom prst="rect">
            <a:avLst/>
          </a:prstGeom>
        </p:spPr>
      </p:pic>
    </p:spTree>
    <p:extLst>
      <p:ext uri="{BB962C8B-B14F-4D97-AF65-F5344CB8AC3E}">
        <p14:creationId xmlns:p14="http://schemas.microsoft.com/office/powerpoint/2010/main" val="309367626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1+#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1+#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1+#ppt_w/2"/>
                                          </p:val>
                                        </p:tav>
                                        <p:tav tm="100000">
                                          <p:val>
                                            <p:strVal val="#ppt_x"/>
                                          </p:val>
                                        </p:tav>
                                      </p:tavLst>
                                    </p:anim>
                                    <p:anim calcmode="lin" valueType="num">
                                      <p:cBhvr additive="base">
                                        <p:cTn id="16" dur="500" fill="hold"/>
                                        <p:tgtEl>
                                          <p:spTgt spid="5"/>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1+#ppt_w/2"/>
                                          </p:val>
                                        </p:tav>
                                        <p:tav tm="100000">
                                          <p:val>
                                            <p:strVal val="#ppt_x"/>
                                          </p:val>
                                        </p:tav>
                                      </p:tavLst>
                                    </p:anim>
                                    <p:anim calcmode="lin" valueType="num">
                                      <p:cBhvr additive="base">
                                        <p:cTn id="20" dur="500" fill="hold"/>
                                        <p:tgtEl>
                                          <p:spTgt spid="7"/>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500" fill="hold"/>
                                        <p:tgtEl>
                                          <p:spTgt spid="10"/>
                                        </p:tgtEl>
                                        <p:attrNameLst>
                                          <p:attrName>ppt_x</p:attrName>
                                        </p:attrNameLst>
                                      </p:cBhvr>
                                      <p:tavLst>
                                        <p:tav tm="0">
                                          <p:val>
                                            <p:strVal val="1+#ppt_w/2"/>
                                          </p:val>
                                        </p:tav>
                                        <p:tav tm="100000">
                                          <p:val>
                                            <p:strVal val="#ppt_x"/>
                                          </p:val>
                                        </p:tav>
                                      </p:tavLst>
                                    </p:anim>
                                    <p:anim calcmode="lin" valueType="num">
                                      <p:cBhvr additive="base">
                                        <p:cTn id="24" dur="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3" grpId="0"/>
      <p:bldP spid="5" grpId="0"/>
      <p:bldP spid="7" grpId="0"/>
      <p:bldP spid="10" grpId="0"/>
    </p:bld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Shape 477">
          <a:extLst>
            <a:ext uri="{FF2B5EF4-FFF2-40B4-BE49-F238E27FC236}">
              <a16:creationId xmlns:a16="http://schemas.microsoft.com/office/drawing/2014/main" id="{7410A090-E71C-3494-71BE-1AE50BB249FC}"/>
            </a:ext>
          </a:extLst>
        </p:cNvPr>
        <p:cNvGrpSpPr/>
        <p:nvPr/>
      </p:nvGrpSpPr>
      <p:grpSpPr>
        <a:xfrm>
          <a:off x="0" y="0"/>
          <a:ext cx="0" cy="0"/>
          <a:chOff x="0" y="0"/>
          <a:chExt cx="0" cy="0"/>
        </a:xfrm>
      </p:grpSpPr>
      <p:sp>
        <p:nvSpPr>
          <p:cNvPr id="5" name="عنوان 1">
            <a:extLst>
              <a:ext uri="{FF2B5EF4-FFF2-40B4-BE49-F238E27FC236}">
                <a16:creationId xmlns:a16="http://schemas.microsoft.com/office/drawing/2014/main" id="{25A5A4E1-4273-7053-FC9C-3649C7702E28}"/>
              </a:ext>
            </a:extLst>
          </p:cNvPr>
          <p:cNvSpPr txBox="1">
            <a:spLocks/>
          </p:cNvSpPr>
          <p:nvPr/>
        </p:nvSpPr>
        <p:spPr>
          <a:xfrm>
            <a:off x="3653653" y="0"/>
            <a:ext cx="4884691" cy="1924253"/>
          </a:xfrm>
          <a:prstGeom prst="rect">
            <a:avLst/>
          </a:prstGeom>
        </p:spPr>
        <p:txBody>
          <a:bodyPr vert="horz" lIns="91440" tIns="45720" rIns="91440" bIns="45720" rtlCol="1" anchor="ctr">
            <a:noAutofit/>
          </a:bodyPr>
          <a:lstStyle>
            <a:lvl1pPr algn="r" defTabSz="914400" rtl="1" eaLnBrk="1" latinLnBrk="0" hangingPunct="1">
              <a:lnSpc>
                <a:spcPct val="90000"/>
              </a:lnSpc>
              <a:spcBef>
                <a:spcPct val="0"/>
              </a:spcBef>
              <a:buNone/>
              <a:defRPr sz="2800" kern="1200">
                <a:solidFill>
                  <a:srgbClr val="A9894C"/>
                </a:solidFill>
                <a:latin typeface="TS Safaa Bold" panose="00000800000000000000" pitchFamily="50" charset="-78"/>
                <a:ea typeface="+mj-ea"/>
                <a:cs typeface="TS Safaa Bold" panose="00000800000000000000" pitchFamily="50" charset="-78"/>
              </a:defRPr>
            </a:lvl1pPr>
          </a:lstStyle>
          <a:p>
            <a:pPr algn="ctr">
              <a:lnSpc>
                <a:spcPct val="200000"/>
              </a:lnSpc>
            </a:pPr>
            <a:r>
              <a:rPr lang="ar-AE" sz="96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rPr>
              <a:t>الخاتمة</a:t>
            </a:r>
            <a:endParaRPr lang="en-US" sz="96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endParaRPr>
          </a:p>
        </p:txBody>
      </p:sp>
      <p:pic>
        <p:nvPicPr>
          <p:cNvPr id="6" name="Picture 5" descr="A calendar with a note on it&#10;&#10;AI-generated content may be incorrect.">
            <a:extLst>
              <a:ext uri="{FF2B5EF4-FFF2-40B4-BE49-F238E27FC236}">
                <a16:creationId xmlns:a16="http://schemas.microsoft.com/office/drawing/2014/main" id="{B934AE86-06CA-9D12-3FCC-A3D8B0D101CC}"/>
              </a:ext>
            </a:extLst>
          </p:cNvPr>
          <p:cNvPicPr>
            <a:picLocks noChangeAspect="1"/>
          </p:cNvPicPr>
          <p:nvPr/>
        </p:nvPicPr>
        <p:blipFill>
          <a:blip r:embed="rId3"/>
          <a:stretch>
            <a:fillRect/>
          </a:stretch>
        </p:blipFill>
        <p:spPr>
          <a:xfrm>
            <a:off x="3054452" y="2121223"/>
            <a:ext cx="6083094" cy="4936070"/>
          </a:xfrm>
          <a:prstGeom prst="rect">
            <a:avLst/>
          </a:prstGeom>
        </p:spPr>
      </p:pic>
      <p:sp>
        <p:nvSpPr>
          <p:cNvPr id="7" name="Rectangle 6">
            <a:extLst>
              <a:ext uri="{FF2B5EF4-FFF2-40B4-BE49-F238E27FC236}">
                <a16:creationId xmlns:a16="http://schemas.microsoft.com/office/drawing/2014/main" id="{A24F5E56-CECF-548D-3C85-B6FC0FCFFFD4}"/>
              </a:ext>
            </a:extLst>
          </p:cNvPr>
          <p:cNvSpPr/>
          <p:nvPr/>
        </p:nvSpPr>
        <p:spPr>
          <a:xfrm>
            <a:off x="6494585" y="3868615"/>
            <a:ext cx="1008184" cy="703385"/>
          </a:xfrm>
          <a:prstGeom prst="rect">
            <a:avLst/>
          </a:prstGeom>
          <a:solidFill>
            <a:srgbClr val="31AFA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07640024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Shape 477">
          <a:extLst>
            <a:ext uri="{FF2B5EF4-FFF2-40B4-BE49-F238E27FC236}">
              <a16:creationId xmlns:a16="http://schemas.microsoft.com/office/drawing/2014/main" id="{A44358F4-0F6F-5997-9D5C-1DF4F823EDD3}"/>
            </a:ext>
          </a:extLst>
        </p:cNvPr>
        <p:cNvGrpSpPr/>
        <p:nvPr/>
      </p:nvGrpSpPr>
      <p:grpSpPr>
        <a:xfrm>
          <a:off x="0" y="0"/>
          <a:ext cx="0" cy="0"/>
          <a:chOff x="0" y="0"/>
          <a:chExt cx="0" cy="0"/>
        </a:xfrm>
      </p:grpSpPr>
      <p:sp>
        <p:nvSpPr>
          <p:cNvPr id="5" name="عنوان 1">
            <a:extLst>
              <a:ext uri="{FF2B5EF4-FFF2-40B4-BE49-F238E27FC236}">
                <a16:creationId xmlns:a16="http://schemas.microsoft.com/office/drawing/2014/main" id="{EBD7CB91-1AE6-1313-F3EE-CF154EC7DC7E}"/>
              </a:ext>
            </a:extLst>
          </p:cNvPr>
          <p:cNvSpPr txBox="1">
            <a:spLocks/>
          </p:cNvSpPr>
          <p:nvPr/>
        </p:nvSpPr>
        <p:spPr>
          <a:xfrm>
            <a:off x="8900160" y="0"/>
            <a:ext cx="3129280" cy="995680"/>
          </a:xfrm>
          <a:prstGeom prst="rect">
            <a:avLst/>
          </a:prstGeom>
        </p:spPr>
        <p:txBody>
          <a:bodyPr vert="horz" lIns="91440" tIns="45720" rIns="91440" bIns="45720" rtlCol="1" anchor="ctr">
            <a:noAutofit/>
          </a:bodyPr>
          <a:lstStyle>
            <a:lvl1pPr algn="r" defTabSz="914400" rtl="1" eaLnBrk="1" latinLnBrk="0" hangingPunct="1">
              <a:lnSpc>
                <a:spcPct val="90000"/>
              </a:lnSpc>
              <a:spcBef>
                <a:spcPct val="0"/>
              </a:spcBef>
              <a:buNone/>
              <a:defRPr sz="2800" kern="1200">
                <a:solidFill>
                  <a:srgbClr val="A9894C"/>
                </a:solidFill>
                <a:latin typeface="TS Safaa Bold" panose="00000800000000000000" pitchFamily="50" charset="-78"/>
                <a:ea typeface="+mj-ea"/>
                <a:cs typeface="TS Safaa Bold" panose="00000800000000000000" pitchFamily="50" charset="-78"/>
              </a:defRPr>
            </a:lvl1pPr>
          </a:lstStyle>
          <a:p>
            <a:pPr algn="ctr">
              <a:lnSpc>
                <a:spcPct val="200000"/>
              </a:lnSpc>
            </a:pPr>
            <a:r>
              <a:rPr lang="ar-AE" sz="4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rPr>
              <a:t>الخاتمة</a:t>
            </a:r>
            <a:endParaRPr lang="en-US" sz="4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endParaRPr>
          </a:p>
        </p:txBody>
      </p:sp>
      <p:pic>
        <p:nvPicPr>
          <p:cNvPr id="6" name="Picture 5" descr="A calendar with a note on it&#10;&#10;AI-generated content may be incorrect.">
            <a:extLst>
              <a:ext uri="{FF2B5EF4-FFF2-40B4-BE49-F238E27FC236}">
                <a16:creationId xmlns:a16="http://schemas.microsoft.com/office/drawing/2014/main" id="{DEE18971-EBEB-A84D-2102-7CB6020ECD3C}"/>
              </a:ext>
            </a:extLst>
          </p:cNvPr>
          <p:cNvPicPr>
            <a:picLocks noChangeAspect="1"/>
          </p:cNvPicPr>
          <p:nvPr/>
        </p:nvPicPr>
        <p:blipFill>
          <a:blip r:embed="rId3"/>
          <a:stretch>
            <a:fillRect/>
          </a:stretch>
        </p:blipFill>
        <p:spPr>
          <a:xfrm>
            <a:off x="77492" y="4064000"/>
            <a:ext cx="3197814" cy="2594836"/>
          </a:xfrm>
          <a:prstGeom prst="rect">
            <a:avLst/>
          </a:prstGeom>
        </p:spPr>
      </p:pic>
      <p:sp>
        <p:nvSpPr>
          <p:cNvPr id="3" name="TextBox 28">
            <a:extLst>
              <a:ext uri="{FF2B5EF4-FFF2-40B4-BE49-F238E27FC236}">
                <a16:creationId xmlns:a16="http://schemas.microsoft.com/office/drawing/2014/main" id="{CBB6A568-1F68-A5C1-830B-AF12B10C4E07}"/>
              </a:ext>
            </a:extLst>
          </p:cNvPr>
          <p:cNvSpPr txBox="1"/>
          <p:nvPr/>
        </p:nvSpPr>
        <p:spPr>
          <a:xfrm>
            <a:off x="1676399" y="1283124"/>
            <a:ext cx="10155470" cy="1224951"/>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pPr rtl="1"/>
            <a:r>
              <a:rPr lang="ar-EG" b="0" dirty="0">
                <a:solidFill>
                  <a:schemeClr val="bg1"/>
                </a:solidFill>
              </a:rPr>
              <a:t>في ختام جلستنا حول "اتخاذ القرار وتقييم الأداء وخطة التطوير القيادي"، استعرضنا مجموعة من المهارات والأدوات الأساسية التي تشكّل جوهر القيادة الفعّالة في بيئة الأعمال المعاصرة.</a:t>
            </a:r>
          </a:p>
        </p:txBody>
      </p:sp>
      <p:sp>
        <p:nvSpPr>
          <p:cNvPr id="4" name="TextBox 28">
            <a:extLst>
              <a:ext uri="{FF2B5EF4-FFF2-40B4-BE49-F238E27FC236}">
                <a16:creationId xmlns:a16="http://schemas.microsoft.com/office/drawing/2014/main" id="{6AF2402F-A864-E67B-C711-065924350732}"/>
              </a:ext>
            </a:extLst>
          </p:cNvPr>
          <p:cNvSpPr txBox="1"/>
          <p:nvPr/>
        </p:nvSpPr>
        <p:spPr>
          <a:xfrm>
            <a:off x="2966720" y="3295838"/>
            <a:ext cx="8936270" cy="2357568"/>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pPr rtl="1"/>
            <a:r>
              <a:rPr lang="ar-EG" b="0" dirty="0">
                <a:solidFill>
                  <a:schemeClr val="bg1"/>
                </a:solidFill>
              </a:rPr>
              <a:t>تعلّمنا أنّ اتخاذ القرار ليس مجرّد اختيار بين البدائل، بل هو عملية منهجية تتطلّب فهماً عميقاً للسياق، وتحليلاً دقيقاً للمعلومات، وقدرة على استشراف النتائج. كما اكتشفنا أنّ حلّ المشكلات يتطلّب تجاوز الحلول السطحية والغوص في الأسباب الجذرية للتحدّيات التي تواجهنا.</a:t>
            </a:r>
          </a:p>
        </p:txBody>
      </p:sp>
    </p:spTree>
    <p:extLst>
      <p:ext uri="{BB962C8B-B14F-4D97-AF65-F5344CB8AC3E}">
        <p14:creationId xmlns:p14="http://schemas.microsoft.com/office/powerpoint/2010/main" val="23019387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3" grpId="0"/>
      <p:bldP spid="4" grpId="0"/>
    </p:bld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Shape 477">
          <a:extLst>
            <a:ext uri="{FF2B5EF4-FFF2-40B4-BE49-F238E27FC236}">
              <a16:creationId xmlns:a16="http://schemas.microsoft.com/office/drawing/2014/main" id="{915A59C8-6BDC-8F4E-CA9A-0B7E65456C8B}"/>
            </a:ext>
          </a:extLst>
        </p:cNvPr>
        <p:cNvGrpSpPr/>
        <p:nvPr/>
      </p:nvGrpSpPr>
      <p:grpSpPr>
        <a:xfrm>
          <a:off x="0" y="0"/>
          <a:ext cx="0" cy="0"/>
          <a:chOff x="0" y="0"/>
          <a:chExt cx="0" cy="0"/>
        </a:xfrm>
      </p:grpSpPr>
      <p:sp>
        <p:nvSpPr>
          <p:cNvPr id="5" name="عنوان 1">
            <a:extLst>
              <a:ext uri="{FF2B5EF4-FFF2-40B4-BE49-F238E27FC236}">
                <a16:creationId xmlns:a16="http://schemas.microsoft.com/office/drawing/2014/main" id="{4C441ECA-404F-24AA-FF77-A05E3B75F775}"/>
              </a:ext>
            </a:extLst>
          </p:cNvPr>
          <p:cNvSpPr txBox="1">
            <a:spLocks/>
          </p:cNvSpPr>
          <p:nvPr/>
        </p:nvSpPr>
        <p:spPr>
          <a:xfrm>
            <a:off x="8900160" y="0"/>
            <a:ext cx="3129280" cy="995680"/>
          </a:xfrm>
          <a:prstGeom prst="rect">
            <a:avLst/>
          </a:prstGeom>
        </p:spPr>
        <p:txBody>
          <a:bodyPr vert="horz" lIns="91440" tIns="45720" rIns="91440" bIns="45720" rtlCol="1" anchor="ctr">
            <a:noAutofit/>
          </a:bodyPr>
          <a:lstStyle>
            <a:lvl1pPr algn="r" defTabSz="914400" rtl="1" eaLnBrk="1" latinLnBrk="0" hangingPunct="1">
              <a:lnSpc>
                <a:spcPct val="90000"/>
              </a:lnSpc>
              <a:spcBef>
                <a:spcPct val="0"/>
              </a:spcBef>
              <a:buNone/>
              <a:defRPr sz="2800" kern="1200">
                <a:solidFill>
                  <a:srgbClr val="A9894C"/>
                </a:solidFill>
                <a:latin typeface="TS Safaa Bold" panose="00000800000000000000" pitchFamily="50" charset="-78"/>
                <a:ea typeface="+mj-ea"/>
                <a:cs typeface="TS Safaa Bold" panose="00000800000000000000" pitchFamily="50" charset="-78"/>
              </a:defRPr>
            </a:lvl1pPr>
          </a:lstStyle>
          <a:p>
            <a:pPr algn="ctr">
              <a:lnSpc>
                <a:spcPct val="200000"/>
              </a:lnSpc>
            </a:pPr>
            <a:r>
              <a:rPr lang="ar-AE" sz="4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rPr>
              <a:t>الخاتمة</a:t>
            </a:r>
            <a:endParaRPr lang="en-US" sz="4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endParaRPr>
          </a:p>
        </p:txBody>
      </p:sp>
      <p:pic>
        <p:nvPicPr>
          <p:cNvPr id="6" name="Picture 5" descr="A calendar with a note on it&#10;&#10;AI-generated content may be incorrect.">
            <a:extLst>
              <a:ext uri="{FF2B5EF4-FFF2-40B4-BE49-F238E27FC236}">
                <a16:creationId xmlns:a16="http://schemas.microsoft.com/office/drawing/2014/main" id="{E4CA6E8B-F86D-9B32-3D81-09EE284E1276}"/>
              </a:ext>
            </a:extLst>
          </p:cNvPr>
          <p:cNvPicPr>
            <a:picLocks noChangeAspect="1"/>
          </p:cNvPicPr>
          <p:nvPr/>
        </p:nvPicPr>
        <p:blipFill>
          <a:blip r:embed="rId3"/>
          <a:stretch>
            <a:fillRect/>
          </a:stretch>
        </p:blipFill>
        <p:spPr>
          <a:xfrm>
            <a:off x="77492" y="4064000"/>
            <a:ext cx="3197814" cy="2594836"/>
          </a:xfrm>
          <a:prstGeom prst="rect">
            <a:avLst/>
          </a:prstGeom>
        </p:spPr>
      </p:pic>
      <p:sp>
        <p:nvSpPr>
          <p:cNvPr id="3" name="TextBox 28">
            <a:extLst>
              <a:ext uri="{FF2B5EF4-FFF2-40B4-BE49-F238E27FC236}">
                <a16:creationId xmlns:a16="http://schemas.microsoft.com/office/drawing/2014/main" id="{41D2CE5C-EC0C-0F19-B734-D636D23CCFE9}"/>
              </a:ext>
            </a:extLst>
          </p:cNvPr>
          <p:cNvSpPr txBox="1"/>
          <p:nvPr/>
        </p:nvSpPr>
        <p:spPr>
          <a:xfrm>
            <a:off x="1676399" y="1283124"/>
            <a:ext cx="10155470" cy="1791260"/>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pPr rtl="1"/>
            <a:r>
              <a:rPr lang="ar-EG" b="0" dirty="0">
                <a:solidFill>
                  <a:schemeClr val="bg1"/>
                </a:solidFill>
              </a:rPr>
              <a:t>أدركنا أهمّية تحوّل أنظمة تقييم الأداء من أدوات للمحاسبة إلى أدوات للتطوير والنموّ، وكيف يمكن للتغذية الراجعة المستمرّة والبنّاءة أن تكون محفّزاً قوياً للتميّز الفردي والمؤسّسي. وأخيراً، فهمنا أنّ القيادة رحلة تطوير مستمرّة تتطلّب خطة واضحة ومتابعة دؤوبة.</a:t>
            </a:r>
          </a:p>
        </p:txBody>
      </p:sp>
      <p:sp>
        <p:nvSpPr>
          <p:cNvPr id="4" name="TextBox 28">
            <a:extLst>
              <a:ext uri="{FF2B5EF4-FFF2-40B4-BE49-F238E27FC236}">
                <a16:creationId xmlns:a16="http://schemas.microsoft.com/office/drawing/2014/main" id="{19B1948A-C939-A58E-2E7D-E13CA61C8DC1}"/>
              </a:ext>
            </a:extLst>
          </p:cNvPr>
          <p:cNvSpPr txBox="1"/>
          <p:nvPr/>
        </p:nvSpPr>
        <p:spPr>
          <a:xfrm>
            <a:off x="2895599" y="3361828"/>
            <a:ext cx="8936270" cy="1791260"/>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pPr rtl="1"/>
            <a:r>
              <a:rPr lang="ar-EG" b="0" dirty="0">
                <a:solidFill>
                  <a:schemeClr val="bg1"/>
                </a:solidFill>
              </a:rPr>
              <a:t>كما يقول جون كوينسي آدمز: "إذا كانت أفعالنا تلهم الآخرين ليحلموا أكثر، ويتعلّموا أكثر، ويعملوا أكثر، ويصبحوا أكثر، فهذه هي القيادة الحقيقية". والقيادة الحقيقية ليست منصباً أو لقباً، بل هي القدرة على تمكين الآخرين وإطلاق إمكاناتهم الكاملة.</a:t>
            </a:r>
          </a:p>
        </p:txBody>
      </p:sp>
    </p:spTree>
    <p:extLst>
      <p:ext uri="{BB962C8B-B14F-4D97-AF65-F5344CB8AC3E}">
        <p14:creationId xmlns:p14="http://schemas.microsoft.com/office/powerpoint/2010/main" val="99068729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3" grpId="0"/>
      <p:bldP spid="4" grpId="0"/>
    </p:bld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Shape 477">
          <a:extLst>
            <a:ext uri="{FF2B5EF4-FFF2-40B4-BE49-F238E27FC236}">
              <a16:creationId xmlns:a16="http://schemas.microsoft.com/office/drawing/2014/main" id="{8645F3FD-55CA-7BF7-1039-6AFA564ADB73}"/>
            </a:ext>
          </a:extLst>
        </p:cNvPr>
        <p:cNvGrpSpPr/>
        <p:nvPr/>
      </p:nvGrpSpPr>
      <p:grpSpPr>
        <a:xfrm>
          <a:off x="0" y="0"/>
          <a:ext cx="0" cy="0"/>
          <a:chOff x="0" y="0"/>
          <a:chExt cx="0" cy="0"/>
        </a:xfrm>
      </p:grpSpPr>
      <p:sp>
        <p:nvSpPr>
          <p:cNvPr id="5" name="عنوان 1">
            <a:extLst>
              <a:ext uri="{FF2B5EF4-FFF2-40B4-BE49-F238E27FC236}">
                <a16:creationId xmlns:a16="http://schemas.microsoft.com/office/drawing/2014/main" id="{06995F3B-F6D8-46CB-5BED-E5CFCA1D0331}"/>
              </a:ext>
            </a:extLst>
          </p:cNvPr>
          <p:cNvSpPr txBox="1">
            <a:spLocks/>
          </p:cNvSpPr>
          <p:nvPr/>
        </p:nvSpPr>
        <p:spPr>
          <a:xfrm>
            <a:off x="8900160" y="0"/>
            <a:ext cx="3129280" cy="995680"/>
          </a:xfrm>
          <a:prstGeom prst="rect">
            <a:avLst/>
          </a:prstGeom>
        </p:spPr>
        <p:txBody>
          <a:bodyPr vert="horz" lIns="91440" tIns="45720" rIns="91440" bIns="45720" rtlCol="1" anchor="ctr">
            <a:noAutofit/>
          </a:bodyPr>
          <a:lstStyle>
            <a:lvl1pPr algn="r" defTabSz="914400" rtl="1" eaLnBrk="1" latinLnBrk="0" hangingPunct="1">
              <a:lnSpc>
                <a:spcPct val="90000"/>
              </a:lnSpc>
              <a:spcBef>
                <a:spcPct val="0"/>
              </a:spcBef>
              <a:buNone/>
              <a:defRPr sz="2800" kern="1200">
                <a:solidFill>
                  <a:srgbClr val="A9894C"/>
                </a:solidFill>
                <a:latin typeface="TS Safaa Bold" panose="00000800000000000000" pitchFamily="50" charset="-78"/>
                <a:ea typeface="+mj-ea"/>
                <a:cs typeface="TS Safaa Bold" panose="00000800000000000000" pitchFamily="50" charset="-78"/>
              </a:defRPr>
            </a:lvl1pPr>
          </a:lstStyle>
          <a:p>
            <a:pPr algn="ctr">
              <a:lnSpc>
                <a:spcPct val="200000"/>
              </a:lnSpc>
            </a:pPr>
            <a:r>
              <a:rPr lang="ar-AE" sz="4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rPr>
              <a:t>الخاتمة</a:t>
            </a:r>
            <a:endParaRPr lang="en-US" sz="4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endParaRPr>
          </a:p>
        </p:txBody>
      </p:sp>
      <p:pic>
        <p:nvPicPr>
          <p:cNvPr id="6" name="Picture 5" descr="A calendar with a note on it&#10;&#10;AI-generated content may be incorrect.">
            <a:extLst>
              <a:ext uri="{FF2B5EF4-FFF2-40B4-BE49-F238E27FC236}">
                <a16:creationId xmlns:a16="http://schemas.microsoft.com/office/drawing/2014/main" id="{34410B29-4A2D-4D98-F618-9DA69108F666}"/>
              </a:ext>
            </a:extLst>
          </p:cNvPr>
          <p:cNvPicPr>
            <a:picLocks noChangeAspect="1"/>
          </p:cNvPicPr>
          <p:nvPr/>
        </p:nvPicPr>
        <p:blipFill>
          <a:blip r:embed="rId3"/>
          <a:stretch>
            <a:fillRect/>
          </a:stretch>
        </p:blipFill>
        <p:spPr>
          <a:xfrm>
            <a:off x="77492" y="4064000"/>
            <a:ext cx="3197814" cy="2594836"/>
          </a:xfrm>
          <a:prstGeom prst="rect">
            <a:avLst/>
          </a:prstGeom>
        </p:spPr>
      </p:pic>
      <p:sp>
        <p:nvSpPr>
          <p:cNvPr id="3" name="TextBox 28">
            <a:extLst>
              <a:ext uri="{FF2B5EF4-FFF2-40B4-BE49-F238E27FC236}">
                <a16:creationId xmlns:a16="http://schemas.microsoft.com/office/drawing/2014/main" id="{23D382B2-5A8B-F9B4-517E-0E3801A820C1}"/>
              </a:ext>
            </a:extLst>
          </p:cNvPr>
          <p:cNvSpPr txBox="1"/>
          <p:nvPr/>
        </p:nvSpPr>
        <p:spPr>
          <a:xfrm>
            <a:off x="1676399" y="2272740"/>
            <a:ext cx="10155470" cy="1791260"/>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pPr rtl="1"/>
            <a:r>
              <a:rPr lang="ar-EG" b="0" dirty="0">
                <a:solidFill>
                  <a:schemeClr val="bg1"/>
                </a:solidFill>
              </a:rPr>
              <a:t>أتمنّى أن تكون هذه الجلسة قد زوّدتكم بالمعرفة والأدوات اللازمة لتعزيز قدراتكم القيادية. لكن تذكّروا دائماً أنّ المعرفة وحدها لا تكفي، فالتطبيق المستمرّ والتأمّل في التجارب هما ما سيحوّلان هذه المعرفة إلى مهارات قيادية متميّزة.</a:t>
            </a:r>
          </a:p>
        </p:txBody>
      </p:sp>
    </p:spTree>
    <p:extLst>
      <p:ext uri="{BB962C8B-B14F-4D97-AF65-F5344CB8AC3E}">
        <p14:creationId xmlns:p14="http://schemas.microsoft.com/office/powerpoint/2010/main" val="311559444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3" grpId="0"/>
    </p:bld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Shape 477"/>
        <p:cNvGrpSpPr/>
        <p:nvPr/>
      </p:nvGrpSpPr>
      <p:grpSpPr>
        <a:xfrm>
          <a:off x="0" y="0"/>
          <a:ext cx="0" cy="0"/>
          <a:chOff x="0" y="0"/>
          <a:chExt cx="0" cy="0"/>
        </a:xfrm>
      </p:grpSpPr>
      <p:sp>
        <p:nvSpPr>
          <p:cNvPr id="2" name="TextBox 1">
            <a:extLst>
              <a:ext uri="{FF2B5EF4-FFF2-40B4-BE49-F238E27FC236}">
                <a16:creationId xmlns:a16="http://schemas.microsoft.com/office/drawing/2014/main" id="{20B60B47-72D7-DF27-9242-B41615287135}"/>
              </a:ext>
            </a:extLst>
          </p:cNvPr>
          <p:cNvSpPr txBox="1"/>
          <p:nvPr/>
        </p:nvSpPr>
        <p:spPr>
          <a:xfrm>
            <a:off x="2888381" y="2367171"/>
            <a:ext cx="6415238" cy="2123658"/>
          </a:xfrm>
          <a:prstGeom prst="rect">
            <a:avLst/>
          </a:prstGeom>
        </p:spPr>
        <p:txBody>
          <a:bodyPr wrap="square">
            <a:spAutoFit/>
          </a:bodyPr>
          <a:lstStyle>
            <a:defPPr>
              <a:defRPr lang="en-US"/>
            </a:defPPr>
            <a:lvl1pPr marR="0" lvl="0" indent="0" algn="just" rtl="1">
              <a:lnSpc>
                <a:spcPct val="150000"/>
              </a:lnSpc>
              <a:spcBef>
                <a:spcPts val="0"/>
              </a:spcBef>
              <a:spcAft>
                <a:spcPts val="0"/>
              </a:spcAft>
              <a:buSzPct val="125000"/>
              <a:buFont typeface="Symbol" panose="05050102010706020507" pitchFamily="18" charset="2"/>
              <a:buNone/>
              <a:defRPr sz="2400" b="1">
                <a:effectLst/>
                <a:latin typeface="Adobe Arabic" panose="02040503050201020203" pitchFamily="18" charset="-78"/>
                <a:ea typeface="GE Dinar Two Medium" panose="020A0503020102020204" pitchFamily="18" charset="-78"/>
                <a:cs typeface="Adobe Arabic" panose="02040503050201020203" pitchFamily="18" charset="-78"/>
              </a:defRPr>
            </a:lvl1pPr>
          </a:lstStyle>
          <a:p>
            <a:pPr algn="ctr"/>
            <a:r>
              <a:rPr lang="ar-SA" sz="9600" dirty="0">
                <a:solidFill>
                  <a:schemeClr val="bg1"/>
                </a:solidFill>
                <a:effectLst>
                  <a:outerShdw blurRad="38100" dist="38100" dir="2700000" algn="tl">
                    <a:srgbClr val="000000">
                      <a:alpha val="43137"/>
                    </a:srgbClr>
                  </a:outerShdw>
                </a:effectLst>
              </a:rPr>
              <a:t>تمت بعونه تعالى</a:t>
            </a:r>
            <a:endParaRPr lang="en-US" sz="9600" dirty="0">
              <a:solidFill>
                <a:schemeClr val="bg1"/>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8026929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E576F0-347C-9FF6-1920-5D9D6C6C962C}"/>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2DEEB172-8159-6AFE-6C11-CBCF1671E26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2" name="TextBox 7">
            <a:extLst>
              <a:ext uri="{FF2B5EF4-FFF2-40B4-BE49-F238E27FC236}">
                <a16:creationId xmlns:a16="http://schemas.microsoft.com/office/drawing/2014/main" id="{C6B917E3-8272-2FB9-0067-43FEAB2B1CF0}"/>
              </a:ext>
            </a:extLst>
          </p:cNvPr>
          <p:cNvSpPr txBox="1"/>
          <p:nvPr/>
        </p:nvSpPr>
        <p:spPr>
          <a:xfrm>
            <a:off x="1312093" y="-189859"/>
            <a:ext cx="9567813" cy="729430"/>
          </a:xfrm>
          <a:prstGeom prst="rect">
            <a:avLst/>
          </a:prstGeom>
          <a:noFill/>
        </p:spPr>
        <p:txBody>
          <a:bodyPr wrap="square">
            <a:spAutoFit/>
          </a:bodyPr>
          <a:lstStyle/>
          <a:p>
            <a:pPr marL="0" marR="0" lvl="0" indent="0" algn="ctr" defTabSz="914400" rtl="1" eaLnBrk="1" fontAlgn="auto" latinLnBrk="0" hangingPunct="1">
              <a:lnSpc>
                <a:spcPct val="115000"/>
              </a:lnSpc>
              <a:spcBef>
                <a:spcPts val="0"/>
              </a:spcBef>
              <a:spcAft>
                <a:spcPts val="0"/>
              </a:spcAft>
              <a:buClrTx/>
              <a:buSzTx/>
              <a:buFontTx/>
              <a:buNone/>
              <a:tabLst/>
              <a:defRPr/>
            </a:pPr>
            <a:r>
              <a:rPr kumimoji="0" lang="ar-SA" sz="3600" b="1" i="0" u="none" strike="noStrike" kern="1200" cap="none" spc="0" normalizeH="0" baseline="0" noProof="0" dirty="0">
                <a:ln>
                  <a:noFill/>
                </a:ln>
                <a:solidFill>
                  <a:prstClr val="white"/>
                </a:solidFill>
                <a:effectLst/>
                <a:uLnTx/>
                <a:uFillTx/>
                <a:latin typeface="Adobe Arabic" panose="02040503050201020203" pitchFamily="18" charset="-78"/>
                <a:ea typeface="Calibri" panose="020F0502020204030204" pitchFamily="34" charset="0"/>
                <a:cs typeface="Adobe Arabic" panose="02040503050201020203" pitchFamily="18" charset="-78"/>
              </a:rPr>
              <a:t>خصائص القائد الفعّال في بيئة العمل</a:t>
            </a:r>
          </a:p>
        </p:txBody>
      </p:sp>
      <p:grpSp>
        <p:nvGrpSpPr>
          <p:cNvPr id="3" name="مجموعة 2">
            <a:extLst>
              <a:ext uri="{FF2B5EF4-FFF2-40B4-BE49-F238E27FC236}">
                <a16:creationId xmlns:a16="http://schemas.microsoft.com/office/drawing/2014/main" id="{21A7E6BA-CD18-E656-C3AB-70047D4C98CC}"/>
              </a:ext>
            </a:extLst>
          </p:cNvPr>
          <p:cNvGrpSpPr/>
          <p:nvPr/>
        </p:nvGrpSpPr>
        <p:grpSpPr>
          <a:xfrm>
            <a:off x="819148" y="922900"/>
            <a:ext cx="3292045" cy="2618455"/>
            <a:chOff x="731520" y="861742"/>
            <a:chExt cx="3292045" cy="2618455"/>
          </a:xfrm>
        </p:grpSpPr>
        <p:sp>
          <p:nvSpPr>
            <p:cNvPr id="4" name="AutoShape 2">
              <a:extLst>
                <a:ext uri="{FF2B5EF4-FFF2-40B4-BE49-F238E27FC236}">
                  <a16:creationId xmlns:a16="http://schemas.microsoft.com/office/drawing/2014/main" id="{17AA4038-8A66-9DAD-98E1-C4C3F935FF34}"/>
                </a:ext>
              </a:extLst>
            </p:cNvPr>
            <p:cNvSpPr/>
            <p:nvPr/>
          </p:nvSpPr>
          <p:spPr>
            <a:xfrm>
              <a:off x="2189575" y="3188924"/>
              <a:ext cx="924583" cy="0"/>
            </a:xfrm>
            <a:prstGeom prst="line">
              <a:avLst/>
            </a:prstGeom>
            <a:ln w="19050" cap="rnd">
              <a:solidFill>
                <a:srgbClr val="CDCDCD"/>
              </a:solidFill>
              <a:prstDash val="sysDash"/>
              <a:headEnd type="none" w="sm" len="sm"/>
              <a:tailEnd type="none" w="sm" len="sm"/>
            </a:ln>
          </p:spPr>
          <p:txBody>
            <a:bodyPr/>
            <a:lstStyle/>
            <a:p>
              <a:endParaRPr lang="fr-FR"/>
            </a:p>
          </p:txBody>
        </p:sp>
        <p:sp>
          <p:nvSpPr>
            <p:cNvPr id="5" name="AutoShape 4">
              <a:extLst>
                <a:ext uri="{FF2B5EF4-FFF2-40B4-BE49-F238E27FC236}">
                  <a16:creationId xmlns:a16="http://schemas.microsoft.com/office/drawing/2014/main" id="{D4AB03D4-3676-DBE6-75AD-2D3DBD0BE608}"/>
                </a:ext>
              </a:extLst>
            </p:cNvPr>
            <p:cNvSpPr/>
            <p:nvPr/>
          </p:nvSpPr>
          <p:spPr>
            <a:xfrm>
              <a:off x="3104372" y="1126756"/>
              <a:ext cx="919193" cy="0"/>
            </a:xfrm>
            <a:prstGeom prst="line">
              <a:avLst/>
            </a:prstGeom>
            <a:ln w="19050" cap="rnd">
              <a:solidFill>
                <a:srgbClr val="CDCDCD"/>
              </a:solidFill>
              <a:prstDash val="sysDash"/>
              <a:headEnd type="none" w="sm" len="sm"/>
              <a:tailEnd type="none" w="sm" len="sm"/>
            </a:ln>
          </p:spPr>
          <p:txBody>
            <a:bodyPr/>
            <a:lstStyle/>
            <a:p>
              <a:endParaRPr lang="fr-FR"/>
            </a:p>
          </p:txBody>
        </p:sp>
        <p:sp>
          <p:nvSpPr>
            <p:cNvPr id="6" name="AutoShape 7">
              <a:extLst>
                <a:ext uri="{FF2B5EF4-FFF2-40B4-BE49-F238E27FC236}">
                  <a16:creationId xmlns:a16="http://schemas.microsoft.com/office/drawing/2014/main" id="{47DA30C7-9933-FF04-3F83-6767D46934D1}"/>
                </a:ext>
              </a:extLst>
            </p:cNvPr>
            <p:cNvSpPr/>
            <p:nvPr/>
          </p:nvSpPr>
          <p:spPr>
            <a:xfrm rot="5400000">
              <a:off x="2073288" y="2157840"/>
              <a:ext cx="2071954" cy="0"/>
            </a:xfrm>
            <a:prstGeom prst="line">
              <a:avLst/>
            </a:prstGeom>
            <a:ln w="19050" cap="rnd">
              <a:solidFill>
                <a:srgbClr val="CDCDCD"/>
              </a:solidFill>
              <a:prstDash val="sysDash"/>
              <a:headEnd type="none" w="sm" len="sm"/>
              <a:tailEnd type="none" w="sm" len="sm"/>
            </a:ln>
          </p:spPr>
          <p:txBody>
            <a:bodyPr/>
            <a:lstStyle/>
            <a:p>
              <a:endParaRPr lang="fr-FR"/>
            </a:p>
          </p:txBody>
        </p:sp>
        <p:sp>
          <p:nvSpPr>
            <p:cNvPr id="8" name="Freeform 12">
              <a:extLst>
                <a:ext uri="{FF2B5EF4-FFF2-40B4-BE49-F238E27FC236}">
                  <a16:creationId xmlns:a16="http://schemas.microsoft.com/office/drawing/2014/main" id="{26A3DA3F-236E-AAA9-CEE2-A330ADC27CC5}"/>
                </a:ext>
              </a:extLst>
            </p:cNvPr>
            <p:cNvSpPr/>
            <p:nvPr/>
          </p:nvSpPr>
          <p:spPr>
            <a:xfrm>
              <a:off x="1430440" y="2733734"/>
              <a:ext cx="746463" cy="746463"/>
            </a:xfrm>
            <a:custGeom>
              <a:avLst/>
              <a:gdLst/>
              <a:ahLst/>
              <a:cxnLst/>
              <a:rect l="l" t="t" r="r" b="b"/>
              <a:pathLst>
                <a:path w="1013620" h="1013620">
                  <a:moveTo>
                    <a:pt x="0" y="0"/>
                  </a:moveTo>
                  <a:lnTo>
                    <a:pt x="1013619" y="0"/>
                  </a:lnTo>
                  <a:lnTo>
                    <a:pt x="1013619" y="1013619"/>
                  </a:lnTo>
                  <a:lnTo>
                    <a:pt x="0" y="1013619"/>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fr-FR"/>
            </a:p>
          </p:txBody>
        </p:sp>
        <p:sp>
          <p:nvSpPr>
            <p:cNvPr id="9" name="Freeform 13">
              <a:extLst>
                <a:ext uri="{FF2B5EF4-FFF2-40B4-BE49-F238E27FC236}">
                  <a16:creationId xmlns:a16="http://schemas.microsoft.com/office/drawing/2014/main" id="{96238D89-668F-242F-9DB2-6ABC08998D30}"/>
                </a:ext>
              </a:extLst>
            </p:cNvPr>
            <p:cNvSpPr/>
            <p:nvPr/>
          </p:nvSpPr>
          <p:spPr>
            <a:xfrm>
              <a:off x="731520" y="861742"/>
              <a:ext cx="2144302" cy="2144302"/>
            </a:xfrm>
            <a:custGeom>
              <a:avLst/>
              <a:gdLst/>
              <a:ahLst/>
              <a:cxnLst/>
              <a:rect l="l" t="t" r="r" b="b"/>
              <a:pathLst>
                <a:path w="2911741" h="2911741">
                  <a:moveTo>
                    <a:pt x="0" y="0"/>
                  </a:moveTo>
                  <a:lnTo>
                    <a:pt x="2911741" y="0"/>
                  </a:lnTo>
                  <a:lnTo>
                    <a:pt x="2911741" y="2911742"/>
                  </a:lnTo>
                  <a:lnTo>
                    <a:pt x="0" y="2911742"/>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fr-FR" dirty="0"/>
            </a:p>
          </p:txBody>
        </p:sp>
        <p:sp>
          <p:nvSpPr>
            <p:cNvPr id="10" name="Freeform 14">
              <a:extLst>
                <a:ext uri="{FF2B5EF4-FFF2-40B4-BE49-F238E27FC236}">
                  <a16:creationId xmlns:a16="http://schemas.microsoft.com/office/drawing/2014/main" id="{49A61EAC-BFC9-651A-AE58-5E6794589A54}"/>
                </a:ext>
              </a:extLst>
            </p:cNvPr>
            <p:cNvSpPr/>
            <p:nvPr/>
          </p:nvSpPr>
          <p:spPr>
            <a:xfrm>
              <a:off x="1487059" y="2790353"/>
              <a:ext cx="633224" cy="633224"/>
            </a:xfrm>
            <a:custGeom>
              <a:avLst/>
              <a:gdLst/>
              <a:ahLst/>
              <a:cxnLst/>
              <a:rect l="l" t="t" r="r" b="b"/>
              <a:pathLst>
                <a:path w="859853" h="859853">
                  <a:moveTo>
                    <a:pt x="0" y="0"/>
                  </a:moveTo>
                  <a:lnTo>
                    <a:pt x="859853" y="0"/>
                  </a:lnTo>
                  <a:lnTo>
                    <a:pt x="859853" y="859853"/>
                  </a:lnTo>
                  <a:lnTo>
                    <a:pt x="0" y="859853"/>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fr-FR"/>
            </a:p>
          </p:txBody>
        </p:sp>
        <p:sp>
          <p:nvSpPr>
            <p:cNvPr id="11" name="TextBox 15">
              <a:extLst>
                <a:ext uri="{FF2B5EF4-FFF2-40B4-BE49-F238E27FC236}">
                  <a16:creationId xmlns:a16="http://schemas.microsoft.com/office/drawing/2014/main" id="{B7A03FB7-BAC3-48B2-C53B-D18418B7D0EB}"/>
                </a:ext>
              </a:extLst>
            </p:cNvPr>
            <p:cNvSpPr txBox="1"/>
            <p:nvPr/>
          </p:nvSpPr>
          <p:spPr>
            <a:xfrm>
              <a:off x="1430440" y="2886033"/>
              <a:ext cx="746463" cy="491545"/>
            </a:xfrm>
            <a:prstGeom prst="rect">
              <a:avLst/>
            </a:prstGeom>
          </p:spPr>
          <p:txBody>
            <a:bodyPr lIns="0" tIns="0" rIns="0" bIns="0" rtlCol="0" anchor="t">
              <a:spAutoFit/>
            </a:bodyPr>
            <a:lstStyle/>
            <a:p>
              <a:pPr algn="ctr">
                <a:lnSpc>
                  <a:spcPts val="4200"/>
                </a:lnSpc>
              </a:pPr>
              <a:r>
                <a:rPr lang="en-US" sz="3000" b="1" spc="30">
                  <a:solidFill>
                    <a:srgbClr val="FFFFFF"/>
                  </a:solidFill>
                  <a:latin typeface="Inter Bold"/>
                  <a:ea typeface="Inter Bold"/>
                  <a:cs typeface="Inter Bold"/>
                  <a:sym typeface="Inter Bold"/>
                </a:rPr>
                <a:t>01</a:t>
              </a:r>
            </a:p>
          </p:txBody>
        </p:sp>
        <p:sp>
          <p:nvSpPr>
            <p:cNvPr id="12" name="TextBox 16">
              <a:extLst>
                <a:ext uri="{FF2B5EF4-FFF2-40B4-BE49-F238E27FC236}">
                  <a16:creationId xmlns:a16="http://schemas.microsoft.com/office/drawing/2014/main" id="{DE751EF9-735B-7DBD-DB1A-1A78749CFAF7}"/>
                </a:ext>
              </a:extLst>
            </p:cNvPr>
            <p:cNvSpPr txBox="1"/>
            <p:nvPr/>
          </p:nvSpPr>
          <p:spPr>
            <a:xfrm>
              <a:off x="967592" y="1375498"/>
              <a:ext cx="1535278" cy="1130438"/>
            </a:xfrm>
            <a:prstGeom prst="rect">
              <a:avLst/>
            </a:prstGeom>
          </p:spPr>
          <p:txBody>
            <a:bodyPr lIns="0" tIns="0" rIns="0" bIns="0" rtlCol="0" anchor="t">
              <a:spAutoFit/>
            </a:bodyPr>
            <a:lstStyle/>
            <a:p>
              <a:pPr algn="ctr">
                <a:lnSpc>
                  <a:spcPts val="2940"/>
                </a:lnSpc>
              </a:pPr>
              <a:r>
                <a:rPr lang="ar-AE" sz="2800" b="1" spc="21" dirty="0">
                  <a:solidFill>
                    <a:srgbClr val="FFFFFF"/>
                  </a:solidFill>
                  <a:latin typeface="Adobe Arabic" panose="02040503050201020203" pitchFamily="18" charset="-78"/>
                  <a:ea typeface="Alegreya Bold"/>
                  <a:cs typeface="Adobe Arabic" panose="02040503050201020203" pitchFamily="18" charset="-78"/>
                  <a:sym typeface="Alegreya Bold"/>
                </a:rPr>
                <a:t>الرؤية الواضحة والتفكير الاستراتيجي</a:t>
              </a:r>
              <a:endParaRPr lang="en-US" sz="2800" b="1" spc="21" dirty="0">
                <a:solidFill>
                  <a:srgbClr val="FFFFFF"/>
                </a:solidFill>
                <a:latin typeface="Adobe Arabic" panose="02040503050201020203" pitchFamily="18" charset="-78"/>
                <a:ea typeface="Alegreya Bold"/>
                <a:cs typeface="Adobe Arabic" panose="02040503050201020203" pitchFamily="18" charset="-78"/>
                <a:sym typeface="Alegreya Bold"/>
              </a:endParaRPr>
            </a:p>
          </p:txBody>
        </p:sp>
      </p:grpSp>
      <p:grpSp>
        <p:nvGrpSpPr>
          <p:cNvPr id="13" name="مجموعة 12">
            <a:extLst>
              <a:ext uri="{FF2B5EF4-FFF2-40B4-BE49-F238E27FC236}">
                <a16:creationId xmlns:a16="http://schemas.microsoft.com/office/drawing/2014/main" id="{6E249BFF-472D-76A4-F253-009F5BC7E313}"/>
              </a:ext>
            </a:extLst>
          </p:cNvPr>
          <p:cNvGrpSpPr/>
          <p:nvPr/>
        </p:nvGrpSpPr>
        <p:grpSpPr>
          <a:xfrm>
            <a:off x="3392893" y="922900"/>
            <a:ext cx="3308601" cy="2618454"/>
            <a:chOff x="3305265" y="861742"/>
            <a:chExt cx="3308601" cy="2618454"/>
          </a:xfrm>
        </p:grpSpPr>
        <p:sp>
          <p:nvSpPr>
            <p:cNvPr id="14" name="AutoShape 9">
              <a:extLst>
                <a:ext uri="{FF2B5EF4-FFF2-40B4-BE49-F238E27FC236}">
                  <a16:creationId xmlns:a16="http://schemas.microsoft.com/office/drawing/2014/main" id="{80277EBB-460C-7E9A-4326-B67F7ABE8D0D}"/>
                </a:ext>
              </a:extLst>
            </p:cNvPr>
            <p:cNvSpPr/>
            <p:nvPr/>
          </p:nvSpPr>
          <p:spPr>
            <a:xfrm>
              <a:off x="5689283" y="3188924"/>
              <a:ext cx="924583" cy="0"/>
            </a:xfrm>
            <a:prstGeom prst="line">
              <a:avLst/>
            </a:prstGeom>
            <a:ln w="19050" cap="rnd">
              <a:solidFill>
                <a:srgbClr val="CDCDCD"/>
              </a:solidFill>
              <a:prstDash val="sysDash"/>
              <a:headEnd type="none" w="sm" len="sm"/>
              <a:tailEnd type="none" w="sm" len="sm"/>
            </a:ln>
          </p:spPr>
          <p:txBody>
            <a:bodyPr/>
            <a:lstStyle/>
            <a:p>
              <a:endParaRPr lang="fr-FR"/>
            </a:p>
          </p:txBody>
        </p:sp>
        <p:sp>
          <p:nvSpPr>
            <p:cNvPr id="15" name="AutoShape 10">
              <a:extLst>
                <a:ext uri="{FF2B5EF4-FFF2-40B4-BE49-F238E27FC236}">
                  <a16:creationId xmlns:a16="http://schemas.microsoft.com/office/drawing/2014/main" id="{37472D45-3826-14B7-352C-730C173C103E}"/>
                </a:ext>
              </a:extLst>
            </p:cNvPr>
            <p:cNvSpPr/>
            <p:nvPr/>
          </p:nvSpPr>
          <p:spPr>
            <a:xfrm>
              <a:off x="4770090" y="1126756"/>
              <a:ext cx="919193" cy="0"/>
            </a:xfrm>
            <a:prstGeom prst="line">
              <a:avLst/>
            </a:prstGeom>
            <a:ln w="19050" cap="rnd">
              <a:solidFill>
                <a:srgbClr val="CDCDCD"/>
              </a:solidFill>
              <a:prstDash val="sysDash"/>
              <a:headEnd type="none" w="sm" len="sm"/>
              <a:tailEnd type="none" w="sm" len="sm"/>
            </a:ln>
          </p:spPr>
          <p:txBody>
            <a:bodyPr/>
            <a:lstStyle/>
            <a:p>
              <a:endParaRPr lang="fr-FR"/>
            </a:p>
          </p:txBody>
        </p:sp>
        <p:sp>
          <p:nvSpPr>
            <p:cNvPr id="17" name="AutoShape 11">
              <a:extLst>
                <a:ext uri="{FF2B5EF4-FFF2-40B4-BE49-F238E27FC236}">
                  <a16:creationId xmlns:a16="http://schemas.microsoft.com/office/drawing/2014/main" id="{15A9C143-2CAC-8495-4FA9-C03192389F77}"/>
                </a:ext>
              </a:extLst>
            </p:cNvPr>
            <p:cNvSpPr/>
            <p:nvPr/>
          </p:nvSpPr>
          <p:spPr>
            <a:xfrm rot="5400000">
              <a:off x="4658199" y="2157840"/>
              <a:ext cx="2071954" cy="0"/>
            </a:xfrm>
            <a:prstGeom prst="line">
              <a:avLst/>
            </a:prstGeom>
            <a:ln w="19050" cap="rnd">
              <a:solidFill>
                <a:srgbClr val="CDCDCD"/>
              </a:solidFill>
              <a:prstDash val="sysDash"/>
              <a:headEnd type="none" w="sm" len="sm"/>
              <a:tailEnd type="none" w="sm" len="sm"/>
            </a:ln>
          </p:spPr>
          <p:txBody>
            <a:bodyPr/>
            <a:lstStyle/>
            <a:p>
              <a:endParaRPr lang="fr-FR"/>
            </a:p>
          </p:txBody>
        </p:sp>
        <p:sp>
          <p:nvSpPr>
            <p:cNvPr id="19" name="Freeform 18">
              <a:extLst>
                <a:ext uri="{FF2B5EF4-FFF2-40B4-BE49-F238E27FC236}">
                  <a16:creationId xmlns:a16="http://schemas.microsoft.com/office/drawing/2014/main" id="{DE197B72-4701-056B-C9E3-3E269A5860D0}"/>
                </a:ext>
              </a:extLst>
            </p:cNvPr>
            <p:cNvSpPr/>
            <p:nvPr/>
          </p:nvSpPr>
          <p:spPr>
            <a:xfrm>
              <a:off x="4033019" y="861742"/>
              <a:ext cx="733914" cy="733914"/>
            </a:xfrm>
            <a:custGeom>
              <a:avLst/>
              <a:gdLst/>
              <a:ahLst/>
              <a:cxnLst/>
              <a:rect l="l" t="t" r="r" b="b"/>
              <a:pathLst>
                <a:path w="996579" h="996579">
                  <a:moveTo>
                    <a:pt x="0" y="0"/>
                  </a:moveTo>
                  <a:lnTo>
                    <a:pt x="996579" y="0"/>
                  </a:lnTo>
                  <a:lnTo>
                    <a:pt x="996579" y="996579"/>
                  </a:lnTo>
                  <a:lnTo>
                    <a:pt x="0" y="996579"/>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fr-FR"/>
            </a:p>
          </p:txBody>
        </p:sp>
        <p:sp>
          <p:nvSpPr>
            <p:cNvPr id="21" name="Freeform 19">
              <a:extLst>
                <a:ext uri="{FF2B5EF4-FFF2-40B4-BE49-F238E27FC236}">
                  <a16:creationId xmlns:a16="http://schemas.microsoft.com/office/drawing/2014/main" id="{B5180C6F-3FEE-FF04-DEAE-4B08408285E9}"/>
                </a:ext>
              </a:extLst>
            </p:cNvPr>
            <p:cNvSpPr/>
            <p:nvPr/>
          </p:nvSpPr>
          <p:spPr>
            <a:xfrm>
              <a:off x="3327824" y="1335894"/>
              <a:ext cx="2144302" cy="2144302"/>
            </a:xfrm>
            <a:custGeom>
              <a:avLst/>
              <a:gdLst/>
              <a:ahLst/>
              <a:cxnLst/>
              <a:rect l="l" t="t" r="r" b="b"/>
              <a:pathLst>
                <a:path w="2911741" h="2911741">
                  <a:moveTo>
                    <a:pt x="0" y="0"/>
                  </a:moveTo>
                  <a:lnTo>
                    <a:pt x="2911742" y="0"/>
                  </a:lnTo>
                  <a:lnTo>
                    <a:pt x="2911742" y="2911741"/>
                  </a:lnTo>
                  <a:lnTo>
                    <a:pt x="0" y="2911741"/>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fr-FR"/>
            </a:p>
          </p:txBody>
        </p:sp>
        <p:sp>
          <p:nvSpPr>
            <p:cNvPr id="22" name="Freeform 20">
              <a:extLst>
                <a:ext uri="{FF2B5EF4-FFF2-40B4-BE49-F238E27FC236}">
                  <a16:creationId xmlns:a16="http://schemas.microsoft.com/office/drawing/2014/main" id="{734ED43F-24C9-4235-5C78-9B4CA89F3C3F}"/>
                </a:ext>
              </a:extLst>
            </p:cNvPr>
            <p:cNvSpPr/>
            <p:nvPr/>
          </p:nvSpPr>
          <p:spPr>
            <a:xfrm>
              <a:off x="4083364" y="912087"/>
              <a:ext cx="633224" cy="633224"/>
            </a:xfrm>
            <a:custGeom>
              <a:avLst/>
              <a:gdLst/>
              <a:ahLst/>
              <a:cxnLst/>
              <a:rect l="l" t="t" r="r" b="b"/>
              <a:pathLst>
                <a:path w="859853" h="859853">
                  <a:moveTo>
                    <a:pt x="0" y="0"/>
                  </a:moveTo>
                  <a:lnTo>
                    <a:pt x="859852" y="0"/>
                  </a:lnTo>
                  <a:lnTo>
                    <a:pt x="859852" y="859853"/>
                  </a:lnTo>
                  <a:lnTo>
                    <a:pt x="0" y="85985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fr-FR"/>
            </a:p>
          </p:txBody>
        </p:sp>
        <p:sp>
          <p:nvSpPr>
            <p:cNvPr id="23" name="TextBox 21">
              <a:extLst>
                <a:ext uri="{FF2B5EF4-FFF2-40B4-BE49-F238E27FC236}">
                  <a16:creationId xmlns:a16="http://schemas.microsoft.com/office/drawing/2014/main" id="{96E109C1-8CE7-FCCC-0A8B-D95B8B5CD2A6}"/>
                </a:ext>
              </a:extLst>
            </p:cNvPr>
            <p:cNvSpPr txBox="1"/>
            <p:nvPr/>
          </p:nvSpPr>
          <p:spPr>
            <a:xfrm>
              <a:off x="4026744" y="1014041"/>
              <a:ext cx="746463" cy="491545"/>
            </a:xfrm>
            <a:prstGeom prst="rect">
              <a:avLst/>
            </a:prstGeom>
          </p:spPr>
          <p:txBody>
            <a:bodyPr lIns="0" tIns="0" rIns="0" bIns="0" rtlCol="0" anchor="t">
              <a:spAutoFit/>
            </a:bodyPr>
            <a:lstStyle/>
            <a:p>
              <a:pPr algn="ctr">
                <a:lnSpc>
                  <a:spcPts val="4200"/>
                </a:lnSpc>
              </a:pPr>
              <a:r>
                <a:rPr lang="en-US" sz="3000" b="1" spc="30">
                  <a:solidFill>
                    <a:srgbClr val="FFFFFF"/>
                  </a:solidFill>
                  <a:latin typeface="Inter Bold"/>
                  <a:ea typeface="Inter Bold"/>
                  <a:cs typeface="Inter Bold"/>
                  <a:sym typeface="Inter Bold"/>
                </a:rPr>
                <a:t>02</a:t>
              </a:r>
            </a:p>
          </p:txBody>
        </p:sp>
        <p:sp>
          <p:nvSpPr>
            <p:cNvPr id="24" name="TextBox 22">
              <a:extLst>
                <a:ext uri="{FF2B5EF4-FFF2-40B4-BE49-F238E27FC236}">
                  <a16:creationId xmlns:a16="http://schemas.microsoft.com/office/drawing/2014/main" id="{84AC7CA8-3CA8-4420-1DAE-8D87665B4A79}"/>
                </a:ext>
              </a:extLst>
            </p:cNvPr>
            <p:cNvSpPr txBox="1"/>
            <p:nvPr/>
          </p:nvSpPr>
          <p:spPr>
            <a:xfrm>
              <a:off x="3305265" y="1933893"/>
              <a:ext cx="2175032" cy="861774"/>
            </a:xfrm>
            <a:prstGeom prst="rect">
              <a:avLst/>
            </a:prstGeom>
          </p:spPr>
          <p:txBody>
            <a:bodyPr wrap="square" lIns="0" tIns="0" rIns="0" bIns="0" rtlCol="0" anchor="t">
              <a:spAutoFit/>
            </a:bodyPr>
            <a:lstStyle/>
            <a:p>
              <a:pPr algn="ctr"/>
              <a:r>
                <a:rPr lang="ar-AE" sz="2800" b="1" spc="21" dirty="0">
                  <a:solidFill>
                    <a:srgbClr val="FFFFFF"/>
                  </a:solidFill>
                  <a:latin typeface="Adobe Arabic" panose="02040503050201020203" pitchFamily="18" charset="-78"/>
                  <a:ea typeface="Alegreya Bold"/>
                  <a:cs typeface="Adobe Arabic" panose="02040503050201020203" pitchFamily="18" charset="-78"/>
                  <a:sym typeface="Alegreya Bold"/>
                </a:rPr>
                <a:t>مهارات التواصل المتميّزة</a:t>
              </a:r>
              <a:endParaRPr lang="en-US" sz="2800" b="1" spc="21" dirty="0">
                <a:solidFill>
                  <a:srgbClr val="FFFFFF"/>
                </a:solidFill>
                <a:latin typeface="Adobe Arabic" panose="02040503050201020203" pitchFamily="18" charset="-78"/>
                <a:ea typeface="Alegreya Bold"/>
                <a:cs typeface="Adobe Arabic" panose="02040503050201020203" pitchFamily="18" charset="-78"/>
                <a:sym typeface="Alegreya Bold"/>
              </a:endParaRPr>
            </a:p>
          </p:txBody>
        </p:sp>
      </p:grpSp>
      <p:sp>
        <p:nvSpPr>
          <p:cNvPr id="25" name="AutoShape 3">
            <a:extLst>
              <a:ext uri="{FF2B5EF4-FFF2-40B4-BE49-F238E27FC236}">
                <a16:creationId xmlns:a16="http://schemas.microsoft.com/office/drawing/2014/main" id="{9C41E29F-A6E3-D34C-A39F-441240CAF8F7}"/>
              </a:ext>
            </a:extLst>
          </p:cNvPr>
          <p:cNvSpPr/>
          <p:nvPr/>
        </p:nvSpPr>
        <p:spPr>
          <a:xfrm>
            <a:off x="7474492" y="3250082"/>
            <a:ext cx="924583" cy="0"/>
          </a:xfrm>
          <a:prstGeom prst="line">
            <a:avLst/>
          </a:prstGeom>
          <a:ln w="19050" cap="rnd">
            <a:solidFill>
              <a:srgbClr val="CDCDCD"/>
            </a:solidFill>
            <a:prstDash val="sysDash"/>
            <a:headEnd type="none" w="sm" len="sm"/>
            <a:tailEnd type="none" w="sm" len="sm"/>
          </a:ln>
        </p:spPr>
        <p:txBody>
          <a:bodyPr/>
          <a:lstStyle/>
          <a:p>
            <a:endParaRPr lang="fr-FR"/>
          </a:p>
        </p:txBody>
      </p:sp>
      <p:sp>
        <p:nvSpPr>
          <p:cNvPr id="26" name="AutoShape 5">
            <a:extLst>
              <a:ext uri="{FF2B5EF4-FFF2-40B4-BE49-F238E27FC236}">
                <a16:creationId xmlns:a16="http://schemas.microsoft.com/office/drawing/2014/main" id="{47C841C2-6A14-0BFC-F28E-467C239B3136}"/>
              </a:ext>
            </a:extLst>
          </p:cNvPr>
          <p:cNvSpPr/>
          <p:nvPr/>
        </p:nvSpPr>
        <p:spPr>
          <a:xfrm>
            <a:off x="8389289" y="1187914"/>
            <a:ext cx="919193" cy="0"/>
          </a:xfrm>
          <a:prstGeom prst="line">
            <a:avLst/>
          </a:prstGeom>
          <a:ln w="19050" cap="rnd">
            <a:solidFill>
              <a:srgbClr val="CDCDCD"/>
            </a:solidFill>
            <a:prstDash val="sysDash"/>
            <a:headEnd type="none" w="sm" len="sm"/>
            <a:tailEnd type="none" w="sm" len="sm"/>
          </a:ln>
        </p:spPr>
        <p:txBody>
          <a:bodyPr/>
          <a:lstStyle/>
          <a:p>
            <a:endParaRPr lang="fr-FR"/>
          </a:p>
        </p:txBody>
      </p:sp>
      <p:sp>
        <p:nvSpPr>
          <p:cNvPr id="27" name="AutoShape 8">
            <a:extLst>
              <a:ext uri="{FF2B5EF4-FFF2-40B4-BE49-F238E27FC236}">
                <a16:creationId xmlns:a16="http://schemas.microsoft.com/office/drawing/2014/main" id="{58BFB6F4-E56A-F975-5F4E-91B8706AF778}"/>
              </a:ext>
            </a:extLst>
          </p:cNvPr>
          <p:cNvSpPr/>
          <p:nvPr/>
        </p:nvSpPr>
        <p:spPr>
          <a:xfrm rot="5400000">
            <a:off x="7358205" y="2218998"/>
            <a:ext cx="2071954" cy="0"/>
          </a:xfrm>
          <a:prstGeom prst="line">
            <a:avLst/>
          </a:prstGeom>
          <a:ln w="19050" cap="rnd">
            <a:solidFill>
              <a:srgbClr val="CDCDCD"/>
            </a:solidFill>
            <a:prstDash val="sysDash"/>
            <a:headEnd type="none" w="sm" len="sm"/>
            <a:tailEnd type="none" w="sm" len="sm"/>
          </a:ln>
        </p:spPr>
        <p:txBody>
          <a:bodyPr/>
          <a:lstStyle/>
          <a:p>
            <a:endParaRPr lang="fr-FR"/>
          </a:p>
        </p:txBody>
      </p:sp>
      <p:grpSp>
        <p:nvGrpSpPr>
          <p:cNvPr id="28" name="مجموعة 27">
            <a:extLst>
              <a:ext uri="{FF2B5EF4-FFF2-40B4-BE49-F238E27FC236}">
                <a16:creationId xmlns:a16="http://schemas.microsoft.com/office/drawing/2014/main" id="{89FD3B1E-BEA7-0DAD-E81F-20C5F2FA9770}"/>
              </a:ext>
            </a:extLst>
          </p:cNvPr>
          <p:cNvGrpSpPr/>
          <p:nvPr/>
        </p:nvGrpSpPr>
        <p:grpSpPr>
          <a:xfrm>
            <a:off x="6011758" y="922900"/>
            <a:ext cx="2144302" cy="2618455"/>
            <a:chOff x="5924130" y="861742"/>
            <a:chExt cx="2144302" cy="2618455"/>
          </a:xfrm>
        </p:grpSpPr>
        <p:sp>
          <p:nvSpPr>
            <p:cNvPr id="29" name="Freeform 30">
              <a:extLst>
                <a:ext uri="{FF2B5EF4-FFF2-40B4-BE49-F238E27FC236}">
                  <a16:creationId xmlns:a16="http://schemas.microsoft.com/office/drawing/2014/main" id="{C5671729-85DB-ADF6-E123-64BD3D78C647}"/>
                </a:ext>
              </a:extLst>
            </p:cNvPr>
            <p:cNvSpPr/>
            <p:nvPr/>
          </p:nvSpPr>
          <p:spPr>
            <a:xfrm>
              <a:off x="6629324" y="2746283"/>
              <a:ext cx="733914" cy="733914"/>
            </a:xfrm>
            <a:custGeom>
              <a:avLst/>
              <a:gdLst/>
              <a:ahLst/>
              <a:cxnLst/>
              <a:rect l="l" t="t" r="r" b="b"/>
              <a:pathLst>
                <a:path w="996579" h="996579">
                  <a:moveTo>
                    <a:pt x="0" y="0"/>
                  </a:moveTo>
                  <a:lnTo>
                    <a:pt x="996579" y="0"/>
                  </a:lnTo>
                  <a:lnTo>
                    <a:pt x="996579" y="996579"/>
                  </a:lnTo>
                  <a:lnTo>
                    <a:pt x="0" y="996579"/>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fr-FR"/>
            </a:p>
          </p:txBody>
        </p:sp>
        <p:sp>
          <p:nvSpPr>
            <p:cNvPr id="30" name="Freeform 31">
              <a:extLst>
                <a:ext uri="{FF2B5EF4-FFF2-40B4-BE49-F238E27FC236}">
                  <a16:creationId xmlns:a16="http://schemas.microsoft.com/office/drawing/2014/main" id="{F20DE3C9-04E6-886F-3333-FC9B6CA28FA1}"/>
                </a:ext>
              </a:extLst>
            </p:cNvPr>
            <p:cNvSpPr/>
            <p:nvPr/>
          </p:nvSpPr>
          <p:spPr>
            <a:xfrm>
              <a:off x="5924130" y="861742"/>
              <a:ext cx="2144302" cy="2144302"/>
            </a:xfrm>
            <a:custGeom>
              <a:avLst/>
              <a:gdLst/>
              <a:ahLst/>
              <a:cxnLst/>
              <a:rect l="l" t="t" r="r" b="b"/>
              <a:pathLst>
                <a:path w="2911741" h="2911741">
                  <a:moveTo>
                    <a:pt x="0" y="0"/>
                  </a:moveTo>
                  <a:lnTo>
                    <a:pt x="2911741" y="0"/>
                  </a:lnTo>
                  <a:lnTo>
                    <a:pt x="2911741" y="2911742"/>
                  </a:lnTo>
                  <a:lnTo>
                    <a:pt x="0" y="2911742"/>
                  </a:lnTo>
                  <a:lnTo>
                    <a:pt x="0" y="0"/>
                  </a:lnTo>
                  <a:close/>
                </a:path>
              </a:pathLst>
            </a:custGeom>
            <a:blipFill>
              <a:blip r:embed="rId18">
                <a:extLst>
                  <a:ext uri="{96DAC541-7B7A-43D3-8B79-37D633B846F1}">
                    <asvg:svgBlip xmlns:asvg="http://schemas.microsoft.com/office/drawing/2016/SVG/main" r:embed="rId19"/>
                  </a:ext>
                </a:extLst>
              </a:blip>
              <a:stretch>
                <a:fillRect/>
              </a:stretch>
            </a:blipFill>
          </p:spPr>
          <p:txBody>
            <a:bodyPr/>
            <a:lstStyle/>
            <a:p>
              <a:endParaRPr lang="fr-FR"/>
            </a:p>
          </p:txBody>
        </p:sp>
        <p:sp>
          <p:nvSpPr>
            <p:cNvPr id="31" name="Freeform 32">
              <a:extLst>
                <a:ext uri="{FF2B5EF4-FFF2-40B4-BE49-F238E27FC236}">
                  <a16:creationId xmlns:a16="http://schemas.microsoft.com/office/drawing/2014/main" id="{E26CAE0D-926F-B341-43F3-4EC1379EB11C}"/>
                </a:ext>
              </a:extLst>
            </p:cNvPr>
            <p:cNvSpPr/>
            <p:nvPr/>
          </p:nvSpPr>
          <p:spPr>
            <a:xfrm>
              <a:off x="6679668" y="2802903"/>
              <a:ext cx="633224" cy="633224"/>
            </a:xfrm>
            <a:custGeom>
              <a:avLst/>
              <a:gdLst/>
              <a:ahLst/>
              <a:cxnLst/>
              <a:rect l="l" t="t" r="r" b="b"/>
              <a:pathLst>
                <a:path w="859853" h="859853">
                  <a:moveTo>
                    <a:pt x="0" y="0"/>
                  </a:moveTo>
                  <a:lnTo>
                    <a:pt x="859853" y="0"/>
                  </a:lnTo>
                  <a:lnTo>
                    <a:pt x="859853" y="859852"/>
                  </a:lnTo>
                  <a:lnTo>
                    <a:pt x="0" y="859852"/>
                  </a:lnTo>
                  <a:lnTo>
                    <a:pt x="0" y="0"/>
                  </a:lnTo>
                  <a:close/>
                </a:path>
              </a:pathLst>
            </a:custGeom>
            <a:blipFill>
              <a:blip r:embed="rId20">
                <a:extLst>
                  <a:ext uri="{96DAC541-7B7A-43D3-8B79-37D633B846F1}">
                    <asvg:svgBlip xmlns:asvg="http://schemas.microsoft.com/office/drawing/2016/SVG/main" r:embed="rId21"/>
                  </a:ext>
                </a:extLst>
              </a:blip>
              <a:stretch>
                <a:fillRect/>
              </a:stretch>
            </a:blipFill>
          </p:spPr>
          <p:txBody>
            <a:bodyPr/>
            <a:lstStyle/>
            <a:p>
              <a:endParaRPr lang="fr-FR"/>
            </a:p>
          </p:txBody>
        </p:sp>
        <p:sp>
          <p:nvSpPr>
            <p:cNvPr id="32" name="TextBox 33">
              <a:extLst>
                <a:ext uri="{FF2B5EF4-FFF2-40B4-BE49-F238E27FC236}">
                  <a16:creationId xmlns:a16="http://schemas.microsoft.com/office/drawing/2014/main" id="{1D2B5B6F-625B-D5C6-A35E-708B3C87FA70}"/>
                </a:ext>
              </a:extLst>
            </p:cNvPr>
            <p:cNvSpPr txBox="1"/>
            <p:nvPr/>
          </p:nvSpPr>
          <p:spPr>
            <a:xfrm>
              <a:off x="6228641" y="1363359"/>
              <a:ext cx="1535278" cy="386644"/>
            </a:xfrm>
            <a:prstGeom prst="rect">
              <a:avLst/>
            </a:prstGeom>
          </p:spPr>
          <p:txBody>
            <a:bodyPr lIns="0" tIns="0" rIns="0" bIns="0" rtlCol="0" anchor="t">
              <a:spAutoFit/>
            </a:bodyPr>
            <a:lstStyle/>
            <a:p>
              <a:pPr algn="ctr">
                <a:lnSpc>
                  <a:spcPts val="2940"/>
                </a:lnSpc>
              </a:pPr>
              <a:r>
                <a:rPr lang="ar-AE" sz="2800" b="1" spc="21" dirty="0">
                  <a:solidFill>
                    <a:srgbClr val="FFFFFF"/>
                  </a:solidFill>
                  <a:latin typeface="Adobe Arabic" panose="02040503050201020203" pitchFamily="18" charset="-78"/>
                  <a:ea typeface="Alegreya Bold"/>
                  <a:cs typeface="Adobe Arabic" panose="02040503050201020203" pitchFamily="18" charset="-78"/>
                  <a:sym typeface="Alegreya Bold"/>
                </a:rPr>
                <a:t>الذكاء العاطفي</a:t>
              </a:r>
              <a:endParaRPr lang="en-US" sz="2800" b="1" spc="21" dirty="0">
                <a:solidFill>
                  <a:srgbClr val="FFFFFF"/>
                </a:solidFill>
                <a:latin typeface="Adobe Arabic" panose="02040503050201020203" pitchFamily="18" charset="-78"/>
                <a:ea typeface="Alegreya Bold"/>
                <a:cs typeface="Adobe Arabic" panose="02040503050201020203" pitchFamily="18" charset="-78"/>
                <a:sym typeface="Alegreya Bold"/>
              </a:endParaRPr>
            </a:p>
          </p:txBody>
        </p:sp>
        <p:sp>
          <p:nvSpPr>
            <p:cNvPr id="33" name="TextBox 35">
              <a:extLst>
                <a:ext uri="{FF2B5EF4-FFF2-40B4-BE49-F238E27FC236}">
                  <a16:creationId xmlns:a16="http://schemas.microsoft.com/office/drawing/2014/main" id="{5BA86D5D-A9C7-92FD-DAD2-1E3A8955B8B7}"/>
                </a:ext>
              </a:extLst>
            </p:cNvPr>
            <p:cNvSpPr txBox="1"/>
            <p:nvPr/>
          </p:nvSpPr>
          <p:spPr>
            <a:xfrm>
              <a:off x="6623049" y="2886033"/>
              <a:ext cx="746463" cy="491545"/>
            </a:xfrm>
            <a:prstGeom prst="rect">
              <a:avLst/>
            </a:prstGeom>
          </p:spPr>
          <p:txBody>
            <a:bodyPr lIns="0" tIns="0" rIns="0" bIns="0" rtlCol="0" anchor="t">
              <a:spAutoFit/>
            </a:bodyPr>
            <a:lstStyle/>
            <a:p>
              <a:pPr algn="ctr">
                <a:lnSpc>
                  <a:spcPts val="4200"/>
                </a:lnSpc>
              </a:pPr>
              <a:r>
                <a:rPr lang="en-US" sz="3000" b="1" spc="30">
                  <a:solidFill>
                    <a:srgbClr val="FFFFFF"/>
                  </a:solidFill>
                  <a:latin typeface="Inter Bold"/>
                  <a:ea typeface="Inter Bold"/>
                  <a:cs typeface="Inter Bold"/>
                  <a:sym typeface="Inter Bold"/>
                </a:rPr>
                <a:t>03</a:t>
              </a:r>
            </a:p>
          </p:txBody>
        </p:sp>
      </p:grpSp>
      <p:sp>
        <p:nvSpPr>
          <p:cNvPr id="34" name="AutoShape 6">
            <a:extLst>
              <a:ext uri="{FF2B5EF4-FFF2-40B4-BE49-F238E27FC236}">
                <a16:creationId xmlns:a16="http://schemas.microsoft.com/office/drawing/2014/main" id="{B3B8ECD7-7779-942B-A412-8901D555D9E3}"/>
              </a:ext>
            </a:extLst>
          </p:cNvPr>
          <p:cNvSpPr/>
          <p:nvPr/>
        </p:nvSpPr>
        <p:spPr>
          <a:xfrm>
            <a:off x="10080275" y="1187914"/>
            <a:ext cx="919193" cy="0"/>
          </a:xfrm>
          <a:prstGeom prst="line">
            <a:avLst/>
          </a:prstGeom>
          <a:ln w="19050" cap="rnd">
            <a:solidFill>
              <a:srgbClr val="CDCDCD"/>
            </a:solidFill>
            <a:prstDash val="sysDash"/>
            <a:headEnd type="none" w="sm" len="sm"/>
            <a:tailEnd type="none" w="sm" len="sm"/>
          </a:ln>
        </p:spPr>
        <p:txBody>
          <a:bodyPr/>
          <a:lstStyle/>
          <a:p>
            <a:endParaRPr lang="fr-FR"/>
          </a:p>
        </p:txBody>
      </p:sp>
      <p:grpSp>
        <p:nvGrpSpPr>
          <p:cNvPr id="35" name="مجموعة 34">
            <a:extLst>
              <a:ext uri="{FF2B5EF4-FFF2-40B4-BE49-F238E27FC236}">
                <a16:creationId xmlns:a16="http://schemas.microsoft.com/office/drawing/2014/main" id="{9F5D065A-2B20-D47F-373E-2F574E5D89B9}"/>
              </a:ext>
            </a:extLst>
          </p:cNvPr>
          <p:cNvGrpSpPr/>
          <p:nvPr/>
        </p:nvGrpSpPr>
        <p:grpSpPr>
          <a:xfrm>
            <a:off x="8608062" y="922900"/>
            <a:ext cx="2144302" cy="2618454"/>
            <a:chOff x="8520434" y="861742"/>
            <a:chExt cx="2144302" cy="2618454"/>
          </a:xfrm>
        </p:grpSpPr>
        <p:sp>
          <p:nvSpPr>
            <p:cNvPr id="36" name="Freeform 24">
              <a:extLst>
                <a:ext uri="{FF2B5EF4-FFF2-40B4-BE49-F238E27FC236}">
                  <a16:creationId xmlns:a16="http://schemas.microsoft.com/office/drawing/2014/main" id="{020334AA-A242-B15B-FDEE-17F0BABED426}"/>
                </a:ext>
              </a:extLst>
            </p:cNvPr>
            <p:cNvSpPr/>
            <p:nvPr/>
          </p:nvSpPr>
          <p:spPr>
            <a:xfrm>
              <a:off x="9225629" y="861742"/>
              <a:ext cx="733914" cy="733914"/>
            </a:xfrm>
            <a:custGeom>
              <a:avLst/>
              <a:gdLst/>
              <a:ahLst/>
              <a:cxnLst/>
              <a:rect l="l" t="t" r="r" b="b"/>
              <a:pathLst>
                <a:path w="996579" h="996579">
                  <a:moveTo>
                    <a:pt x="0" y="0"/>
                  </a:moveTo>
                  <a:lnTo>
                    <a:pt x="996579" y="0"/>
                  </a:lnTo>
                  <a:lnTo>
                    <a:pt x="996579" y="996579"/>
                  </a:lnTo>
                  <a:lnTo>
                    <a:pt x="0" y="996579"/>
                  </a:lnTo>
                  <a:lnTo>
                    <a:pt x="0" y="0"/>
                  </a:lnTo>
                  <a:close/>
                </a:path>
              </a:pathLst>
            </a:custGeom>
            <a:blipFill>
              <a:blip r:embed="rId22">
                <a:extLst>
                  <a:ext uri="{96DAC541-7B7A-43D3-8B79-37D633B846F1}">
                    <asvg:svgBlip xmlns:asvg="http://schemas.microsoft.com/office/drawing/2016/SVG/main" r:embed="rId23"/>
                  </a:ext>
                </a:extLst>
              </a:blip>
              <a:stretch>
                <a:fillRect/>
              </a:stretch>
            </a:blipFill>
          </p:spPr>
          <p:txBody>
            <a:bodyPr/>
            <a:lstStyle/>
            <a:p>
              <a:endParaRPr lang="fr-FR"/>
            </a:p>
          </p:txBody>
        </p:sp>
        <p:sp>
          <p:nvSpPr>
            <p:cNvPr id="37" name="Freeform 25">
              <a:extLst>
                <a:ext uri="{FF2B5EF4-FFF2-40B4-BE49-F238E27FC236}">
                  <a16:creationId xmlns:a16="http://schemas.microsoft.com/office/drawing/2014/main" id="{2C2194D5-CEE0-B4B8-88BD-952AABE5D668}"/>
                </a:ext>
              </a:extLst>
            </p:cNvPr>
            <p:cNvSpPr/>
            <p:nvPr/>
          </p:nvSpPr>
          <p:spPr>
            <a:xfrm>
              <a:off x="8520434" y="1335894"/>
              <a:ext cx="2144302" cy="2144302"/>
            </a:xfrm>
            <a:custGeom>
              <a:avLst/>
              <a:gdLst/>
              <a:ahLst/>
              <a:cxnLst/>
              <a:rect l="l" t="t" r="r" b="b"/>
              <a:pathLst>
                <a:path w="2911741" h="2911741">
                  <a:moveTo>
                    <a:pt x="0" y="0"/>
                  </a:moveTo>
                  <a:lnTo>
                    <a:pt x="2911742" y="0"/>
                  </a:lnTo>
                  <a:lnTo>
                    <a:pt x="2911742" y="2911741"/>
                  </a:lnTo>
                  <a:lnTo>
                    <a:pt x="0" y="2911741"/>
                  </a:lnTo>
                  <a:lnTo>
                    <a:pt x="0" y="0"/>
                  </a:lnTo>
                  <a:close/>
                </a:path>
              </a:pathLst>
            </a:custGeom>
            <a:blipFill>
              <a:blip r:embed="rId24">
                <a:extLst>
                  <a:ext uri="{96DAC541-7B7A-43D3-8B79-37D633B846F1}">
                    <asvg:svgBlip xmlns:asvg="http://schemas.microsoft.com/office/drawing/2016/SVG/main" r:embed="rId25"/>
                  </a:ext>
                </a:extLst>
              </a:blip>
              <a:stretch>
                <a:fillRect/>
              </a:stretch>
            </a:blipFill>
          </p:spPr>
          <p:txBody>
            <a:bodyPr/>
            <a:lstStyle/>
            <a:p>
              <a:endParaRPr lang="fr-FR" dirty="0"/>
            </a:p>
          </p:txBody>
        </p:sp>
        <p:sp>
          <p:nvSpPr>
            <p:cNvPr id="38" name="Freeform 26">
              <a:extLst>
                <a:ext uri="{FF2B5EF4-FFF2-40B4-BE49-F238E27FC236}">
                  <a16:creationId xmlns:a16="http://schemas.microsoft.com/office/drawing/2014/main" id="{2CA0C006-A9F8-4A84-3E86-41E281E0BA06}"/>
                </a:ext>
              </a:extLst>
            </p:cNvPr>
            <p:cNvSpPr/>
            <p:nvPr/>
          </p:nvSpPr>
          <p:spPr>
            <a:xfrm>
              <a:off x="9275974" y="912087"/>
              <a:ext cx="633224" cy="633224"/>
            </a:xfrm>
            <a:custGeom>
              <a:avLst/>
              <a:gdLst/>
              <a:ahLst/>
              <a:cxnLst/>
              <a:rect l="l" t="t" r="r" b="b"/>
              <a:pathLst>
                <a:path w="859853" h="859853">
                  <a:moveTo>
                    <a:pt x="0" y="0"/>
                  </a:moveTo>
                  <a:lnTo>
                    <a:pt x="859852" y="0"/>
                  </a:lnTo>
                  <a:lnTo>
                    <a:pt x="859852" y="859853"/>
                  </a:lnTo>
                  <a:lnTo>
                    <a:pt x="0" y="859853"/>
                  </a:lnTo>
                  <a:lnTo>
                    <a:pt x="0" y="0"/>
                  </a:lnTo>
                  <a:close/>
                </a:path>
              </a:pathLst>
            </a:custGeom>
            <a:blipFill>
              <a:blip r:embed="rId26">
                <a:extLst>
                  <a:ext uri="{96DAC541-7B7A-43D3-8B79-37D633B846F1}">
                    <asvg:svgBlip xmlns:asvg="http://schemas.microsoft.com/office/drawing/2016/SVG/main" r:embed="rId27"/>
                  </a:ext>
                </a:extLst>
              </a:blip>
              <a:stretch>
                <a:fillRect/>
              </a:stretch>
            </a:blipFill>
          </p:spPr>
          <p:txBody>
            <a:bodyPr/>
            <a:lstStyle/>
            <a:p>
              <a:endParaRPr lang="fr-FR"/>
            </a:p>
          </p:txBody>
        </p:sp>
        <p:sp>
          <p:nvSpPr>
            <p:cNvPr id="55" name="TextBox 27">
              <a:extLst>
                <a:ext uri="{FF2B5EF4-FFF2-40B4-BE49-F238E27FC236}">
                  <a16:creationId xmlns:a16="http://schemas.microsoft.com/office/drawing/2014/main" id="{AA366442-4CBA-60F3-598A-2BA3E85989FD}"/>
                </a:ext>
              </a:extLst>
            </p:cNvPr>
            <p:cNvSpPr txBox="1"/>
            <p:nvPr/>
          </p:nvSpPr>
          <p:spPr>
            <a:xfrm>
              <a:off x="9219354" y="1014041"/>
              <a:ext cx="746463" cy="491545"/>
            </a:xfrm>
            <a:prstGeom prst="rect">
              <a:avLst/>
            </a:prstGeom>
          </p:spPr>
          <p:txBody>
            <a:bodyPr lIns="0" tIns="0" rIns="0" bIns="0" rtlCol="0" anchor="t">
              <a:spAutoFit/>
            </a:bodyPr>
            <a:lstStyle/>
            <a:p>
              <a:pPr algn="ctr">
                <a:lnSpc>
                  <a:spcPts val="4200"/>
                </a:lnSpc>
              </a:pPr>
              <a:r>
                <a:rPr lang="en-US" sz="3000" b="1" spc="30" dirty="0">
                  <a:solidFill>
                    <a:srgbClr val="FFFFFF"/>
                  </a:solidFill>
                  <a:latin typeface="Inter Bold"/>
                  <a:ea typeface="Inter Bold"/>
                  <a:cs typeface="Inter Bold"/>
                  <a:sym typeface="Inter Bold"/>
                </a:rPr>
                <a:t>04</a:t>
              </a:r>
            </a:p>
          </p:txBody>
        </p:sp>
        <p:sp>
          <p:nvSpPr>
            <p:cNvPr id="56" name="TextBox 28">
              <a:extLst>
                <a:ext uri="{FF2B5EF4-FFF2-40B4-BE49-F238E27FC236}">
                  <a16:creationId xmlns:a16="http://schemas.microsoft.com/office/drawing/2014/main" id="{A5AE8933-7309-1174-2548-9159BE6510E9}"/>
                </a:ext>
              </a:extLst>
            </p:cNvPr>
            <p:cNvSpPr txBox="1"/>
            <p:nvPr/>
          </p:nvSpPr>
          <p:spPr>
            <a:xfrm>
              <a:off x="8723240" y="1907872"/>
              <a:ext cx="1719316" cy="773930"/>
            </a:xfrm>
            <a:prstGeom prst="rect">
              <a:avLst/>
            </a:prstGeom>
          </p:spPr>
          <p:txBody>
            <a:bodyPr lIns="0" tIns="0" rIns="0" bIns="0" rtlCol="0" anchor="t">
              <a:spAutoFit/>
            </a:bodyPr>
            <a:lstStyle/>
            <a:p>
              <a:pPr algn="ctr">
                <a:lnSpc>
                  <a:spcPts val="2940"/>
                </a:lnSpc>
              </a:pPr>
              <a:r>
                <a:rPr lang="ar-AE" sz="3200" b="1" spc="21" dirty="0">
                  <a:solidFill>
                    <a:srgbClr val="FFFFFF"/>
                  </a:solidFill>
                  <a:latin typeface="Adobe Arabic" panose="02040503050201020203" pitchFamily="18" charset="-78"/>
                  <a:ea typeface="Alegreya Bold"/>
                  <a:cs typeface="Adobe Arabic" panose="02040503050201020203" pitchFamily="18" charset="-78"/>
                  <a:sym typeface="Alegreya Bold"/>
                </a:rPr>
                <a:t>المرونة والقدرة على التكيّف</a:t>
              </a:r>
              <a:endParaRPr lang="en-US" sz="3200" b="1" spc="21" dirty="0">
                <a:solidFill>
                  <a:srgbClr val="FFFFFF"/>
                </a:solidFill>
                <a:latin typeface="Adobe Arabic" panose="02040503050201020203" pitchFamily="18" charset="-78"/>
                <a:ea typeface="Alegreya Bold"/>
                <a:cs typeface="Adobe Arabic" panose="02040503050201020203" pitchFamily="18" charset="-78"/>
                <a:sym typeface="Alegreya Bold"/>
              </a:endParaRPr>
            </a:p>
          </p:txBody>
        </p:sp>
      </p:grpSp>
      <p:sp>
        <p:nvSpPr>
          <p:cNvPr id="57" name="AutoShape 38">
            <a:extLst>
              <a:ext uri="{FF2B5EF4-FFF2-40B4-BE49-F238E27FC236}">
                <a16:creationId xmlns:a16="http://schemas.microsoft.com/office/drawing/2014/main" id="{4B4393F2-49CC-EDAD-77E2-F95DFE9A8A10}"/>
              </a:ext>
            </a:extLst>
          </p:cNvPr>
          <p:cNvSpPr/>
          <p:nvPr/>
        </p:nvSpPr>
        <p:spPr>
          <a:xfrm>
            <a:off x="9212439" y="6221288"/>
            <a:ext cx="1787029" cy="0"/>
          </a:xfrm>
          <a:prstGeom prst="line">
            <a:avLst/>
          </a:prstGeom>
          <a:ln w="19050" cap="rnd">
            <a:solidFill>
              <a:srgbClr val="CDCDCD"/>
            </a:solidFill>
            <a:prstDash val="sysDash"/>
            <a:headEnd type="none" w="sm" len="sm"/>
            <a:tailEnd type="none" w="sm" len="sm"/>
          </a:ln>
        </p:spPr>
        <p:txBody>
          <a:bodyPr/>
          <a:lstStyle/>
          <a:p>
            <a:endParaRPr lang="fr-FR"/>
          </a:p>
        </p:txBody>
      </p:sp>
      <p:sp>
        <p:nvSpPr>
          <p:cNvPr id="58" name="AutoShape 41">
            <a:extLst>
              <a:ext uri="{FF2B5EF4-FFF2-40B4-BE49-F238E27FC236}">
                <a16:creationId xmlns:a16="http://schemas.microsoft.com/office/drawing/2014/main" id="{4C18B87D-4589-83D8-F033-BD6C7E00BAEE}"/>
              </a:ext>
            </a:extLst>
          </p:cNvPr>
          <p:cNvSpPr/>
          <p:nvPr/>
        </p:nvSpPr>
        <p:spPr>
          <a:xfrm rot="5400000">
            <a:off x="8464633" y="3714679"/>
            <a:ext cx="5050295" cy="0"/>
          </a:xfrm>
          <a:prstGeom prst="line">
            <a:avLst/>
          </a:prstGeom>
          <a:ln w="19050" cap="rnd">
            <a:solidFill>
              <a:srgbClr val="CDCDCD"/>
            </a:solidFill>
            <a:prstDash val="sysDash"/>
            <a:headEnd type="none" w="sm" len="sm"/>
            <a:tailEnd type="none" w="sm" len="sm"/>
          </a:ln>
        </p:spPr>
        <p:txBody>
          <a:bodyPr/>
          <a:lstStyle/>
          <a:p>
            <a:endParaRPr lang="fr-FR"/>
          </a:p>
        </p:txBody>
      </p:sp>
      <p:grpSp>
        <p:nvGrpSpPr>
          <p:cNvPr id="59" name="مجموعة 58">
            <a:extLst>
              <a:ext uri="{FF2B5EF4-FFF2-40B4-BE49-F238E27FC236}">
                <a16:creationId xmlns:a16="http://schemas.microsoft.com/office/drawing/2014/main" id="{FEED7CFE-90DF-07B9-2854-2DD1CFAC7735}"/>
              </a:ext>
            </a:extLst>
          </p:cNvPr>
          <p:cNvGrpSpPr/>
          <p:nvPr/>
        </p:nvGrpSpPr>
        <p:grpSpPr>
          <a:xfrm>
            <a:off x="2590498" y="3894106"/>
            <a:ext cx="2144302" cy="2618454"/>
            <a:chOff x="3362248" y="3840084"/>
            <a:chExt cx="2144302" cy="2618454"/>
          </a:xfrm>
        </p:grpSpPr>
        <p:sp>
          <p:nvSpPr>
            <p:cNvPr id="60" name="Freeform 48">
              <a:extLst>
                <a:ext uri="{FF2B5EF4-FFF2-40B4-BE49-F238E27FC236}">
                  <a16:creationId xmlns:a16="http://schemas.microsoft.com/office/drawing/2014/main" id="{E5E2236C-2FD2-F15B-887B-893F3A04563E}"/>
                </a:ext>
              </a:extLst>
            </p:cNvPr>
            <p:cNvSpPr/>
            <p:nvPr/>
          </p:nvSpPr>
          <p:spPr>
            <a:xfrm>
              <a:off x="4027765" y="5712075"/>
              <a:ext cx="746463" cy="746463"/>
            </a:xfrm>
            <a:custGeom>
              <a:avLst/>
              <a:gdLst/>
              <a:ahLst/>
              <a:cxnLst/>
              <a:rect l="l" t="t" r="r" b="b"/>
              <a:pathLst>
                <a:path w="1013620" h="1013620">
                  <a:moveTo>
                    <a:pt x="0" y="0"/>
                  </a:moveTo>
                  <a:lnTo>
                    <a:pt x="1013619" y="0"/>
                  </a:lnTo>
                  <a:lnTo>
                    <a:pt x="1013619" y="1013620"/>
                  </a:lnTo>
                  <a:lnTo>
                    <a:pt x="0" y="1013620"/>
                  </a:lnTo>
                  <a:lnTo>
                    <a:pt x="0" y="0"/>
                  </a:lnTo>
                  <a:close/>
                </a:path>
              </a:pathLst>
            </a:custGeom>
            <a:blipFill>
              <a:blip r:embed="rId28">
                <a:extLst>
                  <a:ext uri="{96DAC541-7B7A-43D3-8B79-37D633B846F1}">
                    <asvg:svgBlip xmlns:asvg="http://schemas.microsoft.com/office/drawing/2016/SVG/main" r:embed="rId29"/>
                  </a:ext>
                </a:extLst>
              </a:blip>
              <a:stretch>
                <a:fillRect/>
              </a:stretch>
            </a:blipFill>
          </p:spPr>
          <p:txBody>
            <a:bodyPr/>
            <a:lstStyle/>
            <a:p>
              <a:endParaRPr lang="fr-FR"/>
            </a:p>
          </p:txBody>
        </p:sp>
        <p:sp>
          <p:nvSpPr>
            <p:cNvPr id="61" name="Freeform 49">
              <a:extLst>
                <a:ext uri="{FF2B5EF4-FFF2-40B4-BE49-F238E27FC236}">
                  <a16:creationId xmlns:a16="http://schemas.microsoft.com/office/drawing/2014/main" id="{9C5A48DF-928F-60ED-0624-4C9D5A650DE5}"/>
                </a:ext>
              </a:extLst>
            </p:cNvPr>
            <p:cNvSpPr/>
            <p:nvPr/>
          </p:nvSpPr>
          <p:spPr>
            <a:xfrm>
              <a:off x="3362248" y="3840084"/>
              <a:ext cx="2144302" cy="2144302"/>
            </a:xfrm>
            <a:custGeom>
              <a:avLst/>
              <a:gdLst/>
              <a:ahLst/>
              <a:cxnLst/>
              <a:rect l="l" t="t" r="r" b="b"/>
              <a:pathLst>
                <a:path w="2911741" h="2911741">
                  <a:moveTo>
                    <a:pt x="0" y="0"/>
                  </a:moveTo>
                  <a:lnTo>
                    <a:pt x="2911741" y="0"/>
                  </a:lnTo>
                  <a:lnTo>
                    <a:pt x="2911741" y="2911741"/>
                  </a:lnTo>
                  <a:lnTo>
                    <a:pt x="0" y="2911741"/>
                  </a:lnTo>
                  <a:lnTo>
                    <a:pt x="0" y="0"/>
                  </a:lnTo>
                  <a:close/>
                </a:path>
              </a:pathLst>
            </a:custGeom>
            <a:blipFill>
              <a:blip r:embed="rId30">
                <a:extLst>
                  <a:ext uri="{96DAC541-7B7A-43D3-8B79-37D633B846F1}">
                    <asvg:svgBlip xmlns:asvg="http://schemas.microsoft.com/office/drawing/2016/SVG/main" r:embed="rId31"/>
                  </a:ext>
                </a:extLst>
              </a:blip>
              <a:stretch>
                <a:fillRect/>
              </a:stretch>
            </a:blipFill>
          </p:spPr>
          <p:txBody>
            <a:bodyPr/>
            <a:lstStyle/>
            <a:p>
              <a:endParaRPr lang="fr-FR"/>
            </a:p>
          </p:txBody>
        </p:sp>
        <p:sp>
          <p:nvSpPr>
            <p:cNvPr id="62" name="Freeform 50">
              <a:extLst>
                <a:ext uri="{FF2B5EF4-FFF2-40B4-BE49-F238E27FC236}">
                  <a16:creationId xmlns:a16="http://schemas.microsoft.com/office/drawing/2014/main" id="{C09319C2-5CB0-4F9A-02D4-2F2548FC3A14}"/>
                </a:ext>
              </a:extLst>
            </p:cNvPr>
            <p:cNvSpPr/>
            <p:nvPr/>
          </p:nvSpPr>
          <p:spPr>
            <a:xfrm>
              <a:off x="4084384" y="5768695"/>
              <a:ext cx="633224" cy="633224"/>
            </a:xfrm>
            <a:custGeom>
              <a:avLst/>
              <a:gdLst/>
              <a:ahLst/>
              <a:cxnLst/>
              <a:rect l="l" t="t" r="r" b="b"/>
              <a:pathLst>
                <a:path w="859853" h="859853">
                  <a:moveTo>
                    <a:pt x="0" y="0"/>
                  </a:moveTo>
                  <a:lnTo>
                    <a:pt x="859853" y="0"/>
                  </a:lnTo>
                  <a:lnTo>
                    <a:pt x="859853" y="859852"/>
                  </a:lnTo>
                  <a:lnTo>
                    <a:pt x="0" y="859852"/>
                  </a:lnTo>
                  <a:lnTo>
                    <a:pt x="0" y="0"/>
                  </a:lnTo>
                  <a:close/>
                </a:path>
              </a:pathLst>
            </a:custGeom>
            <a:blipFill>
              <a:blip r:embed="rId32">
                <a:extLst>
                  <a:ext uri="{96DAC541-7B7A-43D3-8B79-37D633B846F1}">
                    <asvg:svgBlip xmlns:asvg="http://schemas.microsoft.com/office/drawing/2016/SVG/main" r:embed="rId33"/>
                  </a:ext>
                </a:extLst>
              </a:blip>
              <a:stretch>
                <a:fillRect/>
              </a:stretch>
            </a:blipFill>
          </p:spPr>
          <p:txBody>
            <a:bodyPr/>
            <a:lstStyle/>
            <a:p>
              <a:endParaRPr lang="fr-FR"/>
            </a:p>
          </p:txBody>
        </p:sp>
        <p:sp>
          <p:nvSpPr>
            <p:cNvPr id="63" name="TextBox 51">
              <a:extLst>
                <a:ext uri="{FF2B5EF4-FFF2-40B4-BE49-F238E27FC236}">
                  <a16:creationId xmlns:a16="http://schemas.microsoft.com/office/drawing/2014/main" id="{B7765EDC-2A80-DC32-E7C8-C506298A6210}"/>
                </a:ext>
              </a:extLst>
            </p:cNvPr>
            <p:cNvSpPr txBox="1"/>
            <p:nvPr/>
          </p:nvSpPr>
          <p:spPr>
            <a:xfrm>
              <a:off x="4027765" y="5864375"/>
              <a:ext cx="746463" cy="491545"/>
            </a:xfrm>
            <a:prstGeom prst="rect">
              <a:avLst/>
            </a:prstGeom>
          </p:spPr>
          <p:txBody>
            <a:bodyPr lIns="0" tIns="0" rIns="0" bIns="0" rtlCol="0" anchor="t">
              <a:spAutoFit/>
            </a:bodyPr>
            <a:lstStyle/>
            <a:p>
              <a:pPr algn="ctr">
                <a:lnSpc>
                  <a:spcPts val="4200"/>
                </a:lnSpc>
              </a:pPr>
              <a:r>
                <a:rPr lang="en-US" sz="3000" b="1" spc="30">
                  <a:solidFill>
                    <a:srgbClr val="FFFFFF"/>
                  </a:solidFill>
                  <a:latin typeface="Inter Bold"/>
                  <a:ea typeface="Inter Bold"/>
                  <a:cs typeface="Inter Bold"/>
                  <a:sym typeface="Inter Bold"/>
                </a:rPr>
                <a:t>07</a:t>
              </a:r>
            </a:p>
          </p:txBody>
        </p:sp>
        <p:sp>
          <p:nvSpPr>
            <p:cNvPr id="64" name="TextBox 52">
              <a:extLst>
                <a:ext uri="{FF2B5EF4-FFF2-40B4-BE49-F238E27FC236}">
                  <a16:creationId xmlns:a16="http://schemas.microsoft.com/office/drawing/2014/main" id="{62BCB9F0-6F9F-CEF5-A0F9-FBCAACA83FF0}"/>
                </a:ext>
              </a:extLst>
            </p:cNvPr>
            <p:cNvSpPr txBox="1"/>
            <p:nvPr/>
          </p:nvSpPr>
          <p:spPr>
            <a:xfrm>
              <a:off x="3470074" y="4649817"/>
              <a:ext cx="1965784" cy="402033"/>
            </a:xfrm>
            <a:prstGeom prst="rect">
              <a:avLst/>
            </a:prstGeom>
          </p:spPr>
          <p:txBody>
            <a:bodyPr wrap="square" lIns="0" tIns="0" rIns="0" bIns="0" rtlCol="0" anchor="t">
              <a:spAutoFit/>
            </a:bodyPr>
            <a:lstStyle/>
            <a:p>
              <a:pPr algn="ctr" rtl="1">
                <a:lnSpc>
                  <a:spcPts val="2940"/>
                </a:lnSpc>
              </a:pPr>
              <a:r>
                <a:rPr lang="ar-AE" sz="3200" b="1" spc="21" dirty="0">
                  <a:solidFill>
                    <a:srgbClr val="FFFFFF"/>
                  </a:solidFill>
                  <a:latin typeface="Adobe Arabic" panose="02040503050201020203" pitchFamily="18" charset="-78"/>
                  <a:ea typeface="Alegreya Bold"/>
                  <a:cs typeface="Adobe Arabic" panose="02040503050201020203" pitchFamily="18" charset="-78"/>
                  <a:sym typeface="Alegreya Bold"/>
                </a:rPr>
                <a:t>النزاهة والمصداقية</a:t>
              </a:r>
              <a:endParaRPr lang="en-US" sz="3200" b="1" spc="21" dirty="0">
                <a:solidFill>
                  <a:srgbClr val="FFFFFF"/>
                </a:solidFill>
                <a:latin typeface="Adobe Arabic" panose="02040503050201020203" pitchFamily="18" charset="-78"/>
                <a:ea typeface="Alegreya Bold"/>
                <a:cs typeface="Adobe Arabic" panose="02040503050201020203" pitchFamily="18" charset="-78"/>
                <a:sym typeface="Alegreya Bold"/>
              </a:endParaRPr>
            </a:p>
          </p:txBody>
        </p:sp>
      </p:grpSp>
      <p:sp>
        <p:nvSpPr>
          <p:cNvPr id="65" name="AutoShape 37">
            <a:extLst>
              <a:ext uri="{FF2B5EF4-FFF2-40B4-BE49-F238E27FC236}">
                <a16:creationId xmlns:a16="http://schemas.microsoft.com/office/drawing/2014/main" id="{2389FAF9-176B-4225-A419-67A440CE5011}"/>
              </a:ext>
            </a:extLst>
          </p:cNvPr>
          <p:cNvSpPr/>
          <p:nvPr/>
        </p:nvSpPr>
        <p:spPr>
          <a:xfrm>
            <a:off x="4015150" y="6221288"/>
            <a:ext cx="924583" cy="0"/>
          </a:xfrm>
          <a:prstGeom prst="line">
            <a:avLst/>
          </a:prstGeom>
          <a:ln w="19050" cap="rnd">
            <a:solidFill>
              <a:srgbClr val="CDCDCD"/>
            </a:solidFill>
            <a:prstDash val="sysDash"/>
            <a:headEnd type="none" w="sm" len="sm"/>
            <a:tailEnd type="none" w="sm" len="sm"/>
          </a:ln>
        </p:spPr>
        <p:txBody>
          <a:bodyPr/>
          <a:lstStyle/>
          <a:p>
            <a:endParaRPr lang="fr-FR"/>
          </a:p>
        </p:txBody>
      </p:sp>
      <p:sp>
        <p:nvSpPr>
          <p:cNvPr id="66" name="AutoShape 39">
            <a:extLst>
              <a:ext uri="{FF2B5EF4-FFF2-40B4-BE49-F238E27FC236}">
                <a16:creationId xmlns:a16="http://schemas.microsoft.com/office/drawing/2014/main" id="{C33D3AD1-820E-3096-32E8-025A410E8801}"/>
              </a:ext>
            </a:extLst>
          </p:cNvPr>
          <p:cNvSpPr/>
          <p:nvPr/>
        </p:nvSpPr>
        <p:spPr>
          <a:xfrm>
            <a:off x="4929947" y="4159119"/>
            <a:ext cx="919193" cy="0"/>
          </a:xfrm>
          <a:prstGeom prst="line">
            <a:avLst/>
          </a:prstGeom>
          <a:ln w="19050" cap="rnd">
            <a:solidFill>
              <a:srgbClr val="CDCDCD"/>
            </a:solidFill>
            <a:prstDash val="sysDash"/>
            <a:headEnd type="none" w="sm" len="sm"/>
            <a:tailEnd type="none" w="sm" len="sm"/>
          </a:ln>
        </p:spPr>
        <p:txBody>
          <a:bodyPr/>
          <a:lstStyle/>
          <a:p>
            <a:endParaRPr lang="fr-FR"/>
          </a:p>
        </p:txBody>
      </p:sp>
      <p:sp>
        <p:nvSpPr>
          <p:cNvPr id="67" name="AutoShape 40">
            <a:extLst>
              <a:ext uri="{FF2B5EF4-FFF2-40B4-BE49-F238E27FC236}">
                <a16:creationId xmlns:a16="http://schemas.microsoft.com/office/drawing/2014/main" id="{1AF6F51F-0667-77A9-A651-B3D584D8F24D}"/>
              </a:ext>
            </a:extLst>
          </p:cNvPr>
          <p:cNvSpPr/>
          <p:nvPr/>
        </p:nvSpPr>
        <p:spPr>
          <a:xfrm rot="5400000">
            <a:off x="3898863" y="5190204"/>
            <a:ext cx="2071954" cy="0"/>
          </a:xfrm>
          <a:prstGeom prst="line">
            <a:avLst/>
          </a:prstGeom>
          <a:ln w="19050" cap="rnd">
            <a:solidFill>
              <a:srgbClr val="CDCDCD"/>
            </a:solidFill>
            <a:prstDash val="sysDash"/>
            <a:headEnd type="none" w="sm" len="sm"/>
            <a:tailEnd type="none" w="sm" len="sm"/>
          </a:ln>
        </p:spPr>
        <p:txBody>
          <a:bodyPr/>
          <a:lstStyle/>
          <a:p>
            <a:endParaRPr lang="fr-FR"/>
          </a:p>
        </p:txBody>
      </p:sp>
      <p:grpSp>
        <p:nvGrpSpPr>
          <p:cNvPr id="68" name="مجموعة 67">
            <a:extLst>
              <a:ext uri="{FF2B5EF4-FFF2-40B4-BE49-F238E27FC236}">
                <a16:creationId xmlns:a16="http://schemas.microsoft.com/office/drawing/2014/main" id="{2E0224F2-19F8-25F2-25B6-A6C67AB8A791}"/>
              </a:ext>
            </a:extLst>
          </p:cNvPr>
          <p:cNvGrpSpPr/>
          <p:nvPr/>
        </p:nvGrpSpPr>
        <p:grpSpPr>
          <a:xfrm>
            <a:off x="5153400" y="3894106"/>
            <a:ext cx="2144302" cy="2618453"/>
            <a:chOff x="5925150" y="3840084"/>
            <a:chExt cx="2144302" cy="2618453"/>
          </a:xfrm>
        </p:grpSpPr>
        <p:sp>
          <p:nvSpPr>
            <p:cNvPr id="69" name="Freeform 54">
              <a:extLst>
                <a:ext uri="{FF2B5EF4-FFF2-40B4-BE49-F238E27FC236}">
                  <a16:creationId xmlns:a16="http://schemas.microsoft.com/office/drawing/2014/main" id="{F85A6A34-E905-EFEC-6D72-59603A1DEC22}"/>
                </a:ext>
              </a:extLst>
            </p:cNvPr>
            <p:cNvSpPr/>
            <p:nvPr/>
          </p:nvSpPr>
          <p:spPr>
            <a:xfrm>
              <a:off x="6630344" y="3840084"/>
              <a:ext cx="733914" cy="733914"/>
            </a:xfrm>
            <a:custGeom>
              <a:avLst/>
              <a:gdLst/>
              <a:ahLst/>
              <a:cxnLst/>
              <a:rect l="l" t="t" r="r" b="b"/>
              <a:pathLst>
                <a:path w="996579" h="996579">
                  <a:moveTo>
                    <a:pt x="0" y="0"/>
                  </a:moveTo>
                  <a:lnTo>
                    <a:pt x="996579" y="0"/>
                  </a:lnTo>
                  <a:lnTo>
                    <a:pt x="996579" y="996579"/>
                  </a:lnTo>
                  <a:lnTo>
                    <a:pt x="0" y="996579"/>
                  </a:lnTo>
                  <a:lnTo>
                    <a:pt x="0" y="0"/>
                  </a:lnTo>
                  <a:close/>
                </a:path>
              </a:pathLst>
            </a:custGeom>
            <a:blipFill>
              <a:blip r:embed="rId34">
                <a:extLst>
                  <a:ext uri="{96DAC541-7B7A-43D3-8B79-37D633B846F1}">
                    <asvg:svgBlip xmlns:asvg="http://schemas.microsoft.com/office/drawing/2016/SVG/main" r:embed="rId35"/>
                  </a:ext>
                </a:extLst>
              </a:blip>
              <a:stretch>
                <a:fillRect/>
              </a:stretch>
            </a:blipFill>
          </p:spPr>
          <p:txBody>
            <a:bodyPr/>
            <a:lstStyle/>
            <a:p>
              <a:endParaRPr lang="fr-FR"/>
            </a:p>
          </p:txBody>
        </p:sp>
        <p:sp>
          <p:nvSpPr>
            <p:cNvPr id="70" name="Freeform 55">
              <a:extLst>
                <a:ext uri="{FF2B5EF4-FFF2-40B4-BE49-F238E27FC236}">
                  <a16:creationId xmlns:a16="http://schemas.microsoft.com/office/drawing/2014/main" id="{D41B6E43-3170-023E-04C7-FDF34DF97138}"/>
                </a:ext>
              </a:extLst>
            </p:cNvPr>
            <p:cNvSpPr/>
            <p:nvPr/>
          </p:nvSpPr>
          <p:spPr>
            <a:xfrm>
              <a:off x="5925150" y="4314235"/>
              <a:ext cx="2144302" cy="2144302"/>
            </a:xfrm>
            <a:custGeom>
              <a:avLst/>
              <a:gdLst/>
              <a:ahLst/>
              <a:cxnLst/>
              <a:rect l="l" t="t" r="r" b="b"/>
              <a:pathLst>
                <a:path w="2911741" h="2911741">
                  <a:moveTo>
                    <a:pt x="0" y="0"/>
                  </a:moveTo>
                  <a:lnTo>
                    <a:pt x="2911742" y="0"/>
                  </a:lnTo>
                  <a:lnTo>
                    <a:pt x="2911742" y="2911742"/>
                  </a:lnTo>
                  <a:lnTo>
                    <a:pt x="0" y="2911742"/>
                  </a:lnTo>
                  <a:lnTo>
                    <a:pt x="0" y="0"/>
                  </a:lnTo>
                  <a:close/>
                </a:path>
              </a:pathLst>
            </a:custGeom>
            <a:blipFill>
              <a:blip r:embed="rId36">
                <a:extLst>
                  <a:ext uri="{96DAC541-7B7A-43D3-8B79-37D633B846F1}">
                    <asvg:svgBlip xmlns:asvg="http://schemas.microsoft.com/office/drawing/2016/SVG/main" r:embed="rId37"/>
                  </a:ext>
                </a:extLst>
              </a:blip>
              <a:stretch>
                <a:fillRect/>
              </a:stretch>
            </a:blipFill>
          </p:spPr>
          <p:txBody>
            <a:bodyPr/>
            <a:lstStyle/>
            <a:p>
              <a:endParaRPr lang="fr-FR" dirty="0"/>
            </a:p>
          </p:txBody>
        </p:sp>
        <p:sp>
          <p:nvSpPr>
            <p:cNvPr id="71" name="Freeform 56">
              <a:extLst>
                <a:ext uri="{FF2B5EF4-FFF2-40B4-BE49-F238E27FC236}">
                  <a16:creationId xmlns:a16="http://schemas.microsoft.com/office/drawing/2014/main" id="{872BDBDE-0ED5-B37B-214B-3B55C294EE39}"/>
                </a:ext>
              </a:extLst>
            </p:cNvPr>
            <p:cNvSpPr/>
            <p:nvPr/>
          </p:nvSpPr>
          <p:spPr>
            <a:xfrm>
              <a:off x="6680689" y="3890429"/>
              <a:ext cx="633224" cy="633224"/>
            </a:xfrm>
            <a:custGeom>
              <a:avLst/>
              <a:gdLst/>
              <a:ahLst/>
              <a:cxnLst/>
              <a:rect l="l" t="t" r="r" b="b"/>
              <a:pathLst>
                <a:path w="859853" h="859853">
                  <a:moveTo>
                    <a:pt x="0" y="0"/>
                  </a:moveTo>
                  <a:lnTo>
                    <a:pt x="859852" y="0"/>
                  </a:lnTo>
                  <a:lnTo>
                    <a:pt x="859852" y="859853"/>
                  </a:lnTo>
                  <a:lnTo>
                    <a:pt x="0" y="859853"/>
                  </a:lnTo>
                  <a:lnTo>
                    <a:pt x="0" y="0"/>
                  </a:lnTo>
                  <a:close/>
                </a:path>
              </a:pathLst>
            </a:custGeom>
            <a:blipFill>
              <a:blip r:embed="rId38">
                <a:extLst>
                  <a:ext uri="{96DAC541-7B7A-43D3-8B79-37D633B846F1}">
                    <asvg:svgBlip xmlns:asvg="http://schemas.microsoft.com/office/drawing/2016/SVG/main" r:embed="rId39"/>
                  </a:ext>
                </a:extLst>
              </a:blip>
              <a:stretch>
                <a:fillRect/>
              </a:stretch>
            </a:blipFill>
          </p:spPr>
          <p:txBody>
            <a:bodyPr/>
            <a:lstStyle/>
            <a:p>
              <a:endParaRPr lang="fr-FR"/>
            </a:p>
          </p:txBody>
        </p:sp>
        <p:sp>
          <p:nvSpPr>
            <p:cNvPr id="72" name="TextBox 57">
              <a:extLst>
                <a:ext uri="{FF2B5EF4-FFF2-40B4-BE49-F238E27FC236}">
                  <a16:creationId xmlns:a16="http://schemas.microsoft.com/office/drawing/2014/main" id="{759DBB1E-C5CC-31EC-C626-5CF90A4B9EE3}"/>
                </a:ext>
              </a:extLst>
            </p:cNvPr>
            <p:cNvSpPr txBox="1"/>
            <p:nvPr/>
          </p:nvSpPr>
          <p:spPr>
            <a:xfrm>
              <a:off x="6624069" y="3992383"/>
              <a:ext cx="746463" cy="491545"/>
            </a:xfrm>
            <a:prstGeom prst="rect">
              <a:avLst/>
            </a:prstGeom>
          </p:spPr>
          <p:txBody>
            <a:bodyPr lIns="0" tIns="0" rIns="0" bIns="0" rtlCol="0" anchor="t">
              <a:spAutoFit/>
            </a:bodyPr>
            <a:lstStyle/>
            <a:p>
              <a:pPr algn="ctr">
                <a:lnSpc>
                  <a:spcPts val="4200"/>
                </a:lnSpc>
              </a:pPr>
              <a:r>
                <a:rPr lang="en-US" sz="3000" b="1" spc="30">
                  <a:solidFill>
                    <a:srgbClr val="FFFFFF"/>
                  </a:solidFill>
                  <a:latin typeface="Inter Bold"/>
                  <a:ea typeface="Inter Bold"/>
                  <a:cs typeface="Inter Bold"/>
                  <a:sym typeface="Inter Bold"/>
                </a:rPr>
                <a:t>06</a:t>
              </a:r>
            </a:p>
          </p:txBody>
        </p:sp>
        <p:sp>
          <p:nvSpPr>
            <p:cNvPr id="73" name="TextBox 58">
              <a:extLst>
                <a:ext uri="{FF2B5EF4-FFF2-40B4-BE49-F238E27FC236}">
                  <a16:creationId xmlns:a16="http://schemas.microsoft.com/office/drawing/2014/main" id="{2096FBE4-FDCD-1B19-CB71-EFF3F86A7668}"/>
                </a:ext>
              </a:extLst>
            </p:cNvPr>
            <p:cNvSpPr txBox="1"/>
            <p:nvPr/>
          </p:nvSpPr>
          <p:spPr>
            <a:xfrm>
              <a:off x="6089383" y="4877076"/>
              <a:ext cx="1719316" cy="773930"/>
            </a:xfrm>
            <a:prstGeom prst="rect">
              <a:avLst/>
            </a:prstGeom>
          </p:spPr>
          <p:txBody>
            <a:bodyPr lIns="0" tIns="0" rIns="0" bIns="0" rtlCol="0" anchor="t">
              <a:spAutoFit/>
            </a:bodyPr>
            <a:lstStyle/>
            <a:p>
              <a:pPr algn="ctr">
                <a:lnSpc>
                  <a:spcPts val="2940"/>
                </a:lnSpc>
              </a:pPr>
              <a:r>
                <a:rPr lang="ar-AE" sz="3200" b="1" spc="21" dirty="0">
                  <a:solidFill>
                    <a:srgbClr val="FFFFFF"/>
                  </a:solidFill>
                  <a:latin typeface="Adobe Arabic" panose="02040503050201020203" pitchFamily="18" charset="-78"/>
                  <a:ea typeface="Alegreya Bold"/>
                  <a:cs typeface="Adobe Arabic" panose="02040503050201020203" pitchFamily="18" charset="-78"/>
                  <a:sym typeface="Alegreya Bold"/>
                </a:rPr>
                <a:t>صناعة القرارات وحل المشكلات</a:t>
              </a:r>
              <a:endParaRPr lang="en-US" sz="3200" b="1" spc="21" dirty="0">
                <a:solidFill>
                  <a:srgbClr val="FFFFFF"/>
                </a:solidFill>
                <a:latin typeface="Adobe Arabic" panose="02040503050201020203" pitchFamily="18" charset="-78"/>
                <a:ea typeface="Alegreya Bold"/>
                <a:cs typeface="Adobe Arabic" panose="02040503050201020203" pitchFamily="18" charset="-78"/>
                <a:sym typeface="Alegreya Bold"/>
              </a:endParaRPr>
            </a:p>
          </p:txBody>
        </p:sp>
      </p:grpSp>
      <p:sp>
        <p:nvSpPr>
          <p:cNvPr id="74" name="AutoShape 42">
            <a:extLst>
              <a:ext uri="{FF2B5EF4-FFF2-40B4-BE49-F238E27FC236}">
                <a16:creationId xmlns:a16="http://schemas.microsoft.com/office/drawing/2014/main" id="{DB0132A0-DB30-FC54-2B77-1D2CDFED48B2}"/>
              </a:ext>
            </a:extLst>
          </p:cNvPr>
          <p:cNvSpPr/>
          <p:nvPr/>
        </p:nvSpPr>
        <p:spPr>
          <a:xfrm>
            <a:off x="7514858" y="6221288"/>
            <a:ext cx="924583" cy="0"/>
          </a:xfrm>
          <a:prstGeom prst="line">
            <a:avLst/>
          </a:prstGeom>
          <a:ln w="19050" cap="rnd">
            <a:solidFill>
              <a:srgbClr val="CDCDCD"/>
            </a:solidFill>
            <a:prstDash val="sysDash"/>
            <a:headEnd type="none" w="sm" len="sm"/>
            <a:tailEnd type="none" w="sm" len="sm"/>
          </a:ln>
        </p:spPr>
        <p:txBody>
          <a:bodyPr/>
          <a:lstStyle/>
          <a:p>
            <a:endParaRPr lang="fr-FR"/>
          </a:p>
        </p:txBody>
      </p:sp>
      <p:sp>
        <p:nvSpPr>
          <p:cNvPr id="75" name="AutoShape 44">
            <a:extLst>
              <a:ext uri="{FF2B5EF4-FFF2-40B4-BE49-F238E27FC236}">
                <a16:creationId xmlns:a16="http://schemas.microsoft.com/office/drawing/2014/main" id="{3E8DBAC6-4238-B9EE-831A-D26ACA7F10B3}"/>
              </a:ext>
            </a:extLst>
          </p:cNvPr>
          <p:cNvSpPr/>
          <p:nvPr/>
        </p:nvSpPr>
        <p:spPr>
          <a:xfrm>
            <a:off x="6595665" y="4159119"/>
            <a:ext cx="919193" cy="0"/>
          </a:xfrm>
          <a:prstGeom prst="line">
            <a:avLst/>
          </a:prstGeom>
          <a:ln w="19050" cap="rnd">
            <a:solidFill>
              <a:srgbClr val="CDCDCD"/>
            </a:solidFill>
            <a:prstDash val="sysDash"/>
            <a:headEnd type="none" w="sm" len="sm"/>
            <a:tailEnd type="none" w="sm" len="sm"/>
          </a:ln>
        </p:spPr>
        <p:txBody>
          <a:bodyPr/>
          <a:lstStyle/>
          <a:p>
            <a:endParaRPr lang="fr-FR"/>
          </a:p>
        </p:txBody>
      </p:sp>
      <p:sp>
        <p:nvSpPr>
          <p:cNvPr id="76" name="AutoShape 46">
            <a:extLst>
              <a:ext uri="{FF2B5EF4-FFF2-40B4-BE49-F238E27FC236}">
                <a16:creationId xmlns:a16="http://schemas.microsoft.com/office/drawing/2014/main" id="{96C63574-3C12-CCBB-0B92-33BE0D2A9457}"/>
              </a:ext>
            </a:extLst>
          </p:cNvPr>
          <p:cNvSpPr/>
          <p:nvPr/>
        </p:nvSpPr>
        <p:spPr>
          <a:xfrm rot="5400000">
            <a:off x="6483774" y="5190204"/>
            <a:ext cx="2071954" cy="0"/>
          </a:xfrm>
          <a:prstGeom prst="line">
            <a:avLst/>
          </a:prstGeom>
          <a:ln w="19050" cap="rnd">
            <a:solidFill>
              <a:srgbClr val="CDCDCD"/>
            </a:solidFill>
            <a:prstDash val="sysDash"/>
            <a:headEnd type="none" w="sm" len="sm"/>
            <a:tailEnd type="none" w="sm" len="sm"/>
          </a:ln>
        </p:spPr>
        <p:txBody>
          <a:bodyPr/>
          <a:lstStyle/>
          <a:p>
            <a:endParaRPr lang="fr-FR"/>
          </a:p>
        </p:txBody>
      </p:sp>
      <p:grpSp>
        <p:nvGrpSpPr>
          <p:cNvPr id="77" name="مجموعة 76">
            <a:extLst>
              <a:ext uri="{FF2B5EF4-FFF2-40B4-BE49-F238E27FC236}">
                <a16:creationId xmlns:a16="http://schemas.microsoft.com/office/drawing/2014/main" id="{3895919B-276B-8E06-BB6A-9DCA85D4564E}"/>
              </a:ext>
            </a:extLst>
          </p:cNvPr>
          <p:cNvGrpSpPr/>
          <p:nvPr/>
        </p:nvGrpSpPr>
        <p:grpSpPr>
          <a:xfrm>
            <a:off x="7749705" y="3894106"/>
            <a:ext cx="2144302" cy="2618455"/>
            <a:chOff x="8521455" y="3840084"/>
            <a:chExt cx="2144302" cy="2618455"/>
          </a:xfrm>
        </p:grpSpPr>
        <p:sp>
          <p:nvSpPr>
            <p:cNvPr id="78" name="Freeform 60">
              <a:extLst>
                <a:ext uri="{FF2B5EF4-FFF2-40B4-BE49-F238E27FC236}">
                  <a16:creationId xmlns:a16="http://schemas.microsoft.com/office/drawing/2014/main" id="{0664B651-D03C-4B50-484F-3556877CEAA1}"/>
                </a:ext>
              </a:extLst>
            </p:cNvPr>
            <p:cNvSpPr/>
            <p:nvPr/>
          </p:nvSpPr>
          <p:spPr>
            <a:xfrm>
              <a:off x="9226649" y="5724625"/>
              <a:ext cx="733914" cy="733914"/>
            </a:xfrm>
            <a:custGeom>
              <a:avLst/>
              <a:gdLst/>
              <a:ahLst/>
              <a:cxnLst/>
              <a:rect l="l" t="t" r="r" b="b"/>
              <a:pathLst>
                <a:path w="996579" h="996579">
                  <a:moveTo>
                    <a:pt x="0" y="0"/>
                  </a:moveTo>
                  <a:lnTo>
                    <a:pt x="996579" y="0"/>
                  </a:lnTo>
                  <a:lnTo>
                    <a:pt x="996579" y="996579"/>
                  </a:lnTo>
                  <a:lnTo>
                    <a:pt x="0" y="996579"/>
                  </a:lnTo>
                  <a:lnTo>
                    <a:pt x="0" y="0"/>
                  </a:lnTo>
                  <a:close/>
                </a:path>
              </a:pathLst>
            </a:custGeom>
            <a:blipFill>
              <a:blip r:embed="rId40">
                <a:extLst>
                  <a:ext uri="{96DAC541-7B7A-43D3-8B79-37D633B846F1}">
                    <asvg:svgBlip xmlns:asvg="http://schemas.microsoft.com/office/drawing/2016/SVG/main" r:embed="rId41"/>
                  </a:ext>
                </a:extLst>
              </a:blip>
              <a:stretch>
                <a:fillRect/>
              </a:stretch>
            </a:blipFill>
          </p:spPr>
          <p:txBody>
            <a:bodyPr/>
            <a:lstStyle/>
            <a:p>
              <a:endParaRPr lang="fr-FR"/>
            </a:p>
          </p:txBody>
        </p:sp>
        <p:sp>
          <p:nvSpPr>
            <p:cNvPr id="79" name="Freeform 61">
              <a:extLst>
                <a:ext uri="{FF2B5EF4-FFF2-40B4-BE49-F238E27FC236}">
                  <a16:creationId xmlns:a16="http://schemas.microsoft.com/office/drawing/2014/main" id="{8C041191-9A0C-CBB6-073A-4ABC7BBF94D8}"/>
                </a:ext>
              </a:extLst>
            </p:cNvPr>
            <p:cNvSpPr/>
            <p:nvPr/>
          </p:nvSpPr>
          <p:spPr>
            <a:xfrm>
              <a:off x="8521455" y="3840084"/>
              <a:ext cx="2144302" cy="2144302"/>
            </a:xfrm>
            <a:custGeom>
              <a:avLst/>
              <a:gdLst/>
              <a:ahLst/>
              <a:cxnLst/>
              <a:rect l="l" t="t" r="r" b="b"/>
              <a:pathLst>
                <a:path w="2911741" h="2911741">
                  <a:moveTo>
                    <a:pt x="0" y="0"/>
                  </a:moveTo>
                  <a:lnTo>
                    <a:pt x="2911741" y="0"/>
                  </a:lnTo>
                  <a:lnTo>
                    <a:pt x="2911741" y="2911741"/>
                  </a:lnTo>
                  <a:lnTo>
                    <a:pt x="0" y="2911741"/>
                  </a:lnTo>
                  <a:lnTo>
                    <a:pt x="0" y="0"/>
                  </a:lnTo>
                  <a:close/>
                </a:path>
              </a:pathLst>
            </a:custGeom>
            <a:blipFill>
              <a:blip r:embed="rId42">
                <a:extLst>
                  <a:ext uri="{96DAC541-7B7A-43D3-8B79-37D633B846F1}">
                    <asvg:svgBlip xmlns:asvg="http://schemas.microsoft.com/office/drawing/2016/SVG/main" r:embed="rId43"/>
                  </a:ext>
                </a:extLst>
              </a:blip>
              <a:stretch>
                <a:fillRect/>
              </a:stretch>
            </a:blipFill>
          </p:spPr>
          <p:txBody>
            <a:bodyPr/>
            <a:lstStyle/>
            <a:p>
              <a:endParaRPr lang="fr-FR"/>
            </a:p>
          </p:txBody>
        </p:sp>
        <p:sp>
          <p:nvSpPr>
            <p:cNvPr id="80" name="Freeform 62">
              <a:extLst>
                <a:ext uri="{FF2B5EF4-FFF2-40B4-BE49-F238E27FC236}">
                  <a16:creationId xmlns:a16="http://schemas.microsoft.com/office/drawing/2014/main" id="{3D4A5714-AA5B-BDC3-28D2-1178FDD38846}"/>
                </a:ext>
              </a:extLst>
            </p:cNvPr>
            <p:cNvSpPr/>
            <p:nvPr/>
          </p:nvSpPr>
          <p:spPr>
            <a:xfrm>
              <a:off x="9276994" y="5781244"/>
              <a:ext cx="633224" cy="633224"/>
            </a:xfrm>
            <a:custGeom>
              <a:avLst/>
              <a:gdLst/>
              <a:ahLst/>
              <a:cxnLst/>
              <a:rect l="l" t="t" r="r" b="b"/>
              <a:pathLst>
                <a:path w="859853" h="859853">
                  <a:moveTo>
                    <a:pt x="0" y="0"/>
                  </a:moveTo>
                  <a:lnTo>
                    <a:pt x="859853" y="0"/>
                  </a:lnTo>
                  <a:lnTo>
                    <a:pt x="859853" y="859853"/>
                  </a:lnTo>
                  <a:lnTo>
                    <a:pt x="0" y="859853"/>
                  </a:lnTo>
                  <a:lnTo>
                    <a:pt x="0" y="0"/>
                  </a:lnTo>
                  <a:close/>
                </a:path>
              </a:pathLst>
            </a:custGeom>
            <a:blipFill>
              <a:blip r:embed="rId44">
                <a:extLst>
                  <a:ext uri="{96DAC541-7B7A-43D3-8B79-37D633B846F1}">
                    <asvg:svgBlip xmlns:asvg="http://schemas.microsoft.com/office/drawing/2016/SVG/main" r:embed="rId45"/>
                  </a:ext>
                </a:extLst>
              </a:blip>
              <a:stretch>
                <a:fillRect/>
              </a:stretch>
            </a:blipFill>
          </p:spPr>
          <p:txBody>
            <a:bodyPr/>
            <a:lstStyle/>
            <a:p>
              <a:endParaRPr lang="fr-FR"/>
            </a:p>
          </p:txBody>
        </p:sp>
        <p:sp>
          <p:nvSpPr>
            <p:cNvPr id="81" name="TextBox 63">
              <a:extLst>
                <a:ext uri="{FF2B5EF4-FFF2-40B4-BE49-F238E27FC236}">
                  <a16:creationId xmlns:a16="http://schemas.microsoft.com/office/drawing/2014/main" id="{72877EC0-EAE5-4B1E-971E-F7455230E65A}"/>
                </a:ext>
              </a:extLst>
            </p:cNvPr>
            <p:cNvSpPr txBox="1"/>
            <p:nvPr/>
          </p:nvSpPr>
          <p:spPr>
            <a:xfrm>
              <a:off x="8815259" y="4381976"/>
              <a:ext cx="1535278" cy="1130438"/>
            </a:xfrm>
            <a:prstGeom prst="rect">
              <a:avLst/>
            </a:prstGeom>
          </p:spPr>
          <p:txBody>
            <a:bodyPr lIns="0" tIns="0" rIns="0" bIns="0" rtlCol="0" anchor="t">
              <a:spAutoFit/>
            </a:bodyPr>
            <a:lstStyle/>
            <a:p>
              <a:pPr algn="ctr" rtl="1">
                <a:lnSpc>
                  <a:spcPts val="2940"/>
                </a:lnSpc>
              </a:pPr>
              <a:r>
                <a:rPr lang="ar-AE" sz="2800" b="1" spc="21" dirty="0">
                  <a:solidFill>
                    <a:srgbClr val="FFFFFF"/>
                  </a:solidFill>
                  <a:latin typeface="Adobe Arabic" panose="02040503050201020203" pitchFamily="18" charset="-78"/>
                  <a:ea typeface="Alegreya Bold"/>
                  <a:cs typeface="Adobe Arabic" panose="02040503050201020203" pitchFamily="18" charset="-78"/>
                  <a:sym typeface="Alegreya Bold"/>
                </a:rPr>
                <a:t>القدرة على التحفيز وبناء الفريق</a:t>
              </a:r>
              <a:endParaRPr lang="en-US" sz="2800" b="1" spc="21" dirty="0">
                <a:solidFill>
                  <a:srgbClr val="FFFFFF"/>
                </a:solidFill>
                <a:latin typeface="Adobe Arabic" panose="02040503050201020203" pitchFamily="18" charset="-78"/>
                <a:ea typeface="Alegreya Bold"/>
                <a:cs typeface="Adobe Arabic" panose="02040503050201020203" pitchFamily="18" charset="-78"/>
                <a:sym typeface="Alegreya Bold"/>
              </a:endParaRPr>
            </a:p>
          </p:txBody>
        </p:sp>
        <p:sp>
          <p:nvSpPr>
            <p:cNvPr id="82" name="TextBox 65">
              <a:extLst>
                <a:ext uri="{FF2B5EF4-FFF2-40B4-BE49-F238E27FC236}">
                  <a16:creationId xmlns:a16="http://schemas.microsoft.com/office/drawing/2014/main" id="{897D5C2B-EC47-EA74-B1E2-3AEE7A61A9C2}"/>
                </a:ext>
              </a:extLst>
            </p:cNvPr>
            <p:cNvSpPr txBox="1"/>
            <p:nvPr/>
          </p:nvSpPr>
          <p:spPr>
            <a:xfrm>
              <a:off x="9220374" y="5864375"/>
              <a:ext cx="746463" cy="491545"/>
            </a:xfrm>
            <a:prstGeom prst="rect">
              <a:avLst/>
            </a:prstGeom>
          </p:spPr>
          <p:txBody>
            <a:bodyPr lIns="0" tIns="0" rIns="0" bIns="0" rtlCol="0" anchor="t">
              <a:spAutoFit/>
            </a:bodyPr>
            <a:lstStyle/>
            <a:p>
              <a:pPr algn="ctr">
                <a:lnSpc>
                  <a:spcPts val="4200"/>
                </a:lnSpc>
              </a:pPr>
              <a:r>
                <a:rPr lang="en-US" sz="3000" b="1" spc="30">
                  <a:solidFill>
                    <a:srgbClr val="FFFFFF"/>
                  </a:solidFill>
                  <a:latin typeface="Inter Bold"/>
                  <a:ea typeface="Inter Bold"/>
                  <a:cs typeface="Inter Bold"/>
                  <a:sym typeface="Inter Bold"/>
                </a:rPr>
                <a:t>05</a:t>
              </a:r>
            </a:p>
          </p:txBody>
        </p:sp>
      </p:grpSp>
    </p:spTree>
    <p:extLst>
      <p:ext uri="{BB962C8B-B14F-4D97-AF65-F5344CB8AC3E}">
        <p14:creationId xmlns:p14="http://schemas.microsoft.com/office/powerpoint/2010/main" val="42554210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down)">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28"/>
                                        </p:tgtEl>
                                        <p:attrNameLst>
                                          <p:attrName>style.visibility</p:attrName>
                                        </p:attrNameLst>
                                      </p:cBhvr>
                                      <p:to>
                                        <p:strVal val="visible"/>
                                      </p:to>
                                    </p:set>
                                    <p:animEffect transition="in" filter="barn(inVertical)">
                                      <p:cBhvr>
                                        <p:cTn id="17" dur="500"/>
                                        <p:tgtEl>
                                          <p:spTgt spid="28"/>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25"/>
                                        </p:tgtEl>
                                        <p:attrNameLst>
                                          <p:attrName>style.visibility</p:attrName>
                                        </p:attrNameLst>
                                      </p:cBhvr>
                                      <p:to>
                                        <p:strVal val="visible"/>
                                      </p:to>
                                    </p:set>
                                    <p:animEffect transition="in" filter="wipe(down)">
                                      <p:cBhvr>
                                        <p:cTn id="22" dur="500"/>
                                        <p:tgtEl>
                                          <p:spTgt spid="25"/>
                                        </p:tgtEl>
                                      </p:cBhvr>
                                    </p:animEffect>
                                  </p:childTnLst>
                                </p:cTn>
                              </p:par>
                              <p:par>
                                <p:cTn id="23" presetID="22" presetClass="entr" presetSubtype="4" fill="hold" grpId="0" nodeType="withEffect">
                                  <p:stCondLst>
                                    <p:cond delay="0"/>
                                  </p:stCondLst>
                                  <p:childTnLst>
                                    <p:set>
                                      <p:cBhvr>
                                        <p:cTn id="24" dur="1" fill="hold">
                                          <p:stCondLst>
                                            <p:cond delay="0"/>
                                          </p:stCondLst>
                                        </p:cTn>
                                        <p:tgtEl>
                                          <p:spTgt spid="27"/>
                                        </p:tgtEl>
                                        <p:attrNameLst>
                                          <p:attrName>style.visibility</p:attrName>
                                        </p:attrNameLst>
                                      </p:cBhvr>
                                      <p:to>
                                        <p:strVal val="visible"/>
                                      </p:to>
                                    </p:set>
                                    <p:animEffect transition="in" filter="wipe(down)">
                                      <p:cBhvr>
                                        <p:cTn id="25" dur="500"/>
                                        <p:tgtEl>
                                          <p:spTgt spid="27"/>
                                        </p:tgtEl>
                                      </p:cBhvr>
                                    </p:animEffect>
                                  </p:childTnLst>
                                </p:cTn>
                              </p:par>
                              <p:par>
                                <p:cTn id="26" presetID="22" presetClass="entr" presetSubtype="4" fill="hold" grpId="0" nodeType="withEffect">
                                  <p:stCondLst>
                                    <p:cond delay="0"/>
                                  </p:stCondLst>
                                  <p:childTnLst>
                                    <p:set>
                                      <p:cBhvr>
                                        <p:cTn id="27" dur="1" fill="hold">
                                          <p:stCondLst>
                                            <p:cond delay="0"/>
                                          </p:stCondLst>
                                        </p:cTn>
                                        <p:tgtEl>
                                          <p:spTgt spid="26"/>
                                        </p:tgtEl>
                                        <p:attrNameLst>
                                          <p:attrName>style.visibility</p:attrName>
                                        </p:attrNameLst>
                                      </p:cBhvr>
                                      <p:to>
                                        <p:strVal val="visible"/>
                                      </p:to>
                                    </p:set>
                                    <p:animEffect transition="in" filter="wipe(down)">
                                      <p:cBhvr>
                                        <p:cTn id="28" dur="500"/>
                                        <p:tgtEl>
                                          <p:spTgt spid="26"/>
                                        </p:tgtEl>
                                      </p:cBhvr>
                                    </p:animEffect>
                                  </p:childTnLst>
                                </p:cTn>
                              </p:par>
                            </p:childTnLst>
                          </p:cTn>
                        </p:par>
                      </p:childTnLst>
                    </p:cTn>
                  </p:par>
                  <p:par>
                    <p:cTn id="29" fill="hold">
                      <p:stCondLst>
                        <p:cond delay="indefinite"/>
                      </p:stCondLst>
                      <p:childTnLst>
                        <p:par>
                          <p:cTn id="30" fill="hold">
                            <p:stCondLst>
                              <p:cond delay="0"/>
                            </p:stCondLst>
                            <p:childTnLst>
                              <p:par>
                                <p:cTn id="31" presetID="16" presetClass="entr" presetSubtype="21" fill="hold" nodeType="clickEffect">
                                  <p:stCondLst>
                                    <p:cond delay="0"/>
                                  </p:stCondLst>
                                  <p:childTnLst>
                                    <p:set>
                                      <p:cBhvr>
                                        <p:cTn id="32" dur="1" fill="hold">
                                          <p:stCondLst>
                                            <p:cond delay="0"/>
                                          </p:stCondLst>
                                        </p:cTn>
                                        <p:tgtEl>
                                          <p:spTgt spid="35"/>
                                        </p:tgtEl>
                                        <p:attrNameLst>
                                          <p:attrName>style.visibility</p:attrName>
                                        </p:attrNameLst>
                                      </p:cBhvr>
                                      <p:to>
                                        <p:strVal val="visible"/>
                                      </p:to>
                                    </p:set>
                                    <p:animEffect transition="in" filter="barn(inVertical)">
                                      <p:cBhvr>
                                        <p:cTn id="33" dur="500"/>
                                        <p:tgtEl>
                                          <p:spTgt spid="35"/>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4" fill="hold" grpId="0" nodeType="clickEffect">
                                  <p:stCondLst>
                                    <p:cond delay="0"/>
                                  </p:stCondLst>
                                  <p:childTnLst>
                                    <p:set>
                                      <p:cBhvr>
                                        <p:cTn id="37" dur="1" fill="hold">
                                          <p:stCondLst>
                                            <p:cond delay="0"/>
                                          </p:stCondLst>
                                        </p:cTn>
                                        <p:tgtEl>
                                          <p:spTgt spid="58"/>
                                        </p:tgtEl>
                                        <p:attrNameLst>
                                          <p:attrName>style.visibility</p:attrName>
                                        </p:attrNameLst>
                                      </p:cBhvr>
                                      <p:to>
                                        <p:strVal val="visible"/>
                                      </p:to>
                                    </p:set>
                                    <p:animEffect transition="in" filter="wipe(down)">
                                      <p:cBhvr>
                                        <p:cTn id="38" dur="500"/>
                                        <p:tgtEl>
                                          <p:spTgt spid="58"/>
                                        </p:tgtEl>
                                      </p:cBhvr>
                                    </p:animEffect>
                                  </p:childTnLst>
                                </p:cTn>
                              </p:par>
                              <p:par>
                                <p:cTn id="39" presetID="22" presetClass="entr" presetSubtype="4" fill="hold" grpId="0" nodeType="withEffect">
                                  <p:stCondLst>
                                    <p:cond delay="0"/>
                                  </p:stCondLst>
                                  <p:childTnLst>
                                    <p:set>
                                      <p:cBhvr>
                                        <p:cTn id="40" dur="1" fill="hold">
                                          <p:stCondLst>
                                            <p:cond delay="0"/>
                                          </p:stCondLst>
                                        </p:cTn>
                                        <p:tgtEl>
                                          <p:spTgt spid="34"/>
                                        </p:tgtEl>
                                        <p:attrNameLst>
                                          <p:attrName>style.visibility</p:attrName>
                                        </p:attrNameLst>
                                      </p:cBhvr>
                                      <p:to>
                                        <p:strVal val="visible"/>
                                      </p:to>
                                    </p:set>
                                    <p:animEffect transition="in" filter="wipe(down)">
                                      <p:cBhvr>
                                        <p:cTn id="41" dur="500"/>
                                        <p:tgtEl>
                                          <p:spTgt spid="34"/>
                                        </p:tgtEl>
                                      </p:cBhvr>
                                    </p:animEffect>
                                  </p:childTnLst>
                                </p:cTn>
                              </p:par>
                              <p:par>
                                <p:cTn id="42" presetID="22" presetClass="entr" presetSubtype="4" fill="hold" grpId="0" nodeType="withEffect">
                                  <p:stCondLst>
                                    <p:cond delay="0"/>
                                  </p:stCondLst>
                                  <p:childTnLst>
                                    <p:set>
                                      <p:cBhvr>
                                        <p:cTn id="43" dur="1" fill="hold">
                                          <p:stCondLst>
                                            <p:cond delay="0"/>
                                          </p:stCondLst>
                                        </p:cTn>
                                        <p:tgtEl>
                                          <p:spTgt spid="57"/>
                                        </p:tgtEl>
                                        <p:attrNameLst>
                                          <p:attrName>style.visibility</p:attrName>
                                        </p:attrNameLst>
                                      </p:cBhvr>
                                      <p:to>
                                        <p:strVal val="visible"/>
                                      </p:to>
                                    </p:set>
                                    <p:animEffect transition="in" filter="wipe(down)">
                                      <p:cBhvr>
                                        <p:cTn id="44" dur="500"/>
                                        <p:tgtEl>
                                          <p:spTgt spid="57"/>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ntr" presetSubtype="4" fill="hold" nodeType="clickEffect">
                                  <p:stCondLst>
                                    <p:cond delay="0"/>
                                  </p:stCondLst>
                                  <p:childTnLst>
                                    <p:set>
                                      <p:cBhvr>
                                        <p:cTn id="48" dur="1" fill="hold">
                                          <p:stCondLst>
                                            <p:cond delay="0"/>
                                          </p:stCondLst>
                                        </p:cTn>
                                        <p:tgtEl>
                                          <p:spTgt spid="77"/>
                                        </p:tgtEl>
                                        <p:attrNameLst>
                                          <p:attrName>style.visibility</p:attrName>
                                        </p:attrNameLst>
                                      </p:cBhvr>
                                      <p:to>
                                        <p:strVal val="visible"/>
                                      </p:to>
                                    </p:set>
                                    <p:animEffect transition="in" filter="wipe(down)">
                                      <p:cBhvr>
                                        <p:cTn id="49" dur="500"/>
                                        <p:tgtEl>
                                          <p:spTgt spid="77"/>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4" fill="hold" grpId="0" nodeType="clickEffect">
                                  <p:stCondLst>
                                    <p:cond delay="0"/>
                                  </p:stCondLst>
                                  <p:childTnLst>
                                    <p:set>
                                      <p:cBhvr>
                                        <p:cTn id="53" dur="1" fill="hold">
                                          <p:stCondLst>
                                            <p:cond delay="0"/>
                                          </p:stCondLst>
                                        </p:cTn>
                                        <p:tgtEl>
                                          <p:spTgt spid="74"/>
                                        </p:tgtEl>
                                        <p:attrNameLst>
                                          <p:attrName>style.visibility</p:attrName>
                                        </p:attrNameLst>
                                      </p:cBhvr>
                                      <p:to>
                                        <p:strVal val="visible"/>
                                      </p:to>
                                    </p:set>
                                    <p:animEffect transition="in" filter="wipe(down)">
                                      <p:cBhvr>
                                        <p:cTn id="54" dur="500"/>
                                        <p:tgtEl>
                                          <p:spTgt spid="74"/>
                                        </p:tgtEl>
                                      </p:cBhvr>
                                    </p:animEffect>
                                  </p:childTnLst>
                                </p:cTn>
                              </p:par>
                              <p:par>
                                <p:cTn id="55" presetID="22" presetClass="entr" presetSubtype="4" fill="hold" grpId="0" nodeType="withEffect">
                                  <p:stCondLst>
                                    <p:cond delay="0"/>
                                  </p:stCondLst>
                                  <p:childTnLst>
                                    <p:set>
                                      <p:cBhvr>
                                        <p:cTn id="56" dur="1" fill="hold">
                                          <p:stCondLst>
                                            <p:cond delay="0"/>
                                          </p:stCondLst>
                                        </p:cTn>
                                        <p:tgtEl>
                                          <p:spTgt spid="76"/>
                                        </p:tgtEl>
                                        <p:attrNameLst>
                                          <p:attrName>style.visibility</p:attrName>
                                        </p:attrNameLst>
                                      </p:cBhvr>
                                      <p:to>
                                        <p:strVal val="visible"/>
                                      </p:to>
                                    </p:set>
                                    <p:animEffect transition="in" filter="wipe(down)">
                                      <p:cBhvr>
                                        <p:cTn id="57" dur="500"/>
                                        <p:tgtEl>
                                          <p:spTgt spid="76"/>
                                        </p:tgtEl>
                                      </p:cBhvr>
                                    </p:animEffect>
                                  </p:childTnLst>
                                </p:cTn>
                              </p:par>
                              <p:par>
                                <p:cTn id="58" presetID="22" presetClass="entr" presetSubtype="4" fill="hold" grpId="0" nodeType="withEffect">
                                  <p:stCondLst>
                                    <p:cond delay="0"/>
                                  </p:stCondLst>
                                  <p:childTnLst>
                                    <p:set>
                                      <p:cBhvr>
                                        <p:cTn id="59" dur="1" fill="hold">
                                          <p:stCondLst>
                                            <p:cond delay="0"/>
                                          </p:stCondLst>
                                        </p:cTn>
                                        <p:tgtEl>
                                          <p:spTgt spid="75"/>
                                        </p:tgtEl>
                                        <p:attrNameLst>
                                          <p:attrName>style.visibility</p:attrName>
                                        </p:attrNameLst>
                                      </p:cBhvr>
                                      <p:to>
                                        <p:strVal val="visible"/>
                                      </p:to>
                                    </p:set>
                                    <p:animEffect transition="in" filter="wipe(down)">
                                      <p:cBhvr>
                                        <p:cTn id="60" dur="500"/>
                                        <p:tgtEl>
                                          <p:spTgt spid="75"/>
                                        </p:tgtEl>
                                      </p:cBhvr>
                                    </p:animEffect>
                                  </p:childTnLst>
                                </p:cTn>
                              </p:par>
                            </p:childTnLst>
                          </p:cTn>
                        </p:par>
                      </p:childTnLst>
                    </p:cTn>
                  </p:par>
                  <p:par>
                    <p:cTn id="61" fill="hold">
                      <p:stCondLst>
                        <p:cond delay="indefinite"/>
                      </p:stCondLst>
                      <p:childTnLst>
                        <p:par>
                          <p:cTn id="62" fill="hold">
                            <p:stCondLst>
                              <p:cond delay="0"/>
                            </p:stCondLst>
                            <p:childTnLst>
                              <p:par>
                                <p:cTn id="63" presetID="22" presetClass="entr" presetSubtype="4" fill="hold" nodeType="clickEffect">
                                  <p:stCondLst>
                                    <p:cond delay="0"/>
                                  </p:stCondLst>
                                  <p:childTnLst>
                                    <p:set>
                                      <p:cBhvr>
                                        <p:cTn id="64" dur="1" fill="hold">
                                          <p:stCondLst>
                                            <p:cond delay="0"/>
                                          </p:stCondLst>
                                        </p:cTn>
                                        <p:tgtEl>
                                          <p:spTgt spid="68"/>
                                        </p:tgtEl>
                                        <p:attrNameLst>
                                          <p:attrName>style.visibility</p:attrName>
                                        </p:attrNameLst>
                                      </p:cBhvr>
                                      <p:to>
                                        <p:strVal val="visible"/>
                                      </p:to>
                                    </p:set>
                                    <p:animEffect transition="in" filter="wipe(down)">
                                      <p:cBhvr>
                                        <p:cTn id="65" dur="500"/>
                                        <p:tgtEl>
                                          <p:spTgt spid="68"/>
                                        </p:tgtEl>
                                      </p:cBhvr>
                                    </p:animEffect>
                                  </p:childTnLst>
                                </p:cTn>
                              </p:par>
                            </p:childTnLst>
                          </p:cTn>
                        </p:par>
                      </p:childTnLst>
                    </p:cTn>
                  </p:par>
                  <p:par>
                    <p:cTn id="66" fill="hold">
                      <p:stCondLst>
                        <p:cond delay="indefinite"/>
                      </p:stCondLst>
                      <p:childTnLst>
                        <p:par>
                          <p:cTn id="67" fill="hold">
                            <p:stCondLst>
                              <p:cond delay="0"/>
                            </p:stCondLst>
                            <p:childTnLst>
                              <p:par>
                                <p:cTn id="68" presetID="22" presetClass="entr" presetSubtype="4" fill="hold" grpId="0" nodeType="clickEffect">
                                  <p:stCondLst>
                                    <p:cond delay="0"/>
                                  </p:stCondLst>
                                  <p:childTnLst>
                                    <p:set>
                                      <p:cBhvr>
                                        <p:cTn id="69" dur="1" fill="hold">
                                          <p:stCondLst>
                                            <p:cond delay="0"/>
                                          </p:stCondLst>
                                        </p:cTn>
                                        <p:tgtEl>
                                          <p:spTgt spid="66"/>
                                        </p:tgtEl>
                                        <p:attrNameLst>
                                          <p:attrName>style.visibility</p:attrName>
                                        </p:attrNameLst>
                                      </p:cBhvr>
                                      <p:to>
                                        <p:strVal val="visible"/>
                                      </p:to>
                                    </p:set>
                                    <p:animEffect transition="in" filter="wipe(down)">
                                      <p:cBhvr>
                                        <p:cTn id="70" dur="500"/>
                                        <p:tgtEl>
                                          <p:spTgt spid="66"/>
                                        </p:tgtEl>
                                      </p:cBhvr>
                                    </p:animEffect>
                                  </p:childTnLst>
                                </p:cTn>
                              </p:par>
                              <p:par>
                                <p:cTn id="71" presetID="22" presetClass="entr" presetSubtype="4" fill="hold" grpId="0" nodeType="withEffect">
                                  <p:stCondLst>
                                    <p:cond delay="0"/>
                                  </p:stCondLst>
                                  <p:childTnLst>
                                    <p:set>
                                      <p:cBhvr>
                                        <p:cTn id="72" dur="1" fill="hold">
                                          <p:stCondLst>
                                            <p:cond delay="0"/>
                                          </p:stCondLst>
                                        </p:cTn>
                                        <p:tgtEl>
                                          <p:spTgt spid="67"/>
                                        </p:tgtEl>
                                        <p:attrNameLst>
                                          <p:attrName>style.visibility</p:attrName>
                                        </p:attrNameLst>
                                      </p:cBhvr>
                                      <p:to>
                                        <p:strVal val="visible"/>
                                      </p:to>
                                    </p:set>
                                    <p:animEffect transition="in" filter="wipe(down)">
                                      <p:cBhvr>
                                        <p:cTn id="73" dur="500"/>
                                        <p:tgtEl>
                                          <p:spTgt spid="67"/>
                                        </p:tgtEl>
                                      </p:cBhvr>
                                    </p:animEffect>
                                  </p:childTnLst>
                                </p:cTn>
                              </p:par>
                              <p:par>
                                <p:cTn id="74" presetID="22" presetClass="entr" presetSubtype="4" fill="hold" grpId="0" nodeType="withEffect">
                                  <p:stCondLst>
                                    <p:cond delay="0"/>
                                  </p:stCondLst>
                                  <p:childTnLst>
                                    <p:set>
                                      <p:cBhvr>
                                        <p:cTn id="75" dur="1" fill="hold">
                                          <p:stCondLst>
                                            <p:cond delay="0"/>
                                          </p:stCondLst>
                                        </p:cTn>
                                        <p:tgtEl>
                                          <p:spTgt spid="65"/>
                                        </p:tgtEl>
                                        <p:attrNameLst>
                                          <p:attrName>style.visibility</p:attrName>
                                        </p:attrNameLst>
                                      </p:cBhvr>
                                      <p:to>
                                        <p:strVal val="visible"/>
                                      </p:to>
                                    </p:set>
                                    <p:animEffect transition="in" filter="wipe(down)">
                                      <p:cBhvr>
                                        <p:cTn id="76" dur="500"/>
                                        <p:tgtEl>
                                          <p:spTgt spid="65"/>
                                        </p:tgtEl>
                                      </p:cBhvr>
                                    </p:animEffect>
                                  </p:childTnLst>
                                </p:cTn>
                              </p:par>
                            </p:childTnLst>
                          </p:cTn>
                        </p:par>
                      </p:childTnLst>
                    </p:cTn>
                  </p:par>
                  <p:par>
                    <p:cTn id="77" fill="hold">
                      <p:stCondLst>
                        <p:cond delay="indefinite"/>
                      </p:stCondLst>
                      <p:childTnLst>
                        <p:par>
                          <p:cTn id="78" fill="hold">
                            <p:stCondLst>
                              <p:cond delay="0"/>
                            </p:stCondLst>
                            <p:childTnLst>
                              <p:par>
                                <p:cTn id="79" presetID="22" presetClass="entr" presetSubtype="4" fill="hold" nodeType="clickEffect">
                                  <p:stCondLst>
                                    <p:cond delay="0"/>
                                  </p:stCondLst>
                                  <p:childTnLst>
                                    <p:set>
                                      <p:cBhvr>
                                        <p:cTn id="80" dur="1" fill="hold">
                                          <p:stCondLst>
                                            <p:cond delay="0"/>
                                          </p:stCondLst>
                                        </p:cTn>
                                        <p:tgtEl>
                                          <p:spTgt spid="59"/>
                                        </p:tgtEl>
                                        <p:attrNameLst>
                                          <p:attrName>style.visibility</p:attrName>
                                        </p:attrNameLst>
                                      </p:cBhvr>
                                      <p:to>
                                        <p:strVal val="visible"/>
                                      </p:to>
                                    </p:set>
                                    <p:animEffect transition="in" filter="wipe(down)">
                                      <p:cBhvr>
                                        <p:cTn id="81"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6" grpId="0" animBg="1"/>
      <p:bldP spid="27" grpId="0" animBg="1"/>
      <p:bldP spid="34" grpId="0" animBg="1"/>
      <p:bldP spid="57" grpId="0" animBg="1"/>
      <p:bldP spid="58" grpId="0" animBg="1"/>
      <p:bldP spid="65" grpId="0" animBg="1"/>
      <p:bldP spid="66" grpId="0" animBg="1"/>
      <p:bldP spid="67" grpId="0" animBg="1"/>
      <p:bldP spid="74" grpId="0" animBg="1"/>
      <p:bldP spid="75" grpId="0" animBg="1"/>
      <p:bldP spid="76"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CA277A-AA48-BB0D-B765-8086283ADCAD}"/>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C5A6A3C2-77F6-2210-3967-93C483FB8F6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2" name="TextBox 7">
            <a:extLst>
              <a:ext uri="{FF2B5EF4-FFF2-40B4-BE49-F238E27FC236}">
                <a16:creationId xmlns:a16="http://schemas.microsoft.com/office/drawing/2014/main" id="{A7000F81-74AD-0E96-0950-9340C1619AAF}"/>
              </a:ext>
            </a:extLst>
          </p:cNvPr>
          <p:cNvSpPr txBox="1"/>
          <p:nvPr/>
        </p:nvSpPr>
        <p:spPr>
          <a:xfrm>
            <a:off x="1312093" y="-189859"/>
            <a:ext cx="9567813" cy="729430"/>
          </a:xfrm>
          <a:prstGeom prst="rect">
            <a:avLst/>
          </a:prstGeom>
          <a:noFill/>
        </p:spPr>
        <p:txBody>
          <a:bodyPr wrap="square">
            <a:spAutoFit/>
          </a:bodyPr>
          <a:lstStyle/>
          <a:p>
            <a:pPr marL="0" marR="0" lvl="0" indent="0" algn="ctr" defTabSz="914400" rtl="1" eaLnBrk="1" fontAlgn="auto" latinLnBrk="0" hangingPunct="1">
              <a:lnSpc>
                <a:spcPct val="115000"/>
              </a:lnSpc>
              <a:spcBef>
                <a:spcPts val="0"/>
              </a:spcBef>
              <a:spcAft>
                <a:spcPts val="0"/>
              </a:spcAft>
              <a:buClrTx/>
              <a:buSzTx/>
              <a:buFontTx/>
              <a:buNone/>
              <a:tabLst/>
              <a:defRPr/>
            </a:pPr>
            <a:r>
              <a:rPr kumimoji="0" lang="ar-SA" sz="3600" b="1" i="0" u="none" strike="noStrike" kern="1200" cap="none" spc="0" normalizeH="0" baseline="0" noProof="0" dirty="0">
                <a:ln>
                  <a:noFill/>
                </a:ln>
                <a:solidFill>
                  <a:prstClr val="white"/>
                </a:solidFill>
                <a:effectLst/>
                <a:uLnTx/>
                <a:uFillTx/>
                <a:latin typeface="Adobe Arabic" panose="02040503050201020203" pitchFamily="18" charset="-78"/>
                <a:ea typeface="Calibri" panose="020F0502020204030204" pitchFamily="34" charset="0"/>
                <a:cs typeface="Adobe Arabic" panose="02040503050201020203" pitchFamily="18" charset="-78"/>
              </a:rPr>
              <a:t>خصائص القائد الفعّال في بيئة العمل</a:t>
            </a:r>
          </a:p>
        </p:txBody>
      </p:sp>
      <p:grpSp>
        <p:nvGrpSpPr>
          <p:cNvPr id="3" name="مجموعة 2">
            <a:extLst>
              <a:ext uri="{FF2B5EF4-FFF2-40B4-BE49-F238E27FC236}">
                <a16:creationId xmlns:a16="http://schemas.microsoft.com/office/drawing/2014/main" id="{DF10EDBB-6051-2D20-BB3A-08241785A148}"/>
              </a:ext>
            </a:extLst>
          </p:cNvPr>
          <p:cNvGrpSpPr/>
          <p:nvPr/>
        </p:nvGrpSpPr>
        <p:grpSpPr>
          <a:xfrm>
            <a:off x="8835388" y="2119772"/>
            <a:ext cx="2144302" cy="2618455"/>
            <a:chOff x="731520" y="861742"/>
            <a:chExt cx="2144302" cy="2618455"/>
          </a:xfrm>
        </p:grpSpPr>
        <p:sp>
          <p:nvSpPr>
            <p:cNvPr id="8" name="Freeform 12">
              <a:extLst>
                <a:ext uri="{FF2B5EF4-FFF2-40B4-BE49-F238E27FC236}">
                  <a16:creationId xmlns:a16="http://schemas.microsoft.com/office/drawing/2014/main" id="{0774AE62-4B3E-48E7-2882-103F95C6629D}"/>
                </a:ext>
              </a:extLst>
            </p:cNvPr>
            <p:cNvSpPr/>
            <p:nvPr/>
          </p:nvSpPr>
          <p:spPr>
            <a:xfrm>
              <a:off x="1430440" y="2733734"/>
              <a:ext cx="746463" cy="746463"/>
            </a:xfrm>
            <a:custGeom>
              <a:avLst/>
              <a:gdLst/>
              <a:ahLst/>
              <a:cxnLst/>
              <a:rect l="l" t="t" r="r" b="b"/>
              <a:pathLst>
                <a:path w="1013620" h="1013620">
                  <a:moveTo>
                    <a:pt x="0" y="0"/>
                  </a:moveTo>
                  <a:lnTo>
                    <a:pt x="1013619" y="0"/>
                  </a:lnTo>
                  <a:lnTo>
                    <a:pt x="1013619" y="1013619"/>
                  </a:lnTo>
                  <a:lnTo>
                    <a:pt x="0" y="1013619"/>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fr-FR"/>
            </a:p>
          </p:txBody>
        </p:sp>
        <p:sp>
          <p:nvSpPr>
            <p:cNvPr id="9" name="Freeform 13">
              <a:extLst>
                <a:ext uri="{FF2B5EF4-FFF2-40B4-BE49-F238E27FC236}">
                  <a16:creationId xmlns:a16="http://schemas.microsoft.com/office/drawing/2014/main" id="{AB615120-7AA6-5301-F63E-7E0A7275E099}"/>
                </a:ext>
              </a:extLst>
            </p:cNvPr>
            <p:cNvSpPr/>
            <p:nvPr/>
          </p:nvSpPr>
          <p:spPr>
            <a:xfrm>
              <a:off x="731520" y="861742"/>
              <a:ext cx="2144302" cy="2144302"/>
            </a:xfrm>
            <a:custGeom>
              <a:avLst/>
              <a:gdLst/>
              <a:ahLst/>
              <a:cxnLst/>
              <a:rect l="l" t="t" r="r" b="b"/>
              <a:pathLst>
                <a:path w="2911741" h="2911741">
                  <a:moveTo>
                    <a:pt x="0" y="0"/>
                  </a:moveTo>
                  <a:lnTo>
                    <a:pt x="2911741" y="0"/>
                  </a:lnTo>
                  <a:lnTo>
                    <a:pt x="2911741" y="2911742"/>
                  </a:lnTo>
                  <a:lnTo>
                    <a:pt x="0" y="2911742"/>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fr-FR" dirty="0"/>
            </a:p>
          </p:txBody>
        </p:sp>
        <p:sp>
          <p:nvSpPr>
            <p:cNvPr id="10" name="Freeform 14">
              <a:extLst>
                <a:ext uri="{FF2B5EF4-FFF2-40B4-BE49-F238E27FC236}">
                  <a16:creationId xmlns:a16="http://schemas.microsoft.com/office/drawing/2014/main" id="{67D298C5-7318-8060-E78E-6FFD0352A54E}"/>
                </a:ext>
              </a:extLst>
            </p:cNvPr>
            <p:cNvSpPr/>
            <p:nvPr/>
          </p:nvSpPr>
          <p:spPr>
            <a:xfrm>
              <a:off x="1487059" y="2790353"/>
              <a:ext cx="633224" cy="633224"/>
            </a:xfrm>
            <a:custGeom>
              <a:avLst/>
              <a:gdLst/>
              <a:ahLst/>
              <a:cxnLst/>
              <a:rect l="l" t="t" r="r" b="b"/>
              <a:pathLst>
                <a:path w="859853" h="859853">
                  <a:moveTo>
                    <a:pt x="0" y="0"/>
                  </a:moveTo>
                  <a:lnTo>
                    <a:pt x="859853" y="0"/>
                  </a:lnTo>
                  <a:lnTo>
                    <a:pt x="859853" y="859853"/>
                  </a:lnTo>
                  <a:lnTo>
                    <a:pt x="0" y="859853"/>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fr-FR"/>
            </a:p>
          </p:txBody>
        </p:sp>
        <p:sp>
          <p:nvSpPr>
            <p:cNvPr id="11" name="TextBox 15">
              <a:extLst>
                <a:ext uri="{FF2B5EF4-FFF2-40B4-BE49-F238E27FC236}">
                  <a16:creationId xmlns:a16="http://schemas.microsoft.com/office/drawing/2014/main" id="{6FA72642-3B91-29C7-07C2-229000B949DB}"/>
                </a:ext>
              </a:extLst>
            </p:cNvPr>
            <p:cNvSpPr txBox="1"/>
            <p:nvPr/>
          </p:nvSpPr>
          <p:spPr>
            <a:xfrm>
              <a:off x="1430440" y="2886033"/>
              <a:ext cx="746463" cy="491545"/>
            </a:xfrm>
            <a:prstGeom prst="rect">
              <a:avLst/>
            </a:prstGeom>
          </p:spPr>
          <p:txBody>
            <a:bodyPr lIns="0" tIns="0" rIns="0" bIns="0" rtlCol="0" anchor="t">
              <a:spAutoFit/>
            </a:bodyPr>
            <a:lstStyle/>
            <a:p>
              <a:pPr algn="ctr">
                <a:lnSpc>
                  <a:spcPts val="4200"/>
                </a:lnSpc>
              </a:pPr>
              <a:r>
                <a:rPr lang="en-US" sz="3000" b="1" spc="30">
                  <a:solidFill>
                    <a:srgbClr val="FFFFFF"/>
                  </a:solidFill>
                  <a:latin typeface="Inter Bold"/>
                  <a:ea typeface="Inter Bold"/>
                  <a:cs typeface="Inter Bold"/>
                  <a:sym typeface="Inter Bold"/>
                </a:rPr>
                <a:t>01</a:t>
              </a:r>
            </a:p>
          </p:txBody>
        </p:sp>
        <p:sp>
          <p:nvSpPr>
            <p:cNvPr id="12" name="TextBox 16">
              <a:extLst>
                <a:ext uri="{FF2B5EF4-FFF2-40B4-BE49-F238E27FC236}">
                  <a16:creationId xmlns:a16="http://schemas.microsoft.com/office/drawing/2014/main" id="{20D90FCA-4890-2B24-EC81-B5C8B4171415}"/>
                </a:ext>
              </a:extLst>
            </p:cNvPr>
            <p:cNvSpPr txBox="1"/>
            <p:nvPr/>
          </p:nvSpPr>
          <p:spPr>
            <a:xfrm>
              <a:off x="967592" y="1375498"/>
              <a:ext cx="1535278" cy="1130438"/>
            </a:xfrm>
            <a:prstGeom prst="rect">
              <a:avLst/>
            </a:prstGeom>
          </p:spPr>
          <p:txBody>
            <a:bodyPr lIns="0" tIns="0" rIns="0" bIns="0" rtlCol="0" anchor="t">
              <a:spAutoFit/>
            </a:bodyPr>
            <a:lstStyle/>
            <a:p>
              <a:pPr algn="ctr">
                <a:lnSpc>
                  <a:spcPts val="2940"/>
                </a:lnSpc>
              </a:pPr>
              <a:r>
                <a:rPr lang="ar-AE" sz="2800" b="1" spc="21" dirty="0">
                  <a:solidFill>
                    <a:srgbClr val="FFFFFF"/>
                  </a:solidFill>
                  <a:latin typeface="Adobe Arabic" panose="02040503050201020203" pitchFamily="18" charset="-78"/>
                  <a:ea typeface="Alegreya Bold"/>
                  <a:cs typeface="Adobe Arabic" panose="02040503050201020203" pitchFamily="18" charset="-78"/>
                  <a:sym typeface="Alegreya Bold"/>
                </a:rPr>
                <a:t>الرؤية الواضحة والتفكير الاستراتيجي</a:t>
              </a:r>
              <a:endParaRPr lang="en-US" sz="2800" b="1" spc="21" dirty="0">
                <a:solidFill>
                  <a:srgbClr val="FFFFFF"/>
                </a:solidFill>
                <a:latin typeface="Adobe Arabic" panose="02040503050201020203" pitchFamily="18" charset="-78"/>
                <a:ea typeface="Alegreya Bold"/>
                <a:cs typeface="Adobe Arabic" panose="02040503050201020203" pitchFamily="18" charset="-78"/>
                <a:sym typeface="Alegreya Bold"/>
              </a:endParaRPr>
            </a:p>
          </p:txBody>
        </p:sp>
      </p:grpSp>
      <p:pic>
        <p:nvPicPr>
          <p:cNvPr id="16" name="صورة 15">
            <a:extLst>
              <a:ext uri="{FF2B5EF4-FFF2-40B4-BE49-F238E27FC236}">
                <a16:creationId xmlns:a16="http://schemas.microsoft.com/office/drawing/2014/main" id="{00AD8004-4854-D573-44B8-6FC12BB3BABD}"/>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114488" y="3079810"/>
            <a:ext cx="2195644" cy="2953900"/>
          </a:xfrm>
          <a:prstGeom prst="rect">
            <a:avLst/>
          </a:prstGeom>
        </p:spPr>
      </p:pic>
      <p:grpSp>
        <p:nvGrpSpPr>
          <p:cNvPr id="18" name="Group 46">
            <a:extLst>
              <a:ext uri="{FF2B5EF4-FFF2-40B4-BE49-F238E27FC236}">
                <a16:creationId xmlns:a16="http://schemas.microsoft.com/office/drawing/2014/main" id="{FC5504EB-7EA3-F4D7-4509-37D6956E187F}"/>
              </a:ext>
            </a:extLst>
          </p:cNvPr>
          <p:cNvGrpSpPr/>
          <p:nvPr/>
        </p:nvGrpSpPr>
        <p:grpSpPr>
          <a:xfrm>
            <a:off x="934746" y="2119772"/>
            <a:ext cx="7306770" cy="523220"/>
            <a:chOff x="353427" y="2632971"/>
            <a:chExt cx="7823385" cy="523220"/>
          </a:xfrm>
        </p:grpSpPr>
        <p:sp>
          <p:nvSpPr>
            <p:cNvPr id="20" name="TextBox 47">
              <a:extLst>
                <a:ext uri="{FF2B5EF4-FFF2-40B4-BE49-F238E27FC236}">
                  <a16:creationId xmlns:a16="http://schemas.microsoft.com/office/drawing/2014/main" id="{8C57914E-EAA8-994A-5179-AB97FDC4D02A}"/>
                </a:ext>
              </a:extLst>
            </p:cNvPr>
            <p:cNvSpPr txBox="1"/>
            <p:nvPr/>
          </p:nvSpPr>
          <p:spPr>
            <a:xfrm>
              <a:off x="353427" y="2632971"/>
              <a:ext cx="7374443" cy="523220"/>
            </a:xfrm>
            <a:prstGeom prst="rect">
              <a:avLst/>
            </a:prstGeom>
            <a:noFill/>
          </p:spPr>
          <p:txBody>
            <a:bodyPr wrap="square">
              <a:spAutoFit/>
            </a:bodyPr>
            <a:lstStyle/>
            <a:p>
              <a:pPr algn="r" rtl="1"/>
              <a:r>
                <a:rPr lang="ar-EG" sz="2800" b="1" dirty="0">
                  <a:latin typeface="Adobe Arabic" panose="02040503050201020203" pitchFamily="18" charset="-78"/>
                  <a:cs typeface="Adobe Arabic" panose="02040503050201020203" pitchFamily="18" charset="-78"/>
                </a:rPr>
                <a:t>النساء أكثر ميلاً للهجرة داخلياً، بينما الرجال أكثر ميلاً للهجرة الدولية.</a:t>
              </a:r>
            </a:p>
          </p:txBody>
        </p:sp>
        <p:pic>
          <p:nvPicPr>
            <p:cNvPr id="39" name="Picture 48">
              <a:extLst>
                <a:ext uri="{FF2B5EF4-FFF2-40B4-BE49-F238E27FC236}">
                  <a16:creationId xmlns:a16="http://schemas.microsoft.com/office/drawing/2014/main" id="{ADBA6DA8-F38F-D5CC-F96B-AD096D52EEB5}"/>
                </a:ext>
              </a:extLst>
            </p:cNvPr>
            <p:cNvPicPr>
              <a:picLocks noChangeAspect="1"/>
            </p:cNvPicPr>
            <p:nvPr/>
          </p:nvPicPr>
          <p:blipFill>
            <a:blip r:embed="rId11">
              <a:extLst>
                <a:ext uri="{28A0092B-C50C-407E-A947-70E740481C1C}">
                  <a14:useLocalDpi xmlns:a14="http://schemas.microsoft.com/office/drawing/2010/main" val="0"/>
                </a:ext>
              </a:extLst>
            </a:blip>
            <a:srcRect/>
            <a:stretch/>
          </p:blipFill>
          <p:spPr>
            <a:xfrm>
              <a:off x="7798530" y="2746564"/>
              <a:ext cx="378282" cy="353302"/>
            </a:xfrm>
            <a:prstGeom prst="rect">
              <a:avLst/>
            </a:prstGeom>
          </p:spPr>
        </p:pic>
      </p:grpSp>
      <p:grpSp>
        <p:nvGrpSpPr>
          <p:cNvPr id="40" name="Group 46">
            <a:extLst>
              <a:ext uri="{FF2B5EF4-FFF2-40B4-BE49-F238E27FC236}">
                <a16:creationId xmlns:a16="http://schemas.microsoft.com/office/drawing/2014/main" id="{1A0381D7-865D-B0F7-7891-962BA52D1758}"/>
              </a:ext>
            </a:extLst>
          </p:cNvPr>
          <p:cNvGrpSpPr/>
          <p:nvPr/>
        </p:nvGrpSpPr>
        <p:grpSpPr>
          <a:xfrm>
            <a:off x="402310" y="3024407"/>
            <a:ext cx="7837890" cy="523220"/>
            <a:chOff x="-215245" y="2632971"/>
            <a:chExt cx="8392057" cy="523220"/>
          </a:xfrm>
        </p:grpSpPr>
        <p:sp>
          <p:nvSpPr>
            <p:cNvPr id="41" name="TextBox 47">
              <a:extLst>
                <a:ext uri="{FF2B5EF4-FFF2-40B4-BE49-F238E27FC236}">
                  <a16:creationId xmlns:a16="http://schemas.microsoft.com/office/drawing/2014/main" id="{A1E56F65-07A6-1827-BE54-1E4FBB8322A6}"/>
                </a:ext>
              </a:extLst>
            </p:cNvPr>
            <p:cNvSpPr txBox="1"/>
            <p:nvPr/>
          </p:nvSpPr>
          <p:spPr>
            <a:xfrm>
              <a:off x="-215245" y="2632971"/>
              <a:ext cx="7943114" cy="523220"/>
            </a:xfrm>
            <a:prstGeom prst="rect">
              <a:avLst/>
            </a:prstGeom>
            <a:noFill/>
          </p:spPr>
          <p:txBody>
            <a:bodyPr wrap="square">
              <a:spAutoFit/>
            </a:bodyPr>
            <a:lstStyle/>
            <a:p>
              <a:pPr algn="r" rtl="1"/>
              <a:r>
                <a:rPr lang="ar-EG" sz="2800" b="1" dirty="0">
                  <a:latin typeface="Adobe Arabic" panose="02040503050201020203" pitchFamily="18" charset="-78"/>
                  <a:cs typeface="Adobe Arabic" panose="02040503050201020203" pitchFamily="18" charset="-78"/>
                </a:rPr>
                <a:t>فهم عميق للبيئة الداخلية والخارجية للمنظّمة.</a:t>
              </a:r>
            </a:p>
          </p:txBody>
        </p:sp>
        <p:pic>
          <p:nvPicPr>
            <p:cNvPr id="42" name="Picture 48">
              <a:extLst>
                <a:ext uri="{FF2B5EF4-FFF2-40B4-BE49-F238E27FC236}">
                  <a16:creationId xmlns:a16="http://schemas.microsoft.com/office/drawing/2014/main" id="{5591703A-36E2-27A1-D46E-10EE00925044}"/>
                </a:ext>
              </a:extLst>
            </p:cNvPr>
            <p:cNvPicPr>
              <a:picLocks noChangeAspect="1"/>
            </p:cNvPicPr>
            <p:nvPr/>
          </p:nvPicPr>
          <p:blipFill>
            <a:blip r:embed="rId11">
              <a:extLst>
                <a:ext uri="{28A0092B-C50C-407E-A947-70E740481C1C}">
                  <a14:useLocalDpi xmlns:a14="http://schemas.microsoft.com/office/drawing/2010/main" val="0"/>
                </a:ext>
              </a:extLst>
            </a:blip>
            <a:srcRect/>
            <a:stretch/>
          </p:blipFill>
          <p:spPr>
            <a:xfrm>
              <a:off x="7798530" y="2746564"/>
              <a:ext cx="378282" cy="353302"/>
            </a:xfrm>
            <a:prstGeom prst="rect">
              <a:avLst/>
            </a:prstGeom>
          </p:spPr>
        </p:pic>
      </p:grpSp>
      <p:grpSp>
        <p:nvGrpSpPr>
          <p:cNvPr id="43" name="Group 46">
            <a:extLst>
              <a:ext uri="{FF2B5EF4-FFF2-40B4-BE49-F238E27FC236}">
                <a16:creationId xmlns:a16="http://schemas.microsoft.com/office/drawing/2014/main" id="{61058DFE-6526-199B-C70F-4244A4212324}"/>
              </a:ext>
            </a:extLst>
          </p:cNvPr>
          <p:cNvGrpSpPr/>
          <p:nvPr/>
        </p:nvGrpSpPr>
        <p:grpSpPr>
          <a:xfrm>
            <a:off x="2290290" y="3907553"/>
            <a:ext cx="5949910" cy="523220"/>
            <a:chOff x="1806222" y="2632971"/>
            <a:chExt cx="6370590" cy="523220"/>
          </a:xfrm>
        </p:grpSpPr>
        <p:sp>
          <p:nvSpPr>
            <p:cNvPr id="44" name="TextBox 47">
              <a:extLst>
                <a:ext uri="{FF2B5EF4-FFF2-40B4-BE49-F238E27FC236}">
                  <a16:creationId xmlns:a16="http://schemas.microsoft.com/office/drawing/2014/main" id="{6B0B9105-DF55-7B11-5DA8-3B2A0915FC6C}"/>
                </a:ext>
              </a:extLst>
            </p:cNvPr>
            <p:cNvSpPr txBox="1"/>
            <p:nvPr/>
          </p:nvSpPr>
          <p:spPr>
            <a:xfrm>
              <a:off x="1806222" y="2632971"/>
              <a:ext cx="5921647" cy="523220"/>
            </a:xfrm>
            <a:prstGeom prst="rect">
              <a:avLst/>
            </a:prstGeom>
            <a:noFill/>
          </p:spPr>
          <p:txBody>
            <a:bodyPr wrap="square">
              <a:spAutoFit/>
            </a:bodyPr>
            <a:lstStyle/>
            <a:p>
              <a:pPr algn="r" rtl="1"/>
              <a:r>
                <a:rPr lang="ar-EG" sz="2800" b="1" dirty="0">
                  <a:latin typeface="Adobe Arabic" panose="02040503050201020203" pitchFamily="18" charset="-78"/>
                  <a:cs typeface="Adobe Arabic" panose="02040503050201020203" pitchFamily="18" charset="-78"/>
                </a:rPr>
                <a:t>المهارة في تبسيط الأفكار المعقّدة وإيصالها بشكل مفهوم.</a:t>
              </a:r>
            </a:p>
          </p:txBody>
        </p:sp>
        <p:pic>
          <p:nvPicPr>
            <p:cNvPr id="45" name="Picture 48">
              <a:extLst>
                <a:ext uri="{FF2B5EF4-FFF2-40B4-BE49-F238E27FC236}">
                  <a16:creationId xmlns:a16="http://schemas.microsoft.com/office/drawing/2014/main" id="{79C953CD-20FE-837A-1191-C92CAEAB5A16}"/>
                </a:ext>
              </a:extLst>
            </p:cNvPr>
            <p:cNvPicPr>
              <a:picLocks noChangeAspect="1"/>
            </p:cNvPicPr>
            <p:nvPr/>
          </p:nvPicPr>
          <p:blipFill>
            <a:blip r:embed="rId11">
              <a:extLst>
                <a:ext uri="{28A0092B-C50C-407E-A947-70E740481C1C}">
                  <a14:useLocalDpi xmlns:a14="http://schemas.microsoft.com/office/drawing/2010/main" val="0"/>
                </a:ext>
              </a:extLst>
            </a:blip>
            <a:srcRect/>
            <a:stretch/>
          </p:blipFill>
          <p:spPr>
            <a:xfrm>
              <a:off x="7798530" y="2746564"/>
              <a:ext cx="378282" cy="353302"/>
            </a:xfrm>
            <a:prstGeom prst="rect">
              <a:avLst/>
            </a:prstGeom>
          </p:spPr>
        </p:pic>
      </p:grpSp>
    </p:spTree>
    <p:extLst>
      <p:ext uri="{BB962C8B-B14F-4D97-AF65-F5344CB8AC3E}">
        <p14:creationId xmlns:p14="http://schemas.microsoft.com/office/powerpoint/2010/main" val="23656359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1+#ppt_w/2"/>
                                          </p:val>
                                        </p:tav>
                                        <p:tav tm="100000">
                                          <p:val>
                                            <p:strVal val="#ppt_x"/>
                                          </p:val>
                                        </p:tav>
                                      </p:tavLst>
                                    </p:anim>
                                    <p:anim calcmode="lin" valueType="num">
                                      <p:cBhvr additive="base">
                                        <p:cTn id="8" dur="500" fill="hold"/>
                                        <p:tgtEl>
                                          <p:spTgt spid="18"/>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40"/>
                                        </p:tgtEl>
                                        <p:attrNameLst>
                                          <p:attrName>style.visibility</p:attrName>
                                        </p:attrNameLst>
                                      </p:cBhvr>
                                      <p:to>
                                        <p:strVal val="visible"/>
                                      </p:to>
                                    </p:set>
                                    <p:anim calcmode="lin" valueType="num">
                                      <p:cBhvr additive="base">
                                        <p:cTn id="11" dur="500" fill="hold"/>
                                        <p:tgtEl>
                                          <p:spTgt spid="40"/>
                                        </p:tgtEl>
                                        <p:attrNameLst>
                                          <p:attrName>ppt_x</p:attrName>
                                        </p:attrNameLst>
                                      </p:cBhvr>
                                      <p:tavLst>
                                        <p:tav tm="0">
                                          <p:val>
                                            <p:strVal val="1+#ppt_w/2"/>
                                          </p:val>
                                        </p:tav>
                                        <p:tav tm="100000">
                                          <p:val>
                                            <p:strVal val="#ppt_x"/>
                                          </p:val>
                                        </p:tav>
                                      </p:tavLst>
                                    </p:anim>
                                    <p:anim calcmode="lin" valueType="num">
                                      <p:cBhvr additive="base">
                                        <p:cTn id="12" dur="500" fill="hold"/>
                                        <p:tgtEl>
                                          <p:spTgt spid="40"/>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0"/>
                                  </p:stCondLst>
                                  <p:childTnLst>
                                    <p:set>
                                      <p:cBhvr>
                                        <p:cTn id="14" dur="1" fill="hold">
                                          <p:stCondLst>
                                            <p:cond delay="0"/>
                                          </p:stCondLst>
                                        </p:cTn>
                                        <p:tgtEl>
                                          <p:spTgt spid="43"/>
                                        </p:tgtEl>
                                        <p:attrNameLst>
                                          <p:attrName>style.visibility</p:attrName>
                                        </p:attrNameLst>
                                      </p:cBhvr>
                                      <p:to>
                                        <p:strVal val="visible"/>
                                      </p:to>
                                    </p:set>
                                    <p:anim calcmode="lin" valueType="num">
                                      <p:cBhvr additive="base">
                                        <p:cTn id="15" dur="500" fill="hold"/>
                                        <p:tgtEl>
                                          <p:spTgt spid="43"/>
                                        </p:tgtEl>
                                        <p:attrNameLst>
                                          <p:attrName>ppt_x</p:attrName>
                                        </p:attrNameLst>
                                      </p:cBhvr>
                                      <p:tavLst>
                                        <p:tav tm="0">
                                          <p:val>
                                            <p:strVal val="1+#ppt_w/2"/>
                                          </p:val>
                                        </p:tav>
                                        <p:tav tm="100000">
                                          <p:val>
                                            <p:strVal val="#ppt_x"/>
                                          </p:val>
                                        </p:tav>
                                      </p:tavLst>
                                    </p:anim>
                                    <p:anim calcmode="lin" valueType="num">
                                      <p:cBhvr additive="base">
                                        <p:cTn id="16" dur="500" fill="hold"/>
                                        <p:tgtEl>
                                          <p:spTgt spid="4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2F0207E-6169-8E4F-334B-1F36E3CD680B}"/>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EB45B3AF-D57C-CE8F-2DE7-9E15B26807F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2" name="TextBox 7">
            <a:extLst>
              <a:ext uri="{FF2B5EF4-FFF2-40B4-BE49-F238E27FC236}">
                <a16:creationId xmlns:a16="http://schemas.microsoft.com/office/drawing/2014/main" id="{295C2D16-34AD-316C-4F80-860663C46AAE}"/>
              </a:ext>
            </a:extLst>
          </p:cNvPr>
          <p:cNvSpPr txBox="1"/>
          <p:nvPr/>
        </p:nvSpPr>
        <p:spPr>
          <a:xfrm>
            <a:off x="1312093" y="-189859"/>
            <a:ext cx="9567813" cy="729430"/>
          </a:xfrm>
          <a:prstGeom prst="rect">
            <a:avLst/>
          </a:prstGeom>
          <a:noFill/>
        </p:spPr>
        <p:txBody>
          <a:bodyPr wrap="square">
            <a:spAutoFit/>
          </a:bodyPr>
          <a:lstStyle/>
          <a:p>
            <a:pPr marL="0" marR="0" lvl="0" indent="0" algn="ctr" defTabSz="914400" rtl="1" eaLnBrk="1" fontAlgn="auto" latinLnBrk="0" hangingPunct="1">
              <a:lnSpc>
                <a:spcPct val="115000"/>
              </a:lnSpc>
              <a:spcBef>
                <a:spcPts val="0"/>
              </a:spcBef>
              <a:spcAft>
                <a:spcPts val="0"/>
              </a:spcAft>
              <a:buClrTx/>
              <a:buSzTx/>
              <a:buFontTx/>
              <a:buNone/>
              <a:tabLst/>
              <a:defRPr/>
            </a:pPr>
            <a:r>
              <a:rPr kumimoji="0" lang="ar-SA" sz="3600" b="1" i="0" u="none" strike="noStrike" kern="1200" cap="none" spc="0" normalizeH="0" baseline="0" noProof="0" dirty="0">
                <a:ln>
                  <a:noFill/>
                </a:ln>
                <a:solidFill>
                  <a:prstClr val="white"/>
                </a:solidFill>
                <a:effectLst/>
                <a:uLnTx/>
                <a:uFillTx/>
                <a:latin typeface="Adobe Arabic" panose="02040503050201020203" pitchFamily="18" charset="-78"/>
                <a:ea typeface="Calibri" panose="020F0502020204030204" pitchFamily="34" charset="0"/>
                <a:cs typeface="Adobe Arabic" panose="02040503050201020203" pitchFamily="18" charset="-78"/>
              </a:rPr>
              <a:t>خصائص القائد الفعّال في بيئة العمل</a:t>
            </a:r>
          </a:p>
        </p:txBody>
      </p:sp>
      <p:grpSp>
        <p:nvGrpSpPr>
          <p:cNvPr id="18" name="Group 46">
            <a:extLst>
              <a:ext uri="{FF2B5EF4-FFF2-40B4-BE49-F238E27FC236}">
                <a16:creationId xmlns:a16="http://schemas.microsoft.com/office/drawing/2014/main" id="{FCF563F4-7C25-9E30-A9D3-6B3291B89AE3}"/>
              </a:ext>
            </a:extLst>
          </p:cNvPr>
          <p:cNvGrpSpPr/>
          <p:nvPr/>
        </p:nvGrpSpPr>
        <p:grpSpPr>
          <a:xfrm>
            <a:off x="934746" y="2119772"/>
            <a:ext cx="7306770" cy="523220"/>
            <a:chOff x="353427" y="2632971"/>
            <a:chExt cx="7823385" cy="523220"/>
          </a:xfrm>
        </p:grpSpPr>
        <p:sp>
          <p:nvSpPr>
            <p:cNvPr id="20" name="TextBox 47">
              <a:extLst>
                <a:ext uri="{FF2B5EF4-FFF2-40B4-BE49-F238E27FC236}">
                  <a16:creationId xmlns:a16="http://schemas.microsoft.com/office/drawing/2014/main" id="{994720FD-8C9C-287E-D621-4790F739044C}"/>
                </a:ext>
              </a:extLst>
            </p:cNvPr>
            <p:cNvSpPr txBox="1"/>
            <p:nvPr/>
          </p:nvSpPr>
          <p:spPr>
            <a:xfrm>
              <a:off x="353427" y="2632971"/>
              <a:ext cx="7374443" cy="523220"/>
            </a:xfrm>
            <a:prstGeom prst="rect">
              <a:avLst/>
            </a:prstGeom>
            <a:noFill/>
          </p:spPr>
          <p:txBody>
            <a:bodyPr wrap="square">
              <a:spAutoFit/>
            </a:bodyPr>
            <a:lstStyle/>
            <a:p>
              <a:pPr algn="r" rtl="1"/>
              <a:r>
                <a:rPr lang="ar-EG" sz="2800" b="1" dirty="0">
                  <a:latin typeface="Adobe Arabic" panose="02040503050201020203" pitchFamily="18" charset="-78"/>
                  <a:cs typeface="Adobe Arabic" panose="02040503050201020203" pitchFamily="18" charset="-78"/>
                </a:rPr>
                <a:t>الإصغاء الفعّال والاهتمام الحقيقي بوجهات نظر الآخرين.</a:t>
              </a:r>
            </a:p>
          </p:txBody>
        </p:sp>
        <p:pic>
          <p:nvPicPr>
            <p:cNvPr id="39" name="Picture 48">
              <a:extLst>
                <a:ext uri="{FF2B5EF4-FFF2-40B4-BE49-F238E27FC236}">
                  <a16:creationId xmlns:a16="http://schemas.microsoft.com/office/drawing/2014/main" id="{91BBD4C5-787B-7338-4CD1-5A14F715412F}"/>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7798530" y="2746564"/>
              <a:ext cx="378282" cy="353302"/>
            </a:xfrm>
            <a:prstGeom prst="rect">
              <a:avLst/>
            </a:prstGeom>
          </p:spPr>
        </p:pic>
      </p:grpSp>
      <p:grpSp>
        <p:nvGrpSpPr>
          <p:cNvPr id="40" name="Group 46">
            <a:extLst>
              <a:ext uri="{FF2B5EF4-FFF2-40B4-BE49-F238E27FC236}">
                <a16:creationId xmlns:a16="http://schemas.microsoft.com/office/drawing/2014/main" id="{A4D4A0C9-AD82-4973-AFC6-2BB746C98018}"/>
              </a:ext>
            </a:extLst>
          </p:cNvPr>
          <p:cNvGrpSpPr/>
          <p:nvPr/>
        </p:nvGrpSpPr>
        <p:grpSpPr>
          <a:xfrm>
            <a:off x="402310" y="3024407"/>
            <a:ext cx="7837890" cy="523220"/>
            <a:chOff x="-215245" y="2632971"/>
            <a:chExt cx="8392057" cy="523220"/>
          </a:xfrm>
        </p:grpSpPr>
        <p:sp>
          <p:nvSpPr>
            <p:cNvPr id="41" name="TextBox 47">
              <a:extLst>
                <a:ext uri="{FF2B5EF4-FFF2-40B4-BE49-F238E27FC236}">
                  <a16:creationId xmlns:a16="http://schemas.microsoft.com/office/drawing/2014/main" id="{04FAB6FC-01E3-FB68-0D12-347654018380}"/>
                </a:ext>
              </a:extLst>
            </p:cNvPr>
            <p:cNvSpPr txBox="1"/>
            <p:nvPr/>
          </p:nvSpPr>
          <p:spPr>
            <a:xfrm>
              <a:off x="-215245" y="2632971"/>
              <a:ext cx="7943114" cy="523220"/>
            </a:xfrm>
            <a:prstGeom prst="rect">
              <a:avLst/>
            </a:prstGeom>
            <a:noFill/>
          </p:spPr>
          <p:txBody>
            <a:bodyPr wrap="square">
              <a:spAutoFit/>
            </a:bodyPr>
            <a:lstStyle/>
            <a:p>
              <a:pPr algn="r" rtl="1"/>
              <a:r>
                <a:rPr lang="ar-EG" sz="2800" b="1" dirty="0">
                  <a:latin typeface="Adobe Arabic" panose="02040503050201020203" pitchFamily="18" charset="-78"/>
                  <a:cs typeface="Adobe Arabic" panose="02040503050201020203" pitchFamily="18" charset="-78"/>
                </a:rPr>
                <a:t>التعبير الواضح والمؤثّر عن الأفكار والتوقّعات.</a:t>
              </a:r>
            </a:p>
          </p:txBody>
        </p:sp>
        <p:pic>
          <p:nvPicPr>
            <p:cNvPr id="42" name="Picture 48">
              <a:extLst>
                <a:ext uri="{FF2B5EF4-FFF2-40B4-BE49-F238E27FC236}">
                  <a16:creationId xmlns:a16="http://schemas.microsoft.com/office/drawing/2014/main" id="{4AFB6998-1FA8-1F71-B5D1-1B7EBDBF1E2D}"/>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7798530" y="2746564"/>
              <a:ext cx="378282" cy="353302"/>
            </a:xfrm>
            <a:prstGeom prst="rect">
              <a:avLst/>
            </a:prstGeom>
          </p:spPr>
        </p:pic>
      </p:grpSp>
      <p:grpSp>
        <p:nvGrpSpPr>
          <p:cNvPr id="43" name="Group 46">
            <a:extLst>
              <a:ext uri="{FF2B5EF4-FFF2-40B4-BE49-F238E27FC236}">
                <a16:creationId xmlns:a16="http://schemas.microsoft.com/office/drawing/2014/main" id="{6F7B2355-8CDE-C7A1-8CE4-FDEECBA51B0A}"/>
              </a:ext>
            </a:extLst>
          </p:cNvPr>
          <p:cNvGrpSpPr/>
          <p:nvPr/>
        </p:nvGrpSpPr>
        <p:grpSpPr>
          <a:xfrm>
            <a:off x="2290290" y="3907553"/>
            <a:ext cx="5949910" cy="523220"/>
            <a:chOff x="1806222" y="2632971"/>
            <a:chExt cx="6370590" cy="523220"/>
          </a:xfrm>
        </p:grpSpPr>
        <p:sp>
          <p:nvSpPr>
            <p:cNvPr id="44" name="TextBox 47">
              <a:extLst>
                <a:ext uri="{FF2B5EF4-FFF2-40B4-BE49-F238E27FC236}">
                  <a16:creationId xmlns:a16="http://schemas.microsoft.com/office/drawing/2014/main" id="{186E8418-5B46-169F-575B-FA879FA579E0}"/>
                </a:ext>
              </a:extLst>
            </p:cNvPr>
            <p:cNvSpPr txBox="1"/>
            <p:nvPr/>
          </p:nvSpPr>
          <p:spPr>
            <a:xfrm>
              <a:off x="1806222" y="2632971"/>
              <a:ext cx="5921647" cy="523220"/>
            </a:xfrm>
            <a:prstGeom prst="rect">
              <a:avLst/>
            </a:prstGeom>
            <a:noFill/>
          </p:spPr>
          <p:txBody>
            <a:bodyPr wrap="square">
              <a:spAutoFit/>
            </a:bodyPr>
            <a:lstStyle/>
            <a:p>
              <a:pPr algn="r" rtl="1"/>
              <a:r>
                <a:rPr lang="ar-EG" sz="2800" b="1" dirty="0">
                  <a:latin typeface="Adobe Arabic" panose="02040503050201020203" pitchFamily="18" charset="-78"/>
                  <a:cs typeface="Adobe Arabic" panose="02040503050201020203" pitchFamily="18" charset="-78"/>
                </a:rPr>
                <a:t>التواصل المفتوح والشفّاف في مختلف المستويات.</a:t>
              </a:r>
            </a:p>
          </p:txBody>
        </p:sp>
        <p:pic>
          <p:nvPicPr>
            <p:cNvPr id="45" name="Picture 48">
              <a:extLst>
                <a:ext uri="{FF2B5EF4-FFF2-40B4-BE49-F238E27FC236}">
                  <a16:creationId xmlns:a16="http://schemas.microsoft.com/office/drawing/2014/main" id="{9047EC74-8624-3844-C4ED-AE592892E37C}"/>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7798530" y="2746564"/>
              <a:ext cx="378282" cy="353302"/>
            </a:xfrm>
            <a:prstGeom prst="rect">
              <a:avLst/>
            </a:prstGeom>
          </p:spPr>
        </p:pic>
      </p:grpSp>
      <p:grpSp>
        <p:nvGrpSpPr>
          <p:cNvPr id="4" name="مجموعة 3">
            <a:extLst>
              <a:ext uri="{FF2B5EF4-FFF2-40B4-BE49-F238E27FC236}">
                <a16:creationId xmlns:a16="http://schemas.microsoft.com/office/drawing/2014/main" id="{271DF587-41A3-6572-069D-882A6CE3762F}"/>
              </a:ext>
            </a:extLst>
          </p:cNvPr>
          <p:cNvGrpSpPr/>
          <p:nvPr/>
        </p:nvGrpSpPr>
        <p:grpSpPr>
          <a:xfrm>
            <a:off x="9287071" y="1976790"/>
            <a:ext cx="2175032" cy="2618454"/>
            <a:chOff x="3305265" y="861742"/>
            <a:chExt cx="2175032" cy="2618454"/>
          </a:xfrm>
        </p:grpSpPr>
        <p:sp>
          <p:nvSpPr>
            <p:cNvPr id="14" name="Freeform 18">
              <a:extLst>
                <a:ext uri="{FF2B5EF4-FFF2-40B4-BE49-F238E27FC236}">
                  <a16:creationId xmlns:a16="http://schemas.microsoft.com/office/drawing/2014/main" id="{5F587917-96EA-EB34-7710-3FBA938CA7A3}"/>
                </a:ext>
              </a:extLst>
            </p:cNvPr>
            <p:cNvSpPr/>
            <p:nvPr/>
          </p:nvSpPr>
          <p:spPr>
            <a:xfrm>
              <a:off x="4033019" y="861742"/>
              <a:ext cx="733914" cy="733914"/>
            </a:xfrm>
            <a:custGeom>
              <a:avLst/>
              <a:gdLst/>
              <a:ahLst/>
              <a:cxnLst/>
              <a:rect l="l" t="t" r="r" b="b"/>
              <a:pathLst>
                <a:path w="996579" h="996579">
                  <a:moveTo>
                    <a:pt x="0" y="0"/>
                  </a:moveTo>
                  <a:lnTo>
                    <a:pt x="996579" y="0"/>
                  </a:lnTo>
                  <a:lnTo>
                    <a:pt x="996579" y="996579"/>
                  </a:lnTo>
                  <a:lnTo>
                    <a:pt x="0" y="996579"/>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fr-FR"/>
            </a:p>
          </p:txBody>
        </p:sp>
        <p:sp>
          <p:nvSpPr>
            <p:cNvPr id="15" name="Freeform 19">
              <a:extLst>
                <a:ext uri="{FF2B5EF4-FFF2-40B4-BE49-F238E27FC236}">
                  <a16:creationId xmlns:a16="http://schemas.microsoft.com/office/drawing/2014/main" id="{3EA792C6-3DCC-ED56-07ED-C9183D4398C3}"/>
                </a:ext>
              </a:extLst>
            </p:cNvPr>
            <p:cNvSpPr/>
            <p:nvPr/>
          </p:nvSpPr>
          <p:spPr>
            <a:xfrm>
              <a:off x="3327824" y="1335894"/>
              <a:ext cx="2144302" cy="2144302"/>
            </a:xfrm>
            <a:custGeom>
              <a:avLst/>
              <a:gdLst/>
              <a:ahLst/>
              <a:cxnLst/>
              <a:rect l="l" t="t" r="r" b="b"/>
              <a:pathLst>
                <a:path w="2911741" h="2911741">
                  <a:moveTo>
                    <a:pt x="0" y="0"/>
                  </a:moveTo>
                  <a:lnTo>
                    <a:pt x="2911742" y="0"/>
                  </a:lnTo>
                  <a:lnTo>
                    <a:pt x="2911742" y="2911741"/>
                  </a:lnTo>
                  <a:lnTo>
                    <a:pt x="0" y="2911741"/>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fr-FR"/>
            </a:p>
          </p:txBody>
        </p:sp>
        <p:sp>
          <p:nvSpPr>
            <p:cNvPr id="17" name="Freeform 20">
              <a:extLst>
                <a:ext uri="{FF2B5EF4-FFF2-40B4-BE49-F238E27FC236}">
                  <a16:creationId xmlns:a16="http://schemas.microsoft.com/office/drawing/2014/main" id="{AB6735DF-3404-5027-52AB-5E55B784AAD0}"/>
                </a:ext>
              </a:extLst>
            </p:cNvPr>
            <p:cNvSpPr/>
            <p:nvPr/>
          </p:nvSpPr>
          <p:spPr>
            <a:xfrm>
              <a:off x="4083364" y="912087"/>
              <a:ext cx="633224" cy="633224"/>
            </a:xfrm>
            <a:custGeom>
              <a:avLst/>
              <a:gdLst/>
              <a:ahLst/>
              <a:cxnLst/>
              <a:rect l="l" t="t" r="r" b="b"/>
              <a:pathLst>
                <a:path w="859853" h="859853">
                  <a:moveTo>
                    <a:pt x="0" y="0"/>
                  </a:moveTo>
                  <a:lnTo>
                    <a:pt x="859852" y="0"/>
                  </a:lnTo>
                  <a:lnTo>
                    <a:pt x="859852" y="859853"/>
                  </a:lnTo>
                  <a:lnTo>
                    <a:pt x="0" y="859853"/>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fr-FR"/>
            </a:p>
          </p:txBody>
        </p:sp>
        <p:sp>
          <p:nvSpPr>
            <p:cNvPr id="19" name="TextBox 21">
              <a:extLst>
                <a:ext uri="{FF2B5EF4-FFF2-40B4-BE49-F238E27FC236}">
                  <a16:creationId xmlns:a16="http://schemas.microsoft.com/office/drawing/2014/main" id="{B6E34BA4-B32D-9231-910F-4EBFB02AEA1E}"/>
                </a:ext>
              </a:extLst>
            </p:cNvPr>
            <p:cNvSpPr txBox="1"/>
            <p:nvPr/>
          </p:nvSpPr>
          <p:spPr>
            <a:xfrm>
              <a:off x="4026744" y="1014041"/>
              <a:ext cx="746463" cy="491545"/>
            </a:xfrm>
            <a:prstGeom prst="rect">
              <a:avLst/>
            </a:prstGeom>
          </p:spPr>
          <p:txBody>
            <a:bodyPr lIns="0" tIns="0" rIns="0" bIns="0" rtlCol="0" anchor="t">
              <a:spAutoFit/>
            </a:bodyPr>
            <a:lstStyle/>
            <a:p>
              <a:pPr algn="ctr">
                <a:lnSpc>
                  <a:spcPts val="4200"/>
                </a:lnSpc>
              </a:pPr>
              <a:r>
                <a:rPr lang="en-US" sz="3000" b="1" spc="30">
                  <a:solidFill>
                    <a:srgbClr val="FFFFFF"/>
                  </a:solidFill>
                  <a:latin typeface="Inter Bold"/>
                  <a:ea typeface="Inter Bold"/>
                  <a:cs typeface="Inter Bold"/>
                  <a:sym typeface="Inter Bold"/>
                </a:rPr>
                <a:t>02</a:t>
              </a:r>
            </a:p>
          </p:txBody>
        </p:sp>
        <p:sp>
          <p:nvSpPr>
            <p:cNvPr id="21" name="TextBox 22">
              <a:extLst>
                <a:ext uri="{FF2B5EF4-FFF2-40B4-BE49-F238E27FC236}">
                  <a16:creationId xmlns:a16="http://schemas.microsoft.com/office/drawing/2014/main" id="{3B71EDF2-707F-9CBA-6163-689F67A0F8A8}"/>
                </a:ext>
              </a:extLst>
            </p:cNvPr>
            <p:cNvSpPr txBox="1"/>
            <p:nvPr/>
          </p:nvSpPr>
          <p:spPr>
            <a:xfrm>
              <a:off x="3305265" y="1933893"/>
              <a:ext cx="2175032" cy="861774"/>
            </a:xfrm>
            <a:prstGeom prst="rect">
              <a:avLst/>
            </a:prstGeom>
          </p:spPr>
          <p:txBody>
            <a:bodyPr wrap="square" lIns="0" tIns="0" rIns="0" bIns="0" rtlCol="0" anchor="t">
              <a:spAutoFit/>
            </a:bodyPr>
            <a:lstStyle/>
            <a:p>
              <a:pPr algn="ctr"/>
              <a:r>
                <a:rPr lang="ar-AE" sz="2800" b="1" spc="21" dirty="0">
                  <a:solidFill>
                    <a:srgbClr val="FFFFFF"/>
                  </a:solidFill>
                  <a:latin typeface="Adobe Arabic" panose="02040503050201020203" pitchFamily="18" charset="-78"/>
                  <a:ea typeface="Alegreya Bold"/>
                  <a:cs typeface="Adobe Arabic" panose="02040503050201020203" pitchFamily="18" charset="-78"/>
                  <a:sym typeface="Alegreya Bold"/>
                </a:rPr>
                <a:t>مهارات التواصل المتميّزة</a:t>
              </a:r>
              <a:endParaRPr lang="en-US" sz="2800" b="1" spc="21" dirty="0">
                <a:solidFill>
                  <a:srgbClr val="FFFFFF"/>
                </a:solidFill>
                <a:latin typeface="Adobe Arabic" panose="02040503050201020203" pitchFamily="18" charset="-78"/>
                <a:ea typeface="Alegreya Bold"/>
                <a:cs typeface="Adobe Arabic" panose="02040503050201020203" pitchFamily="18" charset="-78"/>
                <a:sym typeface="Alegreya Bold"/>
              </a:endParaRPr>
            </a:p>
          </p:txBody>
        </p:sp>
      </p:grpSp>
      <p:pic>
        <p:nvPicPr>
          <p:cNvPr id="22" name="صورة 21">
            <a:extLst>
              <a:ext uri="{FF2B5EF4-FFF2-40B4-BE49-F238E27FC236}">
                <a16:creationId xmlns:a16="http://schemas.microsoft.com/office/drawing/2014/main" id="{B24D4521-5AC9-5E14-E090-AC09CFCC63F1}"/>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67598" y="3479828"/>
            <a:ext cx="3198514" cy="2618456"/>
          </a:xfrm>
          <a:prstGeom prst="rect">
            <a:avLst/>
          </a:prstGeom>
        </p:spPr>
      </p:pic>
    </p:spTree>
    <p:extLst>
      <p:ext uri="{BB962C8B-B14F-4D97-AF65-F5344CB8AC3E}">
        <p14:creationId xmlns:p14="http://schemas.microsoft.com/office/powerpoint/2010/main" val="203469982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1+#ppt_w/2"/>
                                          </p:val>
                                        </p:tav>
                                        <p:tav tm="100000">
                                          <p:val>
                                            <p:strVal val="#ppt_x"/>
                                          </p:val>
                                        </p:tav>
                                      </p:tavLst>
                                    </p:anim>
                                    <p:anim calcmode="lin" valueType="num">
                                      <p:cBhvr additive="base">
                                        <p:cTn id="8" dur="500" fill="hold"/>
                                        <p:tgtEl>
                                          <p:spTgt spid="18"/>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40"/>
                                        </p:tgtEl>
                                        <p:attrNameLst>
                                          <p:attrName>style.visibility</p:attrName>
                                        </p:attrNameLst>
                                      </p:cBhvr>
                                      <p:to>
                                        <p:strVal val="visible"/>
                                      </p:to>
                                    </p:set>
                                    <p:anim calcmode="lin" valueType="num">
                                      <p:cBhvr additive="base">
                                        <p:cTn id="11" dur="500" fill="hold"/>
                                        <p:tgtEl>
                                          <p:spTgt spid="40"/>
                                        </p:tgtEl>
                                        <p:attrNameLst>
                                          <p:attrName>ppt_x</p:attrName>
                                        </p:attrNameLst>
                                      </p:cBhvr>
                                      <p:tavLst>
                                        <p:tav tm="0">
                                          <p:val>
                                            <p:strVal val="1+#ppt_w/2"/>
                                          </p:val>
                                        </p:tav>
                                        <p:tav tm="100000">
                                          <p:val>
                                            <p:strVal val="#ppt_x"/>
                                          </p:val>
                                        </p:tav>
                                      </p:tavLst>
                                    </p:anim>
                                    <p:anim calcmode="lin" valueType="num">
                                      <p:cBhvr additive="base">
                                        <p:cTn id="12" dur="500" fill="hold"/>
                                        <p:tgtEl>
                                          <p:spTgt spid="40"/>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0"/>
                                  </p:stCondLst>
                                  <p:childTnLst>
                                    <p:set>
                                      <p:cBhvr>
                                        <p:cTn id="14" dur="1" fill="hold">
                                          <p:stCondLst>
                                            <p:cond delay="0"/>
                                          </p:stCondLst>
                                        </p:cTn>
                                        <p:tgtEl>
                                          <p:spTgt spid="43"/>
                                        </p:tgtEl>
                                        <p:attrNameLst>
                                          <p:attrName>style.visibility</p:attrName>
                                        </p:attrNameLst>
                                      </p:cBhvr>
                                      <p:to>
                                        <p:strVal val="visible"/>
                                      </p:to>
                                    </p:set>
                                    <p:anim calcmode="lin" valueType="num">
                                      <p:cBhvr additive="base">
                                        <p:cTn id="15" dur="500" fill="hold"/>
                                        <p:tgtEl>
                                          <p:spTgt spid="43"/>
                                        </p:tgtEl>
                                        <p:attrNameLst>
                                          <p:attrName>ppt_x</p:attrName>
                                        </p:attrNameLst>
                                      </p:cBhvr>
                                      <p:tavLst>
                                        <p:tav tm="0">
                                          <p:val>
                                            <p:strVal val="1+#ppt_w/2"/>
                                          </p:val>
                                        </p:tav>
                                        <p:tav tm="100000">
                                          <p:val>
                                            <p:strVal val="#ppt_x"/>
                                          </p:val>
                                        </p:tav>
                                      </p:tavLst>
                                    </p:anim>
                                    <p:anim calcmode="lin" valueType="num">
                                      <p:cBhvr additive="base">
                                        <p:cTn id="16" dur="500" fill="hold"/>
                                        <p:tgtEl>
                                          <p:spTgt spid="4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86EF64-2AAB-7BAC-4EA0-1A604D2C8F8B}"/>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1FD0F3A2-2C45-0DE6-B7CB-11F1F91B08D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2" name="TextBox 7">
            <a:extLst>
              <a:ext uri="{FF2B5EF4-FFF2-40B4-BE49-F238E27FC236}">
                <a16:creationId xmlns:a16="http://schemas.microsoft.com/office/drawing/2014/main" id="{66A1F292-9F95-24EB-D62E-F077572721F0}"/>
              </a:ext>
            </a:extLst>
          </p:cNvPr>
          <p:cNvSpPr txBox="1"/>
          <p:nvPr/>
        </p:nvSpPr>
        <p:spPr>
          <a:xfrm>
            <a:off x="1312093" y="-189859"/>
            <a:ext cx="9567813" cy="729430"/>
          </a:xfrm>
          <a:prstGeom prst="rect">
            <a:avLst/>
          </a:prstGeom>
          <a:noFill/>
        </p:spPr>
        <p:txBody>
          <a:bodyPr wrap="square">
            <a:spAutoFit/>
          </a:bodyPr>
          <a:lstStyle/>
          <a:p>
            <a:pPr marL="0" marR="0" lvl="0" indent="0" algn="ctr" defTabSz="914400" rtl="1" eaLnBrk="1" fontAlgn="auto" latinLnBrk="0" hangingPunct="1">
              <a:lnSpc>
                <a:spcPct val="115000"/>
              </a:lnSpc>
              <a:spcBef>
                <a:spcPts val="0"/>
              </a:spcBef>
              <a:spcAft>
                <a:spcPts val="0"/>
              </a:spcAft>
              <a:buClrTx/>
              <a:buSzTx/>
              <a:buFontTx/>
              <a:buNone/>
              <a:tabLst/>
              <a:defRPr/>
            </a:pPr>
            <a:r>
              <a:rPr kumimoji="0" lang="ar-SA" sz="3600" b="1" i="0" u="none" strike="noStrike" kern="1200" cap="none" spc="0" normalizeH="0" baseline="0" noProof="0" dirty="0">
                <a:ln>
                  <a:noFill/>
                </a:ln>
                <a:solidFill>
                  <a:prstClr val="white"/>
                </a:solidFill>
                <a:effectLst/>
                <a:uLnTx/>
                <a:uFillTx/>
                <a:latin typeface="Adobe Arabic" panose="02040503050201020203" pitchFamily="18" charset="-78"/>
                <a:ea typeface="Calibri" panose="020F0502020204030204" pitchFamily="34" charset="0"/>
                <a:cs typeface="Adobe Arabic" panose="02040503050201020203" pitchFamily="18" charset="-78"/>
              </a:rPr>
              <a:t>خصائص القائد الفعّال في بيئة العمل</a:t>
            </a:r>
          </a:p>
        </p:txBody>
      </p:sp>
      <p:grpSp>
        <p:nvGrpSpPr>
          <p:cNvPr id="18" name="Group 46">
            <a:extLst>
              <a:ext uri="{FF2B5EF4-FFF2-40B4-BE49-F238E27FC236}">
                <a16:creationId xmlns:a16="http://schemas.microsoft.com/office/drawing/2014/main" id="{0255FD30-FF26-762B-B951-7CAA4FEB7C70}"/>
              </a:ext>
            </a:extLst>
          </p:cNvPr>
          <p:cNvGrpSpPr/>
          <p:nvPr/>
        </p:nvGrpSpPr>
        <p:grpSpPr>
          <a:xfrm>
            <a:off x="934746" y="2119772"/>
            <a:ext cx="7306770" cy="523220"/>
            <a:chOff x="353427" y="2632971"/>
            <a:chExt cx="7823385" cy="523220"/>
          </a:xfrm>
        </p:grpSpPr>
        <p:sp>
          <p:nvSpPr>
            <p:cNvPr id="20" name="TextBox 47">
              <a:extLst>
                <a:ext uri="{FF2B5EF4-FFF2-40B4-BE49-F238E27FC236}">
                  <a16:creationId xmlns:a16="http://schemas.microsoft.com/office/drawing/2014/main" id="{9E4E671D-CE17-690A-B8BB-13C48D26794A}"/>
                </a:ext>
              </a:extLst>
            </p:cNvPr>
            <p:cNvSpPr txBox="1"/>
            <p:nvPr/>
          </p:nvSpPr>
          <p:spPr>
            <a:xfrm>
              <a:off x="353427" y="2632971"/>
              <a:ext cx="7374443" cy="523220"/>
            </a:xfrm>
            <a:prstGeom prst="rect">
              <a:avLst/>
            </a:prstGeom>
            <a:noFill/>
          </p:spPr>
          <p:txBody>
            <a:bodyPr wrap="square">
              <a:spAutoFit/>
            </a:bodyPr>
            <a:lstStyle/>
            <a:p>
              <a:pPr algn="r" rtl="1"/>
              <a:r>
                <a:rPr lang="ar-EG" sz="2800" b="1" dirty="0">
                  <a:latin typeface="Adobe Arabic" panose="02040503050201020203" pitchFamily="18" charset="-78"/>
                  <a:cs typeface="Adobe Arabic" panose="02040503050201020203" pitchFamily="18" charset="-78"/>
                </a:rPr>
                <a:t>الوعي الذاتي وفهم المشاعر الشخصية.</a:t>
              </a:r>
            </a:p>
          </p:txBody>
        </p:sp>
        <p:pic>
          <p:nvPicPr>
            <p:cNvPr id="39" name="Picture 48">
              <a:extLst>
                <a:ext uri="{FF2B5EF4-FFF2-40B4-BE49-F238E27FC236}">
                  <a16:creationId xmlns:a16="http://schemas.microsoft.com/office/drawing/2014/main" id="{E9E295DC-2B7D-A62D-EB8D-0290C2007F44}"/>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7798530" y="2746564"/>
              <a:ext cx="378282" cy="353302"/>
            </a:xfrm>
            <a:prstGeom prst="rect">
              <a:avLst/>
            </a:prstGeom>
          </p:spPr>
        </p:pic>
      </p:grpSp>
      <p:grpSp>
        <p:nvGrpSpPr>
          <p:cNvPr id="40" name="Group 46">
            <a:extLst>
              <a:ext uri="{FF2B5EF4-FFF2-40B4-BE49-F238E27FC236}">
                <a16:creationId xmlns:a16="http://schemas.microsoft.com/office/drawing/2014/main" id="{5A452523-A98C-3E4B-5A44-9D9ECC9BE84E}"/>
              </a:ext>
            </a:extLst>
          </p:cNvPr>
          <p:cNvGrpSpPr/>
          <p:nvPr/>
        </p:nvGrpSpPr>
        <p:grpSpPr>
          <a:xfrm>
            <a:off x="402310" y="3024407"/>
            <a:ext cx="7837890" cy="523220"/>
            <a:chOff x="-215245" y="2632971"/>
            <a:chExt cx="8392057" cy="523220"/>
          </a:xfrm>
        </p:grpSpPr>
        <p:sp>
          <p:nvSpPr>
            <p:cNvPr id="41" name="TextBox 47">
              <a:extLst>
                <a:ext uri="{FF2B5EF4-FFF2-40B4-BE49-F238E27FC236}">
                  <a16:creationId xmlns:a16="http://schemas.microsoft.com/office/drawing/2014/main" id="{2634CD39-2452-89CB-739B-5EFE37ED7A8F}"/>
                </a:ext>
              </a:extLst>
            </p:cNvPr>
            <p:cNvSpPr txBox="1"/>
            <p:nvPr/>
          </p:nvSpPr>
          <p:spPr>
            <a:xfrm>
              <a:off x="-215245" y="2632971"/>
              <a:ext cx="7943114" cy="523220"/>
            </a:xfrm>
            <a:prstGeom prst="rect">
              <a:avLst/>
            </a:prstGeom>
            <a:noFill/>
          </p:spPr>
          <p:txBody>
            <a:bodyPr wrap="square">
              <a:spAutoFit/>
            </a:bodyPr>
            <a:lstStyle/>
            <a:p>
              <a:pPr algn="r" rtl="1"/>
              <a:r>
                <a:rPr lang="ar-EG" sz="2800" b="1" dirty="0">
                  <a:latin typeface="Adobe Arabic" panose="02040503050201020203" pitchFamily="18" charset="-78"/>
                  <a:cs typeface="Adobe Arabic" panose="02040503050201020203" pitchFamily="18" charset="-78"/>
                </a:rPr>
                <a:t>القدرة على إدارة العواطف والتحكّم في ردود الفعل.</a:t>
              </a:r>
            </a:p>
          </p:txBody>
        </p:sp>
        <p:pic>
          <p:nvPicPr>
            <p:cNvPr id="42" name="Picture 48">
              <a:extLst>
                <a:ext uri="{FF2B5EF4-FFF2-40B4-BE49-F238E27FC236}">
                  <a16:creationId xmlns:a16="http://schemas.microsoft.com/office/drawing/2014/main" id="{5E86ADCB-D89D-AD1D-2FCD-3AB79FBE1AF0}"/>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7798530" y="2746564"/>
              <a:ext cx="378282" cy="353302"/>
            </a:xfrm>
            <a:prstGeom prst="rect">
              <a:avLst/>
            </a:prstGeom>
          </p:spPr>
        </p:pic>
      </p:grpSp>
      <p:grpSp>
        <p:nvGrpSpPr>
          <p:cNvPr id="43" name="Group 46">
            <a:extLst>
              <a:ext uri="{FF2B5EF4-FFF2-40B4-BE49-F238E27FC236}">
                <a16:creationId xmlns:a16="http://schemas.microsoft.com/office/drawing/2014/main" id="{BE47878E-0C2A-D028-1241-AAE9B92EAD79}"/>
              </a:ext>
            </a:extLst>
          </p:cNvPr>
          <p:cNvGrpSpPr/>
          <p:nvPr/>
        </p:nvGrpSpPr>
        <p:grpSpPr>
          <a:xfrm>
            <a:off x="2290290" y="3907553"/>
            <a:ext cx="5949910" cy="523220"/>
            <a:chOff x="1806222" y="2632971"/>
            <a:chExt cx="6370590" cy="523220"/>
          </a:xfrm>
        </p:grpSpPr>
        <p:sp>
          <p:nvSpPr>
            <p:cNvPr id="44" name="TextBox 47">
              <a:extLst>
                <a:ext uri="{FF2B5EF4-FFF2-40B4-BE49-F238E27FC236}">
                  <a16:creationId xmlns:a16="http://schemas.microsoft.com/office/drawing/2014/main" id="{DD581DCD-6F73-A44D-70A5-26915716BAE7}"/>
                </a:ext>
              </a:extLst>
            </p:cNvPr>
            <p:cNvSpPr txBox="1"/>
            <p:nvPr/>
          </p:nvSpPr>
          <p:spPr>
            <a:xfrm>
              <a:off x="1806222" y="2632971"/>
              <a:ext cx="5921647" cy="523220"/>
            </a:xfrm>
            <a:prstGeom prst="rect">
              <a:avLst/>
            </a:prstGeom>
            <a:noFill/>
          </p:spPr>
          <p:txBody>
            <a:bodyPr wrap="square">
              <a:spAutoFit/>
            </a:bodyPr>
            <a:lstStyle/>
            <a:p>
              <a:pPr algn="r" rtl="1"/>
              <a:r>
                <a:rPr lang="ar-EG" sz="2800" b="1" dirty="0">
                  <a:latin typeface="Adobe Arabic" panose="02040503050201020203" pitchFamily="18" charset="-78"/>
                  <a:cs typeface="Adobe Arabic" panose="02040503050201020203" pitchFamily="18" charset="-78"/>
                </a:rPr>
                <a:t>التعاطف مع الآخرين وفهم احتياجاتهم ومشاعرهم.</a:t>
              </a:r>
            </a:p>
          </p:txBody>
        </p:sp>
        <p:pic>
          <p:nvPicPr>
            <p:cNvPr id="45" name="Picture 48">
              <a:extLst>
                <a:ext uri="{FF2B5EF4-FFF2-40B4-BE49-F238E27FC236}">
                  <a16:creationId xmlns:a16="http://schemas.microsoft.com/office/drawing/2014/main" id="{91EA7528-7E19-40E7-0BF7-104F4D88CD83}"/>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7798530" y="2746564"/>
              <a:ext cx="378282" cy="353302"/>
            </a:xfrm>
            <a:prstGeom prst="rect">
              <a:avLst/>
            </a:prstGeom>
          </p:spPr>
        </p:pic>
      </p:grpSp>
      <p:grpSp>
        <p:nvGrpSpPr>
          <p:cNvPr id="3" name="مجموعة 2">
            <a:extLst>
              <a:ext uri="{FF2B5EF4-FFF2-40B4-BE49-F238E27FC236}">
                <a16:creationId xmlns:a16="http://schemas.microsoft.com/office/drawing/2014/main" id="{2282F114-F70A-2024-3D40-A8214E3E1197}"/>
              </a:ext>
            </a:extLst>
          </p:cNvPr>
          <p:cNvGrpSpPr/>
          <p:nvPr/>
        </p:nvGrpSpPr>
        <p:grpSpPr>
          <a:xfrm>
            <a:off x="9334078" y="2091079"/>
            <a:ext cx="2144302" cy="2618455"/>
            <a:chOff x="5924130" y="861742"/>
            <a:chExt cx="2144302" cy="2618455"/>
          </a:xfrm>
        </p:grpSpPr>
        <p:sp>
          <p:nvSpPr>
            <p:cNvPr id="5" name="Freeform 30">
              <a:extLst>
                <a:ext uri="{FF2B5EF4-FFF2-40B4-BE49-F238E27FC236}">
                  <a16:creationId xmlns:a16="http://schemas.microsoft.com/office/drawing/2014/main" id="{3B41E7AF-54DE-57E3-0363-B85AB27F1ABF}"/>
                </a:ext>
              </a:extLst>
            </p:cNvPr>
            <p:cNvSpPr/>
            <p:nvPr/>
          </p:nvSpPr>
          <p:spPr>
            <a:xfrm>
              <a:off x="6629324" y="2746283"/>
              <a:ext cx="733914" cy="733914"/>
            </a:xfrm>
            <a:custGeom>
              <a:avLst/>
              <a:gdLst/>
              <a:ahLst/>
              <a:cxnLst/>
              <a:rect l="l" t="t" r="r" b="b"/>
              <a:pathLst>
                <a:path w="996579" h="996579">
                  <a:moveTo>
                    <a:pt x="0" y="0"/>
                  </a:moveTo>
                  <a:lnTo>
                    <a:pt x="996579" y="0"/>
                  </a:lnTo>
                  <a:lnTo>
                    <a:pt x="996579" y="996579"/>
                  </a:lnTo>
                  <a:lnTo>
                    <a:pt x="0" y="996579"/>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fr-FR"/>
            </a:p>
          </p:txBody>
        </p:sp>
        <p:sp>
          <p:nvSpPr>
            <p:cNvPr id="6" name="Freeform 31">
              <a:extLst>
                <a:ext uri="{FF2B5EF4-FFF2-40B4-BE49-F238E27FC236}">
                  <a16:creationId xmlns:a16="http://schemas.microsoft.com/office/drawing/2014/main" id="{BA54A9D6-7FBF-6EC1-A4F3-604FBF882411}"/>
                </a:ext>
              </a:extLst>
            </p:cNvPr>
            <p:cNvSpPr/>
            <p:nvPr/>
          </p:nvSpPr>
          <p:spPr>
            <a:xfrm>
              <a:off x="5924130" y="861742"/>
              <a:ext cx="2144302" cy="2144302"/>
            </a:xfrm>
            <a:custGeom>
              <a:avLst/>
              <a:gdLst/>
              <a:ahLst/>
              <a:cxnLst/>
              <a:rect l="l" t="t" r="r" b="b"/>
              <a:pathLst>
                <a:path w="2911741" h="2911741">
                  <a:moveTo>
                    <a:pt x="0" y="0"/>
                  </a:moveTo>
                  <a:lnTo>
                    <a:pt x="2911741" y="0"/>
                  </a:lnTo>
                  <a:lnTo>
                    <a:pt x="2911741" y="2911742"/>
                  </a:lnTo>
                  <a:lnTo>
                    <a:pt x="0" y="2911742"/>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fr-FR"/>
            </a:p>
          </p:txBody>
        </p:sp>
        <p:sp>
          <p:nvSpPr>
            <p:cNvPr id="8" name="Freeform 32">
              <a:extLst>
                <a:ext uri="{FF2B5EF4-FFF2-40B4-BE49-F238E27FC236}">
                  <a16:creationId xmlns:a16="http://schemas.microsoft.com/office/drawing/2014/main" id="{AD43D716-1BBD-954E-CC1F-F4AC97F38D6F}"/>
                </a:ext>
              </a:extLst>
            </p:cNvPr>
            <p:cNvSpPr/>
            <p:nvPr/>
          </p:nvSpPr>
          <p:spPr>
            <a:xfrm>
              <a:off x="6679668" y="2802903"/>
              <a:ext cx="633224" cy="633224"/>
            </a:xfrm>
            <a:custGeom>
              <a:avLst/>
              <a:gdLst/>
              <a:ahLst/>
              <a:cxnLst/>
              <a:rect l="l" t="t" r="r" b="b"/>
              <a:pathLst>
                <a:path w="859853" h="859853">
                  <a:moveTo>
                    <a:pt x="0" y="0"/>
                  </a:moveTo>
                  <a:lnTo>
                    <a:pt x="859853" y="0"/>
                  </a:lnTo>
                  <a:lnTo>
                    <a:pt x="859853" y="859852"/>
                  </a:lnTo>
                  <a:lnTo>
                    <a:pt x="0" y="859852"/>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fr-FR"/>
            </a:p>
          </p:txBody>
        </p:sp>
        <p:sp>
          <p:nvSpPr>
            <p:cNvPr id="9" name="TextBox 33">
              <a:extLst>
                <a:ext uri="{FF2B5EF4-FFF2-40B4-BE49-F238E27FC236}">
                  <a16:creationId xmlns:a16="http://schemas.microsoft.com/office/drawing/2014/main" id="{F2265BDF-E940-2D52-ED48-F8840E177A30}"/>
                </a:ext>
              </a:extLst>
            </p:cNvPr>
            <p:cNvSpPr txBox="1"/>
            <p:nvPr/>
          </p:nvSpPr>
          <p:spPr>
            <a:xfrm>
              <a:off x="6228641" y="1363359"/>
              <a:ext cx="1535278" cy="386644"/>
            </a:xfrm>
            <a:prstGeom prst="rect">
              <a:avLst/>
            </a:prstGeom>
          </p:spPr>
          <p:txBody>
            <a:bodyPr lIns="0" tIns="0" rIns="0" bIns="0" rtlCol="0" anchor="t">
              <a:spAutoFit/>
            </a:bodyPr>
            <a:lstStyle/>
            <a:p>
              <a:pPr algn="ctr">
                <a:lnSpc>
                  <a:spcPts val="2940"/>
                </a:lnSpc>
              </a:pPr>
              <a:r>
                <a:rPr lang="ar-AE" sz="2800" b="1" spc="21" dirty="0">
                  <a:solidFill>
                    <a:srgbClr val="FFFFFF"/>
                  </a:solidFill>
                  <a:latin typeface="Adobe Arabic" panose="02040503050201020203" pitchFamily="18" charset="-78"/>
                  <a:ea typeface="Alegreya Bold"/>
                  <a:cs typeface="Adobe Arabic" panose="02040503050201020203" pitchFamily="18" charset="-78"/>
                  <a:sym typeface="Alegreya Bold"/>
                </a:rPr>
                <a:t>الذكاء العاطفي</a:t>
              </a:r>
              <a:endParaRPr lang="en-US" sz="2800" b="1" spc="21" dirty="0">
                <a:solidFill>
                  <a:srgbClr val="FFFFFF"/>
                </a:solidFill>
                <a:latin typeface="Adobe Arabic" panose="02040503050201020203" pitchFamily="18" charset="-78"/>
                <a:ea typeface="Alegreya Bold"/>
                <a:cs typeface="Adobe Arabic" panose="02040503050201020203" pitchFamily="18" charset="-78"/>
                <a:sym typeface="Alegreya Bold"/>
              </a:endParaRPr>
            </a:p>
          </p:txBody>
        </p:sp>
        <p:sp>
          <p:nvSpPr>
            <p:cNvPr id="10" name="TextBox 35">
              <a:extLst>
                <a:ext uri="{FF2B5EF4-FFF2-40B4-BE49-F238E27FC236}">
                  <a16:creationId xmlns:a16="http://schemas.microsoft.com/office/drawing/2014/main" id="{6BEDCA1D-FD30-D707-7DA6-B6C653F217BD}"/>
                </a:ext>
              </a:extLst>
            </p:cNvPr>
            <p:cNvSpPr txBox="1"/>
            <p:nvPr/>
          </p:nvSpPr>
          <p:spPr>
            <a:xfrm>
              <a:off x="6623049" y="2886033"/>
              <a:ext cx="746463" cy="491545"/>
            </a:xfrm>
            <a:prstGeom prst="rect">
              <a:avLst/>
            </a:prstGeom>
          </p:spPr>
          <p:txBody>
            <a:bodyPr lIns="0" tIns="0" rIns="0" bIns="0" rtlCol="0" anchor="t">
              <a:spAutoFit/>
            </a:bodyPr>
            <a:lstStyle/>
            <a:p>
              <a:pPr algn="ctr">
                <a:lnSpc>
                  <a:spcPts val="4200"/>
                </a:lnSpc>
              </a:pPr>
              <a:r>
                <a:rPr lang="en-US" sz="3000" b="1" spc="30">
                  <a:solidFill>
                    <a:srgbClr val="FFFFFF"/>
                  </a:solidFill>
                  <a:latin typeface="Inter Bold"/>
                  <a:ea typeface="Inter Bold"/>
                  <a:cs typeface="Inter Bold"/>
                  <a:sym typeface="Inter Bold"/>
                </a:rPr>
                <a:t>03</a:t>
              </a:r>
            </a:p>
          </p:txBody>
        </p:sp>
      </p:grpSp>
      <p:pic>
        <p:nvPicPr>
          <p:cNvPr id="11" name="صورة 10">
            <a:extLst>
              <a:ext uri="{FF2B5EF4-FFF2-40B4-BE49-F238E27FC236}">
                <a16:creationId xmlns:a16="http://schemas.microsoft.com/office/drawing/2014/main" id="{CDF9DCDC-8DD7-6163-AFF2-02A3E01E1FC8}"/>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45877" y="3975620"/>
            <a:ext cx="2646566" cy="2285058"/>
          </a:xfrm>
          <a:prstGeom prst="rect">
            <a:avLst/>
          </a:prstGeom>
        </p:spPr>
      </p:pic>
      <p:grpSp>
        <p:nvGrpSpPr>
          <p:cNvPr id="24" name="Group 46">
            <a:extLst>
              <a:ext uri="{FF2B5EF4-FFF2-40B4-BE49-F238E27FC236}">
                <a16:creationId xmlns:a16="http://schemas.microsoft.com/office/drawing/2014/main" id="{D6623CB6-5F53-D0B6-4521-99EEB33A3136}"/>
              </a:ext>
            </a:extLst>
          </p:cNvPr>
          <p:cNvGrpSpPr/>
          <p:nvPr/>
        </p:nvGrpSpPr>
        <p:grpSpPr>
          <a:xfrm>
            <a:off x="2290290" y="4709534"/>
            <a:ext cx="5949910" cy="523220"/>
            <a:chOff x="1806222" y="2632971"/>
            <a:chExt cx="6370590" cy="523220"/>
          </a:xfrm>
        </p:grpSpPr>
        <p:sp>
          <p:nvSpPr>
            <p:cNvPr id="25" name="TextBox 47">
              <a:extLst>
                <a:ext uri="{FF2B5EF4-FFF2-40B4-BE49-F238E27FC236}">
                  <a16:creationId xmlns:a16="http://schemas.microsoft.com/office/drawing/2014/main" id="{36C3228A-6462-1D38-97B0-C9B7EACA50D6}"/>
                </a:ext>
              </a:extLst>
            </p:cNvPr>
            <p:cNvSpPr txBox="1"/>
            <p:nvPr/>
          </p:nvSpPr>
          <p:spPr>
            <a:xfrm>
              <a:off x="1806222" y="2632971"/>
              <a:ext cx="5921647" cy="523220"/>
            </a:xfrm>
            <a:prstGeom prst="rect">
              <a:avLst/>
            </a:prstGeom>
            <a:noFill/>
          </p:spPr>
          <p:txBody>
            <a:bodyPr wrap="square">
              <a:spAutoFit/>
            </a:bodyPr>
            <a:lstStyle/>
            <a:p>
              <a:pPr algn="r" rtl="1"/>
              <a:r>
                <a:rPr lang="ar-EG" sz="2800" b="1" dirty="0">
                  <a:latin typeface="Adobe Arabic" panose="02040503050201020203" pitchFamily="18" charset="-78"/>
                  <a:cs typeface="Adobe Arabic" panose="02040503050201020203" pitchFamily="18" charset="-78"/>
                </a:rPr>
                <a:t>مهارة بناء العلاقات الإيجابية.</a:t>
              </a:r>
            </a:p>
          </p:txBody>
        </p:sp>
        <p:pic>
          <p:nvPicPr>
            <p:cNvPr id="26" name="Picture 48">
              <a:extLst>
                <a:ext uri="{FF2B5EF4-FFF2-40B4-BE49-F238E27FC236}">
                  <a16:creationId xmlns:a16="http://schemas.microsoft.com/office/drawing/2014/main" id="{957C7782-376F-F87D-5C92-D1829D25B03D}"/>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7798530" y="2746564"/>
              <a:ext cx="378282" cy="353302"/>
            </a:xfrm>
            <a:prstGeom prst="rect">
              <a:avLst/>
            </a:prstGeom>
          </p:spPr>
        </p:pic>
      </p:grpSp>
    </p:spTree>
    <p:extLst>
      <p:ext uri="{BB962C8B-B14F-4D97-AF65-F5344CB8AC3E}">
        <p14:creationId xmlns:p14="http://schemas.microsoft.com/office/powerpoint/2010/main" val="180034093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1+#ppt_w/2"/>
                                          </p:val>
                                        </p:tav>
                                        <p:tav tm="100000">
                                          <p:val>
                                            <p:strVal val="#ppt_x"/>
                                          </p:val>
                                        </p:tav>
                                      </p:tavLst>
                                    </p:anim>
                                    <p:anim calcmode="lin" valueType="num">
                                      <p:cBhvr additive="base">
                                        <p:cTn id="8" dur="500" fill="hold"/>
                                        <p:tgtEl>
                                          <p:spTgt spid="18"/>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40"/>
                                        </p:tgtEl>
                                        <p:attrNameLst>
                                          <p:attrName>style.visibility</p:attrName>
                                        </p:attrNameLst>
                                      </p:cBhvr>
                                      <p:to>
                                        <p:strVal val="visible"/>
                                      </p:to>
                                    </p:set>
                                    <p:anim calcmode="lin" valueType="num">
                                      <p:cBhvr additive="base">
                                        <p:cTn id="11" dur="500" fill="hold"/>
                                        <p:tgtEl>
                                          <p:spTgt spid="40"/>
                                        </p:tgtEl>
                                        <p:attrNameLst>
                                          <p:attrName>ppt_x</p:attrName>
                                        </p:attrNameLst>
                                      </p:cBhvr>
                                      <p:tavLst>
                                        <p:tav tm="0">
                                          <p:val>
                                            <p:strVal val="1+#ppt_w/2"/>
                                          </p:val>
                                        </p:tav>
                                        <p:tav tm="100000">
                                          <p:val>
                                            <p:strVal val="#ppt_x"/>
                                          </p:val>
                                        </p:tav>
                                      </p:tavLst>
                                    </p:anim>
                                    <p:anim calcmode="lin" valueType="num">
                                      <p:cBhvr additive="base">
                                        <p:cTn id="12" dur="500" fill="hold"/>
                                        <p:tgtEl>
                                          <p:spTgt spid="40"/>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0"/>
                                  </p:stCondLst>
                                  <p:childTnLst>
                                    <p:set>
                                      <p:cBhvr>
                                        <p:cTn id="14" dur="1" fill="hold">
                                          <p:stCondLst>
                                            <p:cond delay="0"/>
                                          </p:stCondLst>
                                        </p:cTn>
                                        <p:tgtEl>
                                          <p:spTgt spid="43"/>
                                        </p:tgtEl>
                                        <p:attrNameLst>
                                          <p:attrName>style.visibility</p:attrName>
                                        </p:attrNameLst>
                                      </p:cBhvr>
                                      <p:to>
                                        <p:strVal val="visible"/>
                                      </p:to>
                                    </p:set>
                                    <p:anim calcmode="lin" valueType="num">
                                      <p:cBhvr additive="base">
                                        <p:cTn id="15" dur="500" fill="hold"/>
                                        <p:tgtEl>
                                          <p:spTgt spid="43"/>
                                        </p:tgtEl>
                                        <p:attrNameLst>
                                          <p:attrName>ppt_x</p:attrName>
                                        </p:attrNameLst>
                                      </p:cBhvr>
                                      <p:tavLst>
                                        <p:tav tm="0">
                                          <p:val>
                                            <p:strVal val="1+#ppt_w/2"/>
                                          </p:val>
                                        </p:tav>
                                        <p:tav tm="100000">
                                          <p:val>
                                            <p:strVal val="#ppt_x"/>
                                          </p:val>
                                        </p:tav>
                                      </p:tavLst>
                                    </p:anim>
                                    <p:anim calcmode="lin" valueType="num">
                                      <p:cBhvr additive="base">
                                        <p:cTn id="16" dur="500" fill="hold"/>
                                        <p:tgtEl>
                                          <p:spTgt spid="43"/>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0"/>
                                  </p:stCondLst>
                                  <p:childTnLst>
                                    <p:set>
                                      <p:cBhvr>
                                        <p:cTn id="18" dur="1" fill="hold">
                                          <p:stCondLst>
                                            <p:cond delay="0"/>
                                          </p:stCondLst>
                                        </p:cTn>
                                        <p:tgtEl>
                                          <p:spTgt spid="24"/>
                                        </p:tgtEl>
                                        <p:attrNameLst>
                                          <p:attrName>style.visibility</p:attrName>
                                        </p:attrNameLst>
                                      </p:cBhvr>
                                      <p:to>
                                        <p:strVal val="visible"/>
                                      </p:to>
                                    </p:set>
                                    <p:anim calcmode="lin" valueType="num">
                                      <p:cBhvr additive="base">
                                        <p:cTn id="19" dur="500" fill="hold"/>
                                        <p:tgtEl>
                                          <p:spTgt spid="24"/>
                                        </p:tgtEl>
                                        <p:attrNameLst>
                                          <p:attrName>ppt_x</p:attrName>
                                        </p:attrNameLst>
                                      </p:cBhvr>
                                      <p:tavLst>
                                        <p:tav tm="0">
                                          <p:val>
                                            <p:strVal val="1+#ppt_w/2"/>
                                          </p:val>
                                        </p:tav>
                                        <p:tav tm="100000">
                                          <p:val>
                                            <p:strVal val="#ppt_x"/>
                                          </p:val>
                                        </p:tav>
                                      </p:tavLst>
                                    </p:anim>
                                    <p:anim calcmode="lin" valueType="num">
                                      <p:cBhvr additive="base">
                                        <p:cTn id="20" dur="500" fill="hold"/>
                                        <p:tgtEl>
                                          <p:spTgt spid="2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3A9D74-CF45-E142-3372-8D4EA71D9799}"/>
            </a:ext>
          </a:extLst>
        </p:cNvPr>
        <p:cNvGrpSpPr/>
        <p:nvPr/>
      </p:nvGrpSpPr>
      <p:grpSpPr>
        <a:xfrm>
          <a:off x="0" y="0"/>
          <a:ext cx="0" cy="0"/>
          <a:chOff x="0" y="0"/>
          <a:chExt cx="0" cy="0"/>
        </a:xfrm>
      </p:grpSpPr>
      <p:pic>
        <p:nvPicPr>
          <p:cNvPr id="4" name="صورة 3">
            <a:extLst>
              <a:ext uri="{FF2B5EF4-FFF2-40B4-BE49-F238E27FC236}">
                <a16:creationId xmlns:a16="http://schemas.microsoft.com/office/drawing/2014/main" id="{F822059F-1961-86F7-E1A9-74913C6002DC}"/>
              </a:ext>
            </a:extLst>
          </p:cNvPr>
          <p:cNvPicPr>
            <a:picLocks noChangeAspect="1"/>
          </p:cNvPicPr>
          <p:nvPr/>
        </p:nvPicPr>
        <p:blipFill>
          <a:blip r:embed="rId2">
            <a:alphaModFix amt="50000"/>
            <a:extLst>
              <a:ext uri="{28A0092B-C50C-407E-A947-70E740481C1C}">
                <a14:useLocalDpi xmlns:a14="http://schemas.microsoft.com/office/drawing/2010/main" val="0"/>
              </a:ext>
            </a:extLst>
          </a:blip>
          <a:srcRect/>
          <a:stretch/>
        </p:blipFill>
        <p:spPr>
          <a:xfrm>
            <a:off x="-185389" y="0"/>
            <a:ext cx="12562778" cy="6858000"/>
          </a:xfrm>
          <a:prstGeom prst="rect">
            <a:avLst/>
          </a:prstGeom>
        </p:spPr>
      </p:pic>
      <p:sp>
        <p:nvSpPr>
          <p:cNvPr id="2" name="مستطيل ذو زوايا قطرية مستديرة 13">
            <a:extLst>
              <a:ext uri="{FF2B5EF4-FFF2-40B4-BE49-F238E27FC236}">
                <a16:creationId xmlns:a16="http://schemas.microsoft.com/office/drawing/2014/main" id="{652282B2-4BF1-8616-6E00-FF7456194C62}"/>
              </a:ext>
            </a:extLst>
          </p:cNvPr>
          <p:cNvSpPr/>
          <p:nvPr/>
        </p:nvSpPr>
        <p:spPr>
          <a:xfrm flipH="1">
            <a:off x="606533" y="951938"/>
            <a:ext cx="11131826" cy="4896094"/>
          </a:xfrm>
          <a:prstGeom prst="round2DiagRect">
            <a:avLst>
              <a:gd name="adj1" fmla="val 8346"/>
              <a:gd name="adj2" fmla="val 0"/>
            </a:avLst>
          </a:prstGeom>
          <a:solidFill>
            <a:srgbClr val="0B1E42">
              <a:alpha val="70000"/>
            </a:srgb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SA" sz="2400" b="1" i="0" u="none" strike="noStrike" kern="1200" cap="none" spc="0" normalizeH="0" baseline="0" noProof="0" dirty="0">
              <a:ln>
                <a:noFill/>
              </a:ln>
              <a:solidFill>
                <a:srgbClr val="FFFFFF"/>
              </a:solidFill>
              <a:effectLst/>
              <a:uLnTx/>
              <a:uFillTx/>
              <a:latin typeface="SST Arabic Medium" panose="020B0604030504020204" pitchFamily="34" charset="-78"/>
              <a:ea typeface="+mn-ea"/>
              <a:cs typeface="SST Arabic Medium" panose="020B0604030504020204" pitchFamily="34" charset="-78"/>
            </a:endParaRPr>
          </a:p>
        </p:txBody>
      </p:sp>
      <p:grpSp>
        <p:nvGrpSpPr>
          <p:cNvPr id="3" name="مجموعة 2">
            <a:extLst>
              <a:ext uri="{FF2B5EF4-FFF2-40B4-BE49-F238E27FC236}">
                <a16:creationId xmlns:a16="http://schemas.microsoft.com/office/drawing/2014/main" id="{71C968B2-5E54-3D4E-BFD5-9E0E7FA0A4BD}"/>
              </a:ext>
            </a:extLst>
          </p:cNvPr>
          <p:cNvGrpSpPr/>
          <p:nvPr/>
        </p:nvGrpSpPr>
        <p:grpSpPr>
          <a:xfrm>
            <a:off x="4412121" y="1589867"/>
            <a:ext cx="6861887" cy="1435474"/>
            <a:chOff x="3796996" y="1413630"/>
            <a:chExt cx="6861887" cy="1435474"/>
          </a:xfrm>
        </p:grpSpPr>
        <p:sp>
          <p:nvSpPr>
            <p:cNvPr id="5" name="TextBox 8">
              <a:extLst>
                <a:ext uri="{FF2B5EF4-FFF2-40B4-BE49-F238E27FC236}">
                  <a16:creationId xmlns:a16="http://schemas.microsoft.com/office/drawing/2014/main" id="{AA945E4D-EC8D-AB21-764D-6E07FDE7DCDB}"/>
                </a:ext>
              </a:extLst>
            </p:cNvPr>
            <p:cNvSpPr txBox="1"/>
            <p:nvPr/>
          </p:nvSpPr>
          <p:spPr>
            <a:xfrm>
              <a:off x="5068554" y="1413630"/>
              <a:ext cx="5590329" cy="690830"/>
            </a:xfrm>
            <a:prstGeom prst="rect">
              <a:avLst/>
            </a:prstGeom>
          </p:spPr>
          <p:txBody>
            <a:bodyPr lIns="0" tIns="0" rIns="0" bIns="0" rtlCol="0" anchor="t">
              <a:spAutoFit/>
            </a:bodyPr>
            <a:lstStyle/>
            <a:p>
              <a:pPr marL="0" marR="0" lvl="0" indent="0" algn="r" defTabSz="914400" rtl="1" eaLnBrk="1" fontAlgn="auto" latinLnBrk="0" hangingPunct="1">
                <a:lnSpc>
                  <a:spcPts val="6381"/>
                </a:lnSpc>
                <a:spcBef>
                  <a:spcPts val="0"/>
                </a:spcBef>
                <a:spcAft>
                  <a:spcPts val="0"/>
                </a:spcAft>
                <a:buClrTx/>
                <a:buSzTx/>
                <a:buFontTx/>
                <a:buNone/>
                <a:tabLst/>
                <a:defRPr/>
              </a:pPr>
              <a:r>
                <a:rPr kumimoji="0" lang="en-US" sz="2552" b="0" i="0" u="none" strike="noStrike" kern="1200" cap="none" spc="0" normalizeH="0" baseline="0" noProof="0" dirty="0">
                  <a:ln>
                    <a:noFill/>
                  </a:ln>
                  <a:solidFill>
                    <a:srgbClr val="FFFFFF"/>
                  </a:solidFill>
                  <a:effectLst/>
                  <a:uLnTx/>
                  <a:uFillTx/>
                  <a:latin typeface="SST Arabic"/>
                  <a:ea typeface="SST Arabic"/>
                  <a:cs typeface="SST Arabic"/>
                  <a:sym typeface="SST Arabic"/>
                </a:rPr>
                <a:t>01</a:t>
              </a:r>
              <a:r>
                <a:rPr kumimoji="0" lang="ar-EG" sz="2552" b="0" i="0" u="none" strike="noStrike" kern="1200" cap="none" spc="0" normalizeH="0" baseline="0" noProof="0" dirty="0">
                  <a:ln>
                    <a:noFill/>
                  </a:ln>
                  <a:solidFill>
                    <a:srgbClr val="FFFFFF"/>
                  </a:solidFill>
                  <a:effectLst/>
                  <a:uLnTx/>
                  <a:uFillTx/>
                  <a:latin typeface="SST Arabic"/>
                  <a:ea typeface="SST Arabic"/>
                  <a:cs typeface="SST Arabic"/>
                  <a:sym typeface="SST Arabic"/>
                  <a:rtl/>
                </a:rPr>
                <a:t> - أساسيّات القيادة والإشراف الفعّال</a:t>
              </a:r>
            </a:p>
          </p:txBody>
        </p:sp>
        <p:sp>
          <p:nvSpPr>
            <p:cNvPr id="6" name="TextBox 9">
              <a:extLst>
                <a:ext uri="{FF2B5EF4-FFF2-40B4-BE49-F238E27FC236}">
                  <a16:creationId xmlns:a16="http://schemas.microsoft.com/office/drawing/2014/main" id="{6E6B8558-99BF-3BD1-2BF9-9175C4561F54}"/>
                </a:ext>
              </a:extLst>
            </p:cNvPr>
            <p:cNvSpPr txBox="1"/>
            <p:nvPr/>
          </p:nvSpPr>
          <p:spPr>
            <a:xfrm>
              <a:off x="3796996" y="2158274"/>
              <a:ext cx="6861887" cy="690830"/>
            </a:xfrm>
            <a:prstGeom prst="rect">
              <a:avLst/>
            </a:prstGeom>
          </p:spPr>
          <p:txBody>
            <a:bodyPr lIns="0" tIns="0" rIns="0" bIns="0" rtlCol="0" anchor="t">
              <a:spAutoFit/>
            </a:bodyPr>
            <a:lstStyle/>
            <a:p>
              <a:pPr marL="0" marR="0" lvl="0" indent="0" algn="r" defTabSz="914400" rtl="1" eaLnBrk="1" fontAlgn="auto" latinLnBrk="0" hangingPunct="1">
                <a:lnSpc>
                  <a:spcPts val="6381"/>
                </a:lnSpc>
                <a:spcBef>
                  <a:spcPts val="0"/>
                </a:spcBef>
                <a:spcAft>
                  <a:spcPts val="0"/>
                </a:spcAft>
                <a:buClrTx/>
                <a:buSzTx/>
                <a:buFontTx/>
                <a:buNone/>
                <a:tabLst/>
                <a:defRPr/>
              </a:pPr>
              <a:r>
                <a:rPr kumimoji="0" lang="en-US" sz="2552" b="0" i="0" u="none" strike="noStrike" kern="1200" cap="none" spc="0" normalizeH="0" baseline="0" noProof="0" dirty="0">
                  <a:ln>
                    <a:noFill/>
                  </a:ln>
                  <a:solidFill>
                    <a:srgbClr val="FFFFFF"/>
                  </a:solidFill>
                  <a:effectLst/>
                  <a:uLnTx/>
                  <a:uFillTx/>
                  <a:latin typeface="SST Arabic"/>
                  <a:ea typeface="SST Arabic"/>
                  <a:cs typeface="SST Arabic"/>
                  <a:sym typeface="SST Arabic"/>
                </a:rPr>
                <a:t>02</a:t>
              </a:r>
              <a:r>
                <a:rPr kumimoji="0" lang="ar-EG" sz="2552" b="0" i="0" u="none" strike="noStrike" kern="1200" cap="none" spc="0" normalizeH="0" baseline="0" noProof="0" dirty="0">
                  <a:ln>
                    <a:noFill/>
                  </a:ln>
                  <a:solidFill>
                    <a:srgbClr val="FFFFFF"/>
                  </a:solidFill>
                  <a:effectLst/>
                  <a:uLnTx/>
                  <a:uFillTx/>
                  <a:latin typeface="SST Arabic"/>
                  <a:ea typeface="SST Arabic"/>
                  <a:cs typeface="SST Arabic"/>
                  <a:sym typeface="SST Arabic"/>
                  <a:rtl/>
                </a:rPr>
                <a:t> - مهارات التواصل القيادي وبناء العلاقات</a:t>
              </a:r>
            </a:p>
          </p:txBody>
        </p:sp>
      </p:grpSp>
      <p:grpSp>
        <p:nvGrpSpPr>
          <p:cNvPr id="7" name="مجموعة 6">
            <a:extLst>
              <a:ext uri="{FF2B5EF4-FFF2-40B4-BE49-F238E27FC236}">
                <a16:creationId xmlns:a16="http://schemas.microsoft.com/office/drawing/2014/main" id="{758CF3DD-89D8-2734-6FB8-F1544AA9CBD8}"/>
              </a:ext>
            </a:extLst>
          </p:cNvPr>
          <p:cNvGrpSpPr/>
          <p:nvPr/>
        </p:nvGrpSpPr>
        <p:grpSpPr>
          <a:xfrm>
            <a:off x="8029987" y="459194"/>
            <a:ext cx="3708371" cy="869565"/>
            <a:chOff x="8143874" y="714375"/>
            <a:chExt cx="3708371" cy="869565"/>
          </a:xfrm>
        </p:grpSpPr>
        <p:sp>
          <p:nvSpPr>
            <p:cNvPr id="8" name="مستطيل ذو زوايا قطرية مستديرة 22">
              <a:extLst>
                <a:ext uri="{FF2B5EF4-FFF2-40B4-BE49-F238E27FC236}">
                  <a16:creationId xmlns:a16="http://schemas.microsoft.com/office/drawing/2014/main" id="{36E93E24-AD17-7CAD-6215-D268CBCB5AEC}"/>
                </a:ext>
              </a:extLst>
            </p:cNvPr>
            <p:cNvSpPr/>
            <p:nvPr/>
          </p:nvSpPr>
          <p:spPr>
            <a:xfrm flipH="1">
              <a:off x="8143874" y="714375"/>
              <a:ext cx="3708371" cy="869565"/>
            </a:xfrm>
            <a:prstGeom prst="round2DiagRect">
              <a:avLst>
                <a:gd name="adj1" fmla="val 32200"/>
                <a:gd name="adj2" fmla="val 0"/>
              </a:avLst>
            </a:prstGeom>
            <a:solidFill>
              <a:schemeClr val="accent2"/>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SA" sz="2400" b="1" i="0" u="none" strike="noStrike" kern="1200" cap="none" spc="0" normalizeH="0" baseline="0" noProof="0" dirty="0">
                <a:ln>
                  <a:noFill/>
                </a:ln>
                <a:solidFill>
                  <a:srgbClr val="FFFFFF"/>
                </a:solidFill>
                <a:effectLst/>
                <a:uLnTx/>
                <a:uFillTx/>
                <a:latin typeface="SST Arabic Medium" panose="020B0604030504020204" pitchFamily="34" charset="-78"/>
                <a:ea typeface="+mn-ea"/>
                <a:cs typeface="SST Arabic Medium" panose="020B0604030504020204" pitchFamily="34" charset="-78"/>
              </a:endParaRPr>
            </a:p>
          </p:txBody>
        </p:sp>
        <p:sp>
          <p:nvSpPr>
            <p:cNvPr id="9" name="TextBox 7">
              <a:extLst>
                <a:ext uri="{FF2B5EF4-FFF2-40B4-BE49-F238E27FC236}">
                  <a16:creationId xmlns:a16="http://schemas.microsoft.com/office/drawing/2014/main" id="{5CBE6E6E-72A1-24CB-5BED-1711536DF635}"/>
                </a:ext>
              </a:extLst>
            </p:cNvPr>
            <p:cNvSpPr txBox="1"/>
            <p:nvPr/>
          </p:nvSpPr>
          <p:spPr>
            <a:xfrm>
              <a:off x="8248649" y="742936"/>
              <a:ext cx="3527397" cy="769441"/>
            </a:xfrm>
            <a:prstGeom prst="rect">
              <a:avLst/>
            </a:prstGeom>
          </p:spPr>
          <p:txBody>
            <a:bodyPr wrap="square" lIns="0" tIns="0" rIns="0" bIns="0" rtlCol="0" anchor="t">
              <a:spAutoFit/>
            </a:bodyPr>
            <a:lstStyle/>
            <a:p>
              <a:pPr marL="0" marR="0" lvl="0" indent="0" algn="ctr" defTabSz="914400" rtl="1" eaLnBrk="1" fontAlgn="auto" latinLnBrk="0" hangingPunct="1">
                <a:lnSpc>
                  <a:spcPts val="6042"/>
                </a:lnSpc>
                <a:spcBef>
                  <a:spcPts val="0"/>
                </a:spcBef>
                <a:spcAft>
                  <a:spcPts val="0"/>
                </a:spcAft>
                <a:buClrTx/>
                <a:buSzTx/>
                <a:buFontTx/>
                <a:buNone/>
                <a:tabLst/>
                <a:defRPr/>
              </a:pPr>
              <a:r>
                <a:rPr kumimoji="0" lang="ar-EG" sz="4000" b="1" i="0" u="none" strike="noStrike" kern="1200" cap="none" spc="0" normalizeH="0" baseline="0" noProof="0" dirty="0">
                  <a:ln>
                    <a:noFill/>
                  </a:ln>
                  <a:solidFill>
                    <a:srgbClr val="FFFFFF"/>
                  </a:solidFill>
                  <a:effectLst/>
                  <a:uLnTx/>
                  <a:uFillTx/>
                  <a:latin typeface="SST Arabic Bold"/>
                  <a:ea typeface="SST Arabic Bold"/>
                  <a:cs typeface="SST Arabic Bold"/>
                  <a:sym typeface="SST Arabic Bold"/>
                  <a:rtl/>
                </a:rPr>
                <a:t>الــمــوضــوعـــات</a:t>
              </a:r>
            </a:p>
          </p:txBody>
        </p:sp>
      </p:grpSp>
      <p:sp>
        <p:nvSpPr>
          <p:cNvPr id="10" name="TextBox 9">
            <a:extLst>
              <a:ext uri="{FF2B5EF4-FFF2-40B4-BE49-F238E27FC236}">
                <a16:creationId xmlns:a16="http://schemas.microsoft.com/office/drawing/2014/main" id="{2D46D646-4CD7-11EC-E9A5-D9D006962343}"/>
              </a:ext>
            </a:extLst>
          </p:cNvPr>
          <p:cNvSpPr txBox="1"/>
          <p:nvPr/>
        </p:nvSpPr>
        <p:spPr>
          <a:xfrm>
            <a:off x="4412119" y="3299549"/>
            <a:ext cx="6861887" cy="690830"/>
          </a:xfrm>
          <a:prstGeom prst="rect">
            <a:avLst/>
          </a:prstGeom>
        </p:spPr>
        <p:txBody>
          <a:bodyPr lIns="0" tIns="0" rIns="0" bIns="0" rtlCol="0" anchor="t">
            <a:spAutoFit/>
          </a:bodyPr>
          <a:lstStyle/>
          <a:p>
            <a:pPr marL="0" marR="0" lvl="0" indent="0" algn="r" defTabSz="914400" rtl="1" eaLnBrk="1" fontAlgn="auto" latinLnBrk="0" hangingPunct="1">
              <a:lnSpc>
                <a:spcPts val="6381"/>
              </a:lnSpc>
              <a:spcBef>
                <a:spcPts val="0"/>
              </a:spcBef>
              <a:spcAft>
                <a:spcPts val="0"/>
              </a:spcAft>
              <a:buClrTx/>
              <a:buSzTx/>
              <a:buFontTx/>
              <a:buNone/>
              <a:tabLst/>
              <a:defRPr/>
            </a:pPr>
            <a:r>
              <a:rPr kumimoji="0" lang="en-US" sz="2552" b="0" i="0" u="none" strike="noStrike" kern="1200" cap="none" spc="0" normalizeH="0" baseline="0" noProof="0" dirty="0">
                <a:ln>
                  <a:noFill/>
                </a:ln>
                <a:solidFill>
                  <a:srgbClr val="FFFFFF"/>
                </a:solidFill>
                <a:effectLst/>
                <a:uLnTx/>
                <a:uFillTx/>
                <a:latin typeface="SST Arabic"/>
                <a:ea typeface="SST Arabic"/>
                <a:cs typeface="SST Arabic"/>
                <a:sym typeface="SST Arabic"/>
              </a:rPr>
              <a:t>0</a:t>
            </a:r>
            <a:r>
              <a:rPr lang="en-US" sz="2552" dirty="0">
                <a:solidFill>
                  <a:srgbClr val="FFFFFF"/>
                </a:solidFill>
                <a:latin typeface="SST Arabic"/>
                <a:ea typeface="SST Arabic"/>
                <a:cs typeface="SST Arabic"/>
                <a:sym typeface="SST Arabic"/>
              </a:rPr>
              <a:t>3</a:t>
            </a:r>
            <a:r>
              <a:rPr kumimoji="0" lang="ar-EG" sz="2552" b="0" i="0" u="none" strike="noStrike" kern="1200" cap="none" spc="0" normalizeH="0" baseline="0" noProof="0" dirty="0">
                <a:ln>
                  <a:noFill/>
                </a:ln>
                <a:solidFill>
                  <a:srgbClr val="FFFFFF"/>
                </a:solidFill>
                <a:effectLst/>
                <a:uLnTx/>
                <a:uFillTx/>
                <a:latin typeface="SST Arabic"/>
                <a:ea typeface="SST Arabic"/>
                <a:cs typeface="SST Arabic"/>
                <a:sym typeface="SST Arabic"/>
                <a:rtl/>
              </a:rPr>
              <a:t> - بناء الفرق والتحفيز وتمكين الموظفين</a:t>
            </a:r>
          </a:p>
        </p:txBody>
      </p:sp>
      <p:sp>
        <p:nvSpPr>
          <p:cNvPr id="11" name="TextBox 9">
            <a:extLst>
              <a:ext uri="{FF2B5EF4-FFF2-40B4-BE49-F238E27FC236}">
                <a16:creationId xmlns:a16="http://schemas.microsoft.com/office/drawing/2014/main" id="{83EFEE5B-EFFE-8DBF-7F54-39848CCE98E4}"/>
              </a:ext>
            </a:extLst>
          </p:cNvPr>
          <p:cNvSpPr txBox="1"/>
          <p:nvPr/>
        </p:nvSpPr>
        <p:spPr>
          <a:xfrm>
            <a:off x="4412119" y="4264587"/>
            <a:ext cx="6861887" cy="690830"/>
          </a:xfrm>
          <a:prstGeom prst="rect">
            <a:avLst/>
          </a:prstGeom>
        </p:spPr>
        <p:txBody>
          <a:bodyPr lIns="0" tIns="0" rIns="0" bIns="0" rtlCol="0" anchor="t">
            <a:spAutoFit/>
          </a:bodyPr>
          <a:lstStyle/>
          <a:p>
            <a:pPr marL="0" marR="0" lvl="0" indent="0" algn="r" defTabSz="914400" rtl="1" eaLnBrk="1" fontAlgn="auto" latinLnBrk="0" hangingPunct="1">
              <a:lnSpc>
                <a:spcPts val="6381"/>
              </a:lnSpc>
              <a:spcBef>
                <a:spcPts val="0"/>
              </a:spcBef>
              <a:spcAft>
                <a:spcPts val="0"/>
              </a:spcAft>
              <a:buClrTx/>
              <a:buSzTx/>
              <a:buFontTx/>
              <a:buNone/>
              <a:tabLst/>
              <a:defRPr/>
            </a:pPr>
            <a:r>
              <a:rPr kumimoji="0" lang="en-US" sz="2552" b="0" i="0" u="none" strike="noStrike" kern="1200" cap="none" spc="0" normalizeH="0" baseline="0" noProof="0" dirty="0">
                <a:ln>
                  <a:noFill/>
                </a:ln>
                <a:solidFill>
                  <a:srgbClr val="FFFFFF"/>
                </a:solidFill>
                <a:effectLst/>
                <a:uLnTx/>
                <a:uFillTx/>
                <a:latin typeface="SST Arabic"/>
                <a:ea typeface="SST Arabic"/>
                <a:cs typeface="SST Arabic"/>
                <a:sym typeface="SST Arabic"/>
              </a:rPr>
              <a:t>04</a:t>
            </a:r>
            <a:r>
              <a:rPr kumimoji="0" lang="ar-EG" sz="2552" b="0" i="0" u="none" strike="noStrike" kern="1200" cap="none" spc="0" normalizeH="0" baseline="0" noProof="0" dirty="0">
                <a:ln>
                  <a:noFill/>
                </a:ln>
                <a:solidFill>
                  <a:srgbClr val="FFFFFF"/>
                </a:solidFill>
                <a:effectLst/>
                <a:uLnTx/>
                <a:uFillTx/>
                <a:latin typeface="SST Arabic"/>
                <a:ea typeface="SST Arabic"/>
                <a:cs typeface="SST Arabic"/>
                <a:sym typeface="SST Arabic"/>
                <a:rtl/>
              </a:rPr>
              <a:t> - اتخاذ القرار وتقييم الأداء وخطة التطوير القيادي</a:t>
            </a:r>
          </a:p>
        </p:txBody>
      </p:sp>
    </p:spTree>
    <p:extLst>
      <p:ext uri="{BB962C8B-B14F-4D97-AF65-F5344CB8AC3E}">
        <p14:creationId xmlns:p14="http://schemas.microsoft.com/office/powerpoint/2010/main" val="383661585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319E61-7F24-F61A-8DF8-3D9A0A9A5E1D}"/>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4E654525-9AF1-B1DC-A83E-D8603757BE1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2" name="TextBox 7">
            <a:extLst>
              <a:ext uri="{FF2B5EF4-FFF2-40B4-BE49-F238E27FC236}">
                <a16:creationId xmlns:a16="http://schemas.microsoft.com/office/drawing/2014/main" id="{DC03C5EB-4A07-7D37-E395-B70A19444569}"/>
              </a:ext>
            </a:extLst>
          </p:cNvPr>
          <p:cNvSpPr txBox="1"/>
          <p:nvPr/>
        </p:nvSpPr>
        <p:spPr>
          <a:xfrm>
            <a:off x="1312093" y="-189859"/>
            <a:ext cx="9567813" cy="729430"/>
          </a:xfrm>
          <a:prstGeom prst="rect">
            <a:avLst/>
          </a:prstGeom>
          <a:noFill/>
        </p:spPr>
        <p:txBody>
          <a:bodyPr wrap="square">
            <a:spAutoFit/>
          </a:bodyPr>
          <a:lstStyle/>
          <a:p>
            <a:pPr marL="0" marR="0" lvl="0" indent="0" algn="ctr" defTabSz="914400" rtl="1" eaLnBrk="1" fontAlgn="auto" latinLnBrk="0" hangingPunct="1">
              <a:lnSpc>
                <a:spcPct val="115000"/>
              </a:lnSpc>
              <a:spcBef>
                <a:spcPts val="0"/>
              </a:spcBef>
              <a:spcAft>
                <a:spcPts val="0"/>
              </a:spcAft>
              <a:buClrTx/>
              <a:buSzTx/>
              <a:buFontTx/>
              <a:buNone/>
              <a:tabLst/>
              <a:defRPr/>
            </a:pPr>
            <a:r>
              <a:rPr kumimoji="0" lang="ar-SA" sz="3600" b="1" i="0" u="none" strike="noStrike" kern="1200" cap="none" spc="0" normalizeH="0" baseline="0" noProof="0" dirty="0">
                <a:ln>
                  <a:noFill/>
                </a:ln>
                <a:solidFill>
                  <a:prstClr val="white"/>
                </a:solidFill>
                <a:effectLst/>
                <a:uLnTx/>
                <a:uFillTx/>
                <a:latin typeface="Adobe Arabic" panose="02040503050201020203" pitchFamily="18" charset="-78"/>
                <a:ea typeface="Calibri" panose="020F0502020204030204" pitchFamily="34" charset="0"/>
                <a:cs typeface="Adobe Arabic" panose="02040503050201020203" pitchFamily="18" charset="-78"/>
              </a:rPr>
              <a:t>خصائص القائد الفعّال في بيئة العمل</a:t>
            </a:r>
          </a:p>
        </p:txBody>
      </p:sp>
      <p:grpSp>
        <p:nvGrpSpPr>
          <p:cNvPr id="18" name="Group 46">
            <a:extLst>
              <a:ext uri="{FF2B5EF4-FFF2-40B4-BE49-F238E27FC236}">
                <a16:creationId xmlns:a16="http://schemas.microsoft.com/office/drawing/2014/main" id="{D1253B6A-62ED-0A6E-E575-ED7D92FC9A22}"/>
              </a:ext>
            </a:extLst>
          </p:cNvPr>
          <p:cNvGrpSpPr/>
          <p:nvPr/>
        </p:nvGrpSpPr>
        <p:grpSpPr>
          <a:xfrm>
            <a:off x="934746" y="2119772"/>
            <a:ext cx="7306770" cy="523220"/>
            <a:chOff x="353427" y="2632971"/>
            <a:chExt cx="7823385" cy="523220"/>
          </a:xfrm>
        </p:grpSpPr>
        <p:sp>
          <p:nvSpPr>
            <p:cNvPr id="20" name="TextBox 47">
              <a:extLst>
                <a:ext uri="{FF2B5EF4-FFF2-40B4-BE49-F238E27FC236}">
                  <a16:creationId xmlns:a16="http://schemas.microsoft.com/office/drawing/2014/main" id="{F4455DA4-13A8-4F3C-76B5-E362CA677F33}"/>
                </a:ext>
              </a:extLst>
            </p:cNvPr>
            <p:cNvSpPr txBox="1"/>
            <p:nvPr/>
          </p:nvSpPr>
          <p:spPr>
            <a:xfrm>
              <a:off x="353427" y="2632971"/>
              <a:ext cx="7374443" cy="523220"/>
            </a:xfrm>
            <a:prstGeom prst="rect">
              <a:avLst/>
            </a:prstGeom>
            <a:noFill/>
          </p:spPr>
          <p:txBody>
            <a:bodyPr wrap="square">
              <a:spAutoFit/>
            </a:bodyPr>
            <a:lstStyle/>
            <a:p>
              <a:pPr algn="r" rtl="1"/>
              <a:r>
                <a:rPr lang="ar-EG" sz="2800" b="1" dirty="0">
                  <a:latin typeface="Adobe Arabic" panose="02040503050201020203" pitchFamily="18" charset="-78"/>
                  <a:cs typeface="Adobe Arabic" panose="02040503050201020203" pitchFamily="18" charset="-78"/>
                </a:rPr>
                <a:t>الانفتاح على الأفكار الجديدة والتغيير.</a:t>
              </a:r>
            </a:p>
          </p:txBody>
        </p:sp>
        <p:pic>
          <p:nvPicPr>
            <p:cNvPr id="39" name="Picture 48">
              <a:extLst>
                <a:ext uri="{FF2B5EF4-FFF2-40B4-BE49-F238E27FC236}">
                  <a16:creationId xmlns:a16="http://schemas.microsoft.com/office/drawing/2014/main" id="{6398FD57-3FD2-ECAE-0546-B8D4163E60F9}"/>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7798530" y="2746564"/>
              <a:ext cx="378282" cy="353302"/>
            </a:xfrm>
            <a:prstGeom prst="rect">
              <a:avLst/>
            </a:prstGeom>
          </p:spPr>
        </p:pic>
      </p:grpSp>
      <p:grpSp>
        <p:nvGrpSpPr>
          <p:cNvPr id="40" name="Group 46">
            <a:extLst>
              <a:ext uri="{FF2B5EF4-FFF2-40B4-BE49-F238E27FC236}">
                <a16:creationId xmlns:a16="http://schemas.microsoft.com/office/drawing/2014/main" id="{9AB1063C-BEA8-1E98-3350-C71D91C876E5}"/>
              </a:ext>
            </a:extLst>
          </p:cNvPr>
          <p:cNvGrpSpPr/>
          <p:nvPr/>
        </p:nvGrpSpPr>
        <p:grpSpPr>
          <a:xfrm>
            <a:off x="402310" y="3024407"/>
            <a:ext cx="7837890" cy="523220"/>
            <a:chOff x="-215245" y="2632971"/>
            <a:chExt cx="8392057" cy="523220"/>
          </a:xfrm>
        </p:grpSpPr>
        <p:sp>
          <p:nvSpPr>
            <p:cNvPr id="41" name="TextBox 47">
              <a:extLst>
                <a:ext uri="{FF2B5EF4-FFF2-40B4-BE49-F238E27FC236}">
                  <a16:creationId xmlns:a16="http://schemas.microsoft.com/office/drawing/2014/main" id="{BD7B8108-FA48-3A1B-62E4-DBF3F73805C1}"/>
                </a:ext>
              </a:extLst>
            </p:cNvPr>
            <p:cNvSpPr txBox="1"/>
            <p:nvPr/>
          </p:nvSpPr>
          <p:spPr>
            <a:xfrm>
              <a:off x="-215245" y="2632971"/>
              <a:ext cx="7943114" cy="523220"/>
            </a:xfrm>
            <a:prstGeom prst="rect">
              <a:avLst/>
            </a:prstGeom>
            <a:noFill/>
          </p:spPr>
          <p:txBody>
            <a:bodyPr wrap="square">
              <a:spAutoFit/>
            </a:bodyPr>
            <a:lstStyle/>
            <a:p>
              <a:pPr algn="r" rtl="1"/>
              <a:r>
                <a:rPr lang="ar-EG" sz="2800" b="1" dirty="0">
                  <a:latin typeface="Adobe Arabic" panose="02040503050201020203" pitchFamily="18" charset="-78"/>
                  <a:cs typeface="Adobe Arabic" panose="02040503050201020203" pitchFamily="18" charset="-78"/>
                </a:rPr>
                <a:t>القدرة على التعلّم من التجارب والأخطاء.</a:t>
              </a:r>
            </a:p>
          </p:txBody>
        </p:sp>
        <p:pic>
          <p:nvPicPr>
            <p:cNvPr id="42" name="Picture 48">
              <a:extLst>
                <a:ext uri="{FF2B5EF4-FFF2-40B4-BE49-F238E27FC236}">
                  <a16:creationId xmlns:a16="http://schemas.microsoft.com/office/drawing/2014/main" id="{72BDEA41-EA75-4A3D-CD2A-A1D34FA897C7}"/>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7798530" y="2746564"/>
              <a:ext cx="378282" cy="353302"/>
            </a:xfrm>
            <a:prstGeom prst="rect">
              <a:avLst/>
            </a:prstGeom>
          </p:spPr>
        </p:pic>
      </p:grpSp>
      <p:grpSp>
        <p:nvGrpSpPr>
          <p:cNvPr id="43" name="Group 46">
            <a:extLst>
              <a:ext uri="{FF2B5EF4-FFF2-40B4-BE49-F238E27FC236}">
                <a16:creationId xmlns:a16="http://schemas.microsoft.com/office/drawing/2014/main" id="{9BA0E2A2-FDEC-323D-9AD4-824B72ACFFE1}"/>
              </a:ext>
            </a:extLst>
          </p:cNvPr>
          <p:cNvGrpSpPr/>
          <p:nvPr/>
        </p:nvGrpSpPr>
        <p:grpSpPr>
          <a:xfrm>
            <a:off x="2290290" y="3907553"/>
            <a:ext cx="5949910" cy="523220"/>
            <a:chOff x="1806222" y="2632971"/>
            <a:chExt cx="6370590" cy="523220"/>
          </a:xfrm>
        </p:grpSpPr>
        <p:sp>
          <p:nvSpPr>
            <p:cNvPr id="44" name="TextBox 47">
              <a:extLst>
                <a:ext uri="{FF2B5EF4-FFF2-40B4-BE49-F238E27FC236}">
                  <a16:creationId xmlns:a16="http://schemas.microsoft.com/office/drawing/2014/main" id="{AE8BDCBB-B791-BC23-5A2C-F3E542BFBCAF}"/>
                </a:ext>
              </a:extLst>
            </p:cNvPr>
            <p:cNvSpPr txBox="1"/>
            <p:nvPr/>
          </p:nvSpPr>
          <p:spPr>
            <a:xfrm>
              <a:off x="1806222" y="2632971"/>
              <a:ext cx="5921647" cy="523220"/>
            </a:xfrm>
            <a:prstGeom prst="rect">
              <a:avLst/>
            </a:prstGeom>
            <a:noFill/>
          </p:spPr>
          <p:txBody>
            <a:bodyPr wrap="square">
              <a:spAutoFit/>
            </a:bodyPr>
            <a:lstStyle/>
            <a:p>
              <a:pPr algn="r" rtl="1"/>
              <a:r>
                <a:rPr lang="ar-EG" sz="2800" b="1" dirty="0">
                  <a:latin typeface="Adobe Arabic" panose="02040503050201020203" pitchFamily="18" charset="-78"/>
                  <a:cs typeface="Adobe Arabic" panose="02040503050201020203" pitchFamily="18" charset="-78"/>
                </a:rPr>
                <a:t>التعامل الإيجابي مع الأزمات والتحديات</a:t>
              </a:r>
            </a:p>
          </p:txBody>
        </p:sp>
        <p:pic>
          <p:nvPicPr>
            <p:cNvPr id="45" name="Picture 48">
              <a:extLst>
                <a:ext uri="{FF2B5EF4-FFF2-40B4-BE49-F238E27FC236}">
                  <a16:creationId xmlns:a16="http://schemas.microsoft.com/office/drawing/2014/main" id="{2F4554B4-0A9D-C47F-C918-825FEC502176}"/>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7798530" y="2746564"/>
              <a:ext cx="378282" cy="353302"/>
            </a:xfrm>
            <a:prstGeom prst="rect">
              <a:avLst/>
            </a:prstGeom>
          </p:spPr>
        </p:pic>
      </p:grpSp>
      <p:grpSp>
        <p:nvGrpSpPr>
          <p:cNvPr id="4" name="مجموعة 3">
            <a:extLst>
              <a:ext uri="{FF2B5EF4-FFF2-40B4-BE49-F238E27FC236}">
                <a16:creationId xmlns:a16="http://schemas.microsoft.com/office/drawing/2014/main" id="{2232A90A-2458-F7E9-A01D-24B85F52FCD2}"/>
              </a:ext>
            </a:extLst>
          </p:cNvPr>
          <p:cNvGrpSpPr/>
          <p:nvPr/>
        </p:nvGrpSpPr>
        <p:grpSpPr>
          <a:xfrm>
            <a:off x="9112952" y="2091080"/>
            <a:ext cx="2144302" cy="2618454"/>
            <a:chOff x="8520434" y="861742"/>
            <a:chExt cx="2144302" cy="2618454"/>
          </a:xfrm>
        </p:grpSpPr>
        <p:sp>
          <p:nvSpPr>
            <p:cNvPr id="12" name="Freeform 24">
              <a:extLst>
                <a:ext uri="{FF2B5EF4-FFF2-40B4-BE49-F238E27FC236}">
                  <a16:creationId xmlns:a16="http://schemas.microsoft.com/office/drawing/2014/main" id="{6DCC483F-8EF6-0071-BE8A-FFA7A65CA8D3}"/>
                </a:ext>
              </a:extLst>
            </p:cNvPr>
            <p:cNvSpPr/>
            <p:nvPr/>
          </p:nvSpPr>
          <p:spPr>
            <a:xfrm>
              <a:off x="9225629" y="861742"/>
              <a:ext cx="733914" cy="733914"/>
            </a:xfrm>
            <a:custGeom>
              <a:avLst/>
              <a:gdLst/>
              <a:ahLst/>
              <a:cxnLst/>
              <a:rect l="l" t="t" r="r" b="b"/>
              <a:pathLst>
                <a:path w="996579" h="996579">
                  <a:moveTo>
                    <a:pt x="0" y="0"/>
                  </a:moveTo>
                  <a:lnTo>
                    <a:pt x="996579" y="0"/>
                  </a:lnTo>
                  <a:lnTo>
                    <a:pt x="996579" y="996579"/>
                  </a:lnTo>
                  <a:lnTo>
                    <a:pt x="0" y="996579"/>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fr-FR"/>
            </a:p>
          </p:txBody>
        </p:sp>
        <p:sp>
          <p:nvSpPr>
            <p:cNvPr id="13" name="Freeform 25">
              <a:extLst>
                <a:ext uri="{FF2B5EF4-FFF2-40B4-BE49-F238E27FC236}">
                  <a16:creationId xmlns:a16="http://schemas.microsoft.com/office/drawing/2014/main" id="{A7987DF8-0EBF-B560-38A9-690B462EBC96}"/>
                </a:ext>
              </a:extLst>
            </p:cNvPr>
            <p:cNvSpPr/>
            <p:nvPr/>
          </p:nvSpPr>
          <p:spPr>
            <a:xfrm>
              <a:off x="8520434" y="1335894"/>
              <a:ext cx="2144302" cy="2144302"/>
            </a:xfrm>
            <a:custGeom>
              <a:avLst/>
              <a:gdLst/>
              <a:ahLst/>
              <a:cxnLst/>
              <a:rect l="l" t="t" r="r" b="b"/>
              <a:pathLst>
                <a:path w="2911741" h="2911741">
                  <a:moveTo>
                    <a:pt x="0" y="0"/>
                  </a:moveTo>
                  <a:lnTo>
                    <a:pt x="2911742" y="0"/>
                  </a:lnTo>
                  <a:lnTo>
                    <a:pt x="2911742" y="2911741"/>
                  </a:lnTo>
                  <a:lnTo>
                    <a:pt x="0" y="2911741"/>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fr-FR" dirty="0"/>
            </a:p>
          </p:txBody>
        </p:sp>
        <p:sp>
          <p:nvSpPr>
            <p:cNvPr id="14" name="Freeform 26">
              <a:extLst>
                <a:ext uri="{FF2B5EF4-FFF2-40B4-BE49-F238E27FC236}">
                  <a16:creationId xmlns:a16="http://schemas.microsoft.com/office/drawing/2014/main" id="{9D21E225-DD74-7A26-EE91-606FB06B1A78}"/>
                </a:ext>
              </a:extLst>
            </p:cNvPr>
            <p:cNvSpPr/>
            <p:nvPr/>
          </p:nvSpPr>
          <p:spPr>
            <a:xfrm>
              <a:off x="9275974" y="912087"/>
              <a:ext cx="633224" cy="633224"/>
            </a:xfrm>
            <a:custGeom>
              <a:avLst/>
              <a:gdLst/>
              <a:ahLst/>
              <a:cxnLst/>
              <a:rect l="l" t="t" r="r" b="b"/>
              <a:pathLst>
                <a:path w="859853" h="859853">
                  <a:moveTo>
                    <a:pt x="0" y="0"/>
                  </a:moveTo>
                  <a:lnTo>
                    <a:pt x="859852" y="0"/>
                  </a:lnTo>
                  <a:lnTo>
                    <a:pt x="859852" y="859853"/>
                  </a:lnTo>
                  <a:lnTo>
                    <a:pt x="0" y="859853"/>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fr-FR"/>
            </a:p>
          </p:txBody>
        </p:sp>
        <p:sp>
          <p:nvSpPr>
            <p:cNvPr id="15" name="TextBox 27">
              <a:extLst>
                <a:ext uri="{FF2B5EF4-FFF2-40B4-BE49-F238E27FC236}">
                  <a16:creationId xmlns:a16="http://schemas.microsoft.com/office/drawing/2014/main" id="{9378950B-5AB2-E610-F0FD-64B99680705F}"/>
                </a:ext>
              </a:extLst>
            </p:cNvPr>
            <p:cNvSpPr txBox="1"/>
            <p:nvPr/>
          </p:nvSpPr>
          <p:spPr>
            <a:xfrm>
              <a:off x="9219354" y="1014041"/>
              <a:ext cx="746463" cy="491545"/>
            </a:xfrm>
            <a:prstGeom prst="rect">
              <a:avLst/>
            </a:prstGeom>
          </p:spPr>
          <p:txBody>
            <a:bodyPr lIns="0" tIns="0" rIns="0" bIns="0" rtlCol="0" anchor="t">
              <a:spAutoFit/>
            </a:bodyPr>
            <a:lstStyle/>
            <a:p>
              <a:pPr algn="ctr">
                <a:lnSpc>
                  <a:spcPts val="4200"/>
                </a:lnSpc>
              </a:pPr>
              <a:r>
                <a:rPr lang="en-US" sz="3000" b="1" spc="30" dirty="0">
                  <a:solidFill>
                    <a:srgbClr val="FFFFFF"/>
                  </a:solidFill>
                  <a:latin typeface="Inter Bold"/>
                  <a:ea typeface="Inter Bold"/>
                  <a:cs typeface="Inter Bold"/>
                  <a:sym typeface="Inter Bold"/>
                </a:rPr>
                <a:t>04</a:t>
              </a:r>
            </a:p>
          </p:txBody>
        </p:sp>
        <p:sp>
          <p:nvSpPr>
            <p:cNvPr id="16" name="TextBox 28">
              <a:extLst>
                <a:ext uri="{FF2B5EF4-FFF2-40B4-BE49-F238E27FC236}">
                  <a16:creationId xmlns:a16="http://schemas.microsoft.com/office/drawing/2014/main" id="{EC85D81A-2E99-F742-3FDB-6BEFFACC85F6}"/>
                </a:ext>
              </a:extLst>
            </p:cNvPr>
            <p:cNvSpPr txBox="1"/>
            <p:nvPr/>
          </p:nvSpPr>
          <p:spPr>
            <a:xfrm>
              <a:off x="8723240" y="1907872"/>
              <a:ext cx="1719316" cy="773930"/>
            </a:xfrm>
            <a:prstGeom prst="rect">
              <a:avLst/>
            </a:prstGeom>
          </p:spPr>
          <p:txBody>
            <a:bodyPr lIns="0" tIns="0" rIns="0" bIns="0" rtlCol="0" anchor="t">
              <a:spAutoFit/>
            </a:bodyPr>
            <a:lstStyle/>
            <a:p>
              <a:pPr algn="ctr">
                <a:lnSpc>
                  <a:spcPts val="2940"/>
                </a:lnSpc>
              </a:pPr>
              <a:r>
                <a:rPr lang="ar-AE" sz="3200" b="1" spc="21" dirty="0">
                  <a:solidFill>
                    <a:srgbClr val="FFFFFF"/>
                  </a:solidFill>
                  <a:latin typeface="Adobe Arabic" panose="02040503050201020203" pitchFamily="18" charset="-78"/>
                  <a:ea typeface="Alegreya Bold"/>
                  <a:cs typeface="Adobe Arabic" panose="02040503050201020203" pitchFamily="18" charset="-78"/>
                  <a:sym typeface="Alegreya Bold"/>
                </a:rPr>
                <a:t>المرونة والقدرة على التكيّف</a:t>
              </a:r>
              <a:endParaRPr lang="en-US" sz="3200" b="1" spc="21" dirty="0">
                <a:solidFill>
                  <a:srgbClr val="FFFFFF"/>
                </a:solidFill>
                <a:latin typeface="Adobe Arabic" panose="02040503050201020203" pitchFamily="18" charset="-78"/>
                <a:ea typeface="Alegreya Bold"/>
                <a:cs typeface="Adobe Arabic" panose="02040503050201020203" pitchFamily="18" charset="-78"/>
                <a:sym typeface="Alegreya Bold"/>
              </a:endParaRPr>
            </a:p>
          </p:txBody>
        </p:sp>
      </p:grpSp>
      <p:pic>
        <p:nvPicPr>
          <p:cNvPr id="17" name="صورة 16">
            <a:extLst>
              <a:ext uri="{FF2B5EF4-FFF2-40B4-BE49-F238E27FC236}">
                <a16:creationId xmlns:a16="http://schemas.microsoft.com/office/drawing/2014/main" id="{A8221944-357C-5AC9-2B36-6FA3806AF370}"/>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0" y="3986619"/>
            <a:ext cx="3516232" cy="2285058"/>
          </a:xfrm>
          <a:prstGeom prst="rect">
            <a:avLst/>
          </a:prstGeom>
        </p:spPr>
      </p:pic>
    </p:spTree>
    <p:extLst>
      <p:ext uri="{BB962C8B-B14F-4D97-AF65-F5344CB8AC3E}">
        <p14:creationId xmlns:p14="http://schemas.microsoft.com/office/powerpoint/2010/main" val="386396092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1+#ppt_w/2"/>
                                          </p:val>
                                        </p:tav>
                                        <p:tav tm="100000">
                                          <p:val>
                                            <p:strVal val="#ppt_x"/>
                                          </p:val>
                                        </p:tav>
                                      </p:tavLst>
                                    </p:anim>
                                    <p:anim calcmode="lin" valueType="num">
                                      <p:cBhvr additive="base">
                                        <p:cTn id="8" dur="500" fill="hold"/>
                                        <p:tgtEl>
                                          <p:spTgt spid="18"/>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40"/>
                                        </p:tgtEl>
                                        <p:attrNameLst>
                                          <p:attrName>style.visibility</p:attrName>
                                        </p:attrNameLst>
                                      </p:cBhvr>
                                      <p:to>
                                        <p:strVal val="visible"/>
                                      </p:to>
                                    </p:set>
                                    <p:anim calcmode="lin" valueType="num">
                                      <p:cBhvr additive="base">
                                        <p:cTn id="11" dur="500" fill="hold"/>
                                        <p:tgtEl>
                                          <p:spTgt spid="40"/>
                                        </p:tgtEl>
                                        <p:attrNameLst>
                                          <p:attrName>ppt_x</p:attrName>
                                        </p:attrNameLst>
                                      </p:cBhvr>
                                      <p:tavLst>
                                        <p:tav tm="0">
                                          <p:val>
                                            <p:strVal val="1+#ppt_w/2"/>
                                          </p:val>
                                        </p:tav>
                                        <p:tav tm="100000">
                                          <p:val>
                                            <p:strVal val="#ppt_x"/>
                                          </p:val>
                                        </p:tav>
                                      </p:tavLst>
                                    </p:anim>
                                    <p:anim calcmode="lin" valueType="num">
                                      <p:cBhvr additive="base">
                                        <p:cTn id="12" dur="500" fill="hold"/>
                                        <p:tgtEl>
                                          <p:spTgt spid="40"/>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0"/>
                                  </p:stCondLst>
                                  <p:childTnLst>
                                    <p:set>
                                      <p:cBhvr>
                                        <p:cTn id="14" dur="1" fill="hold">
                                          <p:stCondLst>
                                            <p:cond delay="0"/>
                                          </p:stCondLst>
                                        </p:cTn>
                                        <p:tgtEl>
                                          <p:spTgt spid="43"/>
                                        </p:tgtEl>
                                        <p:attrNameLst>
                                          <p:attrName>style.visibility</p:attrName>
                                        </p:attrNameLst>
                                      </p:cBhvr>
                                      <p:to>
                                        <p:strVal val="visible"/>
                                      </p:to>
                                    </p:set>
                                    <p:anim calcmode="lin" valueType="num">
                                      <p:cBhvr additive="base">
                                        <p:cTn id="15" dur="500" fill="hold"/>
                                        <p:tgtEl>
                                          <p:spTgt spid="43"/>
                                        </p:tgtEl>
                                        <p:attrNameLst>
                                          <p:attrName>ppt_x</p:attrName>
                                        </p:attrNameLst>
                                      </p:cBhvr>
                                      <p:tavLst>
                                        <p:tav tm="0">
                                          <p:val>
                                            <p:strVal val="1+#ppt_w/2"/>
                                          </p:val>
                                        </p:tav>
                                        <p:tav tm="100000">
                                          <p:val>
                                            <p:strVal val="#ppt_x"/>
                                          </p:val>
                                        </p:tav>
                                      </p:tavLst>
                                    </p:anim>
                                    <p:anim calcmode="lin" valueType="num">
                                      <p:cBhvr additive="base">
                                        <p:cTn id="16" dur="500" fill="hold"/>
                                        <p:tgtEl>
                                          <p:spTgt spid="4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C4A8B6C-22D0-0D03-B074-8B33E584BA25}"/>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702880F8-F381-6A85-6B19-C9653B095E2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2" name="TextBox 7">
            <a:extLst>
              <a:ext uri="{FF2B5EF4-FFF2-40B4-BE49-F238E27FC236}">
                <a16:creationId xmlns:a16="http://schemas.microsoft.com/office/drawing/2014/main" id="{FB9C1C62-E2BA-7B71-F69F-D970E29D70C6}"/>
              </a:ext>
            </a:extLst>
          </p:cNvPr>
          <p:cNvSpPr txBox="1"/>
          <p:nvPr/>
        </p:nvSpPr>
        <p:spPr>
          <a:xfrm>
            <a:off x="1312093" y="-189859"/>
            <a:ext cx="9567813" cy="729430"/>
          </a:xfrm>
          <a:prstGeom prst="rect">
            <a:avLst/>
          </a:prstGeom>
          <a:noFill/>
        </p:spPr>
        <p:txBody>
          <a:bodyPr wrap="square">
            <a:spAutoFit/>
          </a:bodyPr>
          <a:lstStyle/>
          <a:p>
            <a:pPr marL="0" marR="0" lvl="0" indent="0" algn="ctr" defTabSz="914400" rtl="1" eaLnBrk="1" fontAlgn="auto" latinLnBrk="0" hangingPunct="1">
              <a:lnSpc>
                <a:spcPct val="115000"/>
              </a:lnSpc>
              <a:spcBef>
                <a:spcPts val="0"/>
              </a:spcBef>
              <a:spcAft>
                <a:spcPts val="0"/>
              </a:spcAft>
              <a:buClrTx/>
              <a:buSzTx/>
              <a:buFontTx/>
              <a:buNone/>
              <a:tabLst/>
              <a:defRPr/>
            </a:pPr>
            <a:r>
              <a:rPr kumimoji="0" lang="ar-SA" sz="3600" b="1" i="0" u="none" strike="noStrike" kern="1200" cap="none" spc="0" normalizeH="0" baseline="0" noProof="0" dirty="0">
                <a:ln>
                  <a:noFill/>
                </a:ln>
                <a:solidFill>
                  <a:prstClr val="white"/>
                </a:solidFill>
                <a:effectLst/>
                <a:uLnTx/>
                <a:uFillTx/>
                <a:latin typeface="Adobe Arabic" panose="02040503050201020203" pitchFamily="18" charset="-78"/>
                <a:ea typeface="Calibri" panose="020F0502020204030204" pitchFamily="34" charset="0"/>
                <a:cs typeface="Adobe Arabic" panose="02040503050201020203" pitchFamily="18" charset="-78"/>
              </a:rPr>
              <a:t>خصائص القائد الفعّال في بيئة العمل</a:t>
            </a:r>
          </a:p>
        </p:txBody>
      </p:sp>
      <p:grpSp>
        <p:nvGrpSpPr>
          <p:cNvPr id="18" name="Group 46">
            <a:extLst>
              <a:ext uri="{FF2B5EF4-FFF2-40B4-BE49-F238E27FC236}">
                <a16:creationId xmlns:a16="http://schemas.microsoft.com/office/drawing/2014/main" id="{027B5487-0A09-9514-E250-DBFBBB463851}"/>
              </a:ext>
            </a:extLst>
          </p:cNvPr>
          <p:cNvGrpSpPr/>
          <p:nvPr/>
        </p:nvGrpSpPr>
        <p:grpSpPr>
          <a:xfrm>
            <a:off x="934746" y="2119772"/>
            <a:ext cx="7306770" cy="523220"/>
            <a:chOff x="353427" y="2632971"/>
            <a:chExt cx="7823385" cy="523220"/>
          </a:xfrm>
        </p:grpSpPr>
        <p:sp>
          <p:nvSpPr>
            <p:cNvPr id="20" name="TextBox 47">
              <a:extLst>
                <a:ext uri="{FF2B5EF4-FFF2-40B4-BE49-F238E27FC236}">
                  <a16:creationId xmlns:a16="http://schemas.microsoft.com/office/drawing/2014/main" id="{2FBD4EEA-CF8E-A1A5-4217-8BE0C5C7AEF9}"/>
                </a:ext>
              </a:extLst>
            </p:cNvPr>
            <p:cNvSpPr txBox="1"/>
            <p:nvPr/>
          </p:nvSpPr>
          <p:spPr>
            <a:xfrm>
              <a:off x="353427" y="2632971"/>
              <a:ext cx="7374443" cy="523220"/>
            </a:xfrm>
            <a:prstGeom prst="rect">
              <a:avLst/>
            </a:prstGeom>
            <a:noFill/>
          </p:spPr>
          <p:txBody>
            <a:bodyPr wrap="square">
              <a:spAutoFit/>
            </a:bodyPr>
            <a:lstStyle/>
            <a:p>
              <a:pPr algn="r" rtl="1"/>
              <a:r>
                <a:rPr lang="ar-EG" sz="2800" b="1" dirty="0">
                  <a:latin typeface="Adobe Arabic" panose="02040503050201020203" pitchFamily="18" charset="-78"/>
                  <a:cs typeface="Adobe Arabic" panose="02040503050201020203" pitchFamily="18" charset="-78"/>
                </a:rPr>
                <a:t>إلهام الآخرين وتشجيعهم على تقديم أفضل ما لديهم.</a:t>
              </a:r>
            </a:p>
          </p:txBody>
        </p:sp>
        <p:pic>
          <p:nvPicPr>
            <p:cNvPr id="39" name="Picture 48">
              <a:extLst>
                <a:ext uri="{FF2B5EF4-FFF2-40B4-BE49-F238E27FC236}">
                  <a16:creationId xmlns:a16="http://schemas.microsoft.com/office/drawing/2014/main" id="{05084BA7-1C48-B23F-1EFC-026B69E763F8}"/>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7798530" y="2746564"/>
              <a:ext cx="378282" cy="353302"/>
            </a:xfrm>
            <a:prstGeom prst="rect">
              <a:avLst/>
            </a:prstGeom>
          </p:spPr>
        </p:pic>
      </p:grpSp>
      <p:grpSp>
        <p:nvGrpSpPr>
          <p:cNvPr id="40" name="Group 46">
            <a:extLst>
              <a:ext uri="{FF2B5EF4-FFF2-40B4-BE49-F238E27FC236}">
                <a16:creationId xmlns:a16="http://schemas.microsoft.com/office/drawing/2014/main" id="{DBB6CDF2-91EC-A860-EFBB-6151D443B73F}"/>
              </a:ext>
            </a:extLst>
          </p:cNvPr>
          <p:cNvGrpSpPr/>
          <p:nvPr/>
        </p:nvGrpSpPr>
        <p:grpSpPr>
          <a:xfrm>
            <a:off x="402310" y="3024407"/>
            <a:ext cx="7837890" cy="523220"/>
            <a:chOff x="-215245" y="2632971"/>
            <a:chExt cx="8392057" cy="523220"/>
          </a:xfrm>
        </p:grpSpPr>
        <p:sp>
          <p:nvSpPr>
            <p:cNvPr id="41" name="TextBox 47">
              <a:extLst>
                <a:ext uri="{FF2B5EF4-FFF2-40B4-BE49-F238E27FC236}">
                  <a16:creationId xmlns:a16="http://schemas.microsoft.com/office/drawing/2014/main" id="{A7487ED4-BA10-8963-380E-A31DA53BCA69}"/>
                </a:ext>
              </a:extLst>
            </p:cNvPr>
            <p:cNvSpPr txBox="1"/>
            <p:nvPr/>
          </p:nvSpPr>
          <p:spPr>
            <a:xfrm>
              <a:off x="-215245" y="2632971"/>
              <a:ext cx="7943114" cy="523220"/>
            </a:xfrm>
            <a:prstGeom prst="rect">
              <a:avLst/>
            </a:prstGeom>
            <a:noFill/>
          </p:spPr>
          <p:txBody>
            <a:bodyPr wrap="square">
              <a:spAutoFit/>
            </a:bodyPr>
            <a:lstStyle/>
            <a:p>
              <a:pPr algn="r" rtl="1"/>
              <a:r>
                <a:rPr lang="ar-EG" sz="2800" b="1" dirty="0">
                  <a:latin typeface="Adobe Arabic" panose="02040503050201020203" pitchFamily="18" charset="-78"/>
                  <a:cs typeface="Adobe Arabic" panose="02040503050201020203" pitchFamily="18" charset="-78"/>
                </a:rPr>
                <a:t>تعزيز روح العمل الجماعي والتعاون.</a:t>
              </a:r>
            </a:p>
          </p:txBody>
        </p:sp>
        <p:pic>
          <p:nvPicPr>
            <p:cNvPr id="42" name="Picture 48">
              <a:extLst>
                <a:ext uri="{FF2B5EF4-FFF2-40B4-BE49-F238E27FC236}">
                  <a16:creationId xmlns:a16="http://schemas.microsoft.com/office/drawing/2014/main" id="{41505402-329D-735B-C29A-F204E8F98235}"/>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7798530" y="2746564"/>
              <a:ext cx="378282" cy="353302"/>
            </a:xfrm>
            <a:prstGeom prst="rect">
              <a:avLst/>
            </a:prstGeom>
          </p:spPr>
        </p:pic>
      </p:grpSp>
      <p:grpSp>
        <p:nvGrpSpPr>
          <p:cNvPr id="43" name="Group 46">
            <a:extLst>
              <a:ext uri="{FF2B5EF4-FFF2-40B4-BE49-F238E27FC236}">
                <a16:creationId xmlns:a16="http://schemas.microsoft.com/office/drawing/2014/main" id="{3252A32F-61CE-9F96-F014-CD81EF4BD580}"/>
              </a:ext>
            </a:extLst>
          </p:cNvPr>
          <p:cNvGrpSpPr/>
          <p:nvPr/>
        </p:nvGrpSpPr>
        <p:grpSpPr>
          <a:xfrm>
            <a:off x="2290290" y="3907553"/>
            <a:ext cx="5949910" cy="523220"/>
            <a:chOff x="1806222" y="2632971"/>
            <a:chExt cx="6370590" cy="523220"/>
          </a:xfrm>
        </p:grpSpPr>
        <p:sp>
          <p:nvSpPr>
            <p:cNvPr id="44" name="TextBox 47">
              <a:extLst>
                <a:ext uri="{FF2B5EF4-FFF2-40B4-BE49-F238E27FC236}">
                  <a16:creationId xmlns:a16="http://schemas.microsoft.com/office/drawing/2014/main" id="{5CE3B4C1-49F6-D42F-9EE1-F03D4ADA893A}"/>
                </a:ext>
              </a:extLst>
            </p:cNvPr>
            <p:cNvSpPr txBox="1"/>
            <p:nvPr/>
          </p:nvSpPr>
          <p:spPr>
            <a:xfrm>
              <a:off x="1806222" y="2632971"/>
              <a:ext cx="5921647" cy="523220"/>
            </a:xfrm>
            <a:prstGeom prst="rect">
              <a:avLst/>
            </a:prstGeom>
            <a:noFill/>
          </p:spPr>
          <p:txBody>
            <a:bodyPr wrap="square">
              <a:spAutoFit/>
            </a:bodyPr>
            <a:lstStyle/>
            <a:p>
              <a:pPr algn="r" rtl="1"/>
              <a:r>
                <a:rPr lang="ar-EG" sz="2800" b="1" dirty="0">
                  <a:latin typeface="Adobe Arabic" panose="02040503050201020203" pitchFamily="18" charset="-78"/>
                  <a:cs typeface="Adobe Arabic" panose="02040503050201020203" pitchFamily="18" charset="-78"/>
                </a:rPr>
                <a:t>الاعتراف بإنجازات الأفراد والفريق والاحتفاء بها.</a:t>
              </a:r>
            </a:p>
          </p:txBody>
        </p:sp>
        <p:pic>
          <p:nvPicPr>
            <p:cNvPr id="45" name="Picture 48">
              <a:extLst>
                <a:ext uri="{FF2B5EF4-FFF2-40B4-BE49-F238E27FC236}">
                  <a16:creationId xmlns:a16="http://schemas.microsoft.com/office/drawing/2014/main" id="{E5A80A21-892C-3E18-969F-DC928796686C}"/>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7798530" y="2746564"/>
              <a:ext cx="378282" cy="353302"/>
            </a:xfrm>
            <a:prstGeom prst="rect">
              <a:avLst/>
            </a:prstGeom>
          </p:spPr>
        </p:pic>
      </p:grpSp>
      <p:grpSp>
        <p:nvGrpSpPr>
          <p:cNvPr id="3" name="مجموعة 2">
            <a:extLst>
              <a:ext uri="{FF2B5EF4-FFF2-40B4-BE49-F238E27FC236}">
                <a16:creationId xmlns:a16="http://schemas.microsoft.com/office/drawing/2014/main" id="{204E9C75-FAAE-8387-C0D3-15D393FE0359}"/>
              </a:ext>
            </a:extLst>
          </p:cNvPr>
          <p:cNvGrpSpPr/>
          <p:nvPr/>
        </p:nvGrpSpPr>
        <p:grpSpPr>
          <a:xfrm>
            <a:off x="9234811" y="2586667"/>
            <a:ext cx="2144302" cy="2618455"/>
            <a:chOff x="8521455" y="3840084"/>
            <a:chExt cx="2144302" cy="2618455"/>
          </a:xfrm>
        </p:grpSpPr>
        <p:sp>
          <p:nvSpPr>
            <p:cNvPr id="5" name="Freeform 60">
              <a:extLst>
                <a:ext uri="{FF2B5EF4-FFF2-40B4-BE49-F238E27FC236}">
                  <a16:creationId xmlns:a16="http://schemas.microsoft.com/office/drawing/2014/main" id="{882BED68-783B-F497-1014-8E7191AB3FEF}"/>
                </a:ext>
              </a:extLst>
            </p:cNvPr>
            <p:cNvSpPr/>
            <p:nvPr/>
          </p:nvSpPr>
          <p:spPr>
            <a:xfrm>
              <a:off x="9226649" y="5724625"/>
              <a:ext cx="733914" cy="733914"/>
            </a:xfrm>
            <a:custGeom>
              <a:avLst/>
              <a:gdLst/>
              <a:ahLst/>
              <a:cxnLst/>
              <a:rect l="l" t="t" r="r" b="b"/>
              <a:pathLst>
                <a:path w="996579" h="996579">
                  <a:moveTo>
                    <a:pt x="0" y="0"/>
                  </a:moveTo>
                  <a:lnTo>
                    <a:pt x="996579" y="0"/>
                  </a:lnTo>
                  <a:lnTo>
                    <a:pt x="996579" y="996579"/>
                  </a:lnTo>
                  <a:lnTo>
                    <a:pt x="0" y="996579"/>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fr-FR"/>
            </a:p>
          </p:txBody>
        </p:sp>
        <p:sp>
          <p:nvSpPr>
            <p:cNvPr id="6" name="Freeform 61">
              <a:extLst>
                <a:ext uri="{FF2B5EF4-FFF2-40B4-BE49-F238E27FC236}">
                  <a16:creationId xmlns:a16="http://schemas.microsoft.com/office/drawing/2014/main" id="{7D6AC5F6-4116-25FB-24B4-1345AEB2D2BD}"/>
                </a:ext>
              </a:extLst>
            </p:cNvPr>
            <p:cNvSpPr/>
            <p:nvPr/>
          </p:nvSpPr>
          <p:spPr>
            <a:xfrm>
              <a:off x="8521455" y="3840084"/>
              <a:ext cx="2144302" cy="2144302"/>
            </a:xfrm>
            <a:custGeom>
              <a:avLst/>
              <a:gdLst/>
              <a:ahLst/>
              <a:cxnLst/>
              <a:rect l="l" t="t" r="r" b="b"/>
              <a:pathLst>
                <a:path w="2911741" h="2911741">
                  <a:moveTo>
                    <a:pt x="0" y="0"/>
                  </a:moveTo>
                  <a:lnTo>
                    <a:pt x="2911741" y="0"/>
                  </a:lnTo>
                  <a:lnTo>
                    <a:pt x="2911741" y="2911741"/>
                  </a:lnTo>
                  <a:lnTo>
                    <a:pt x="0" y="2911741"/>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fr-FR"/>
            </a:p>
          </p:txBody>
        </p:sp>
        <p:sp>
          <p:nvSpPr>
            <p:cNvPr id="8" name="Freeform 62">
              <a:extLst>
                <a:ext uri="{FF2B5EF4-FFF2-40B4-BE49-F238E27FC236}">
                  <a16:creationId xmlns:a16="http://schemas.microsoft.com/office/drawing/2014/main" id="{2A4B41C9-A938-B14A-808B-306DAB04AF7B}"/>
                </a:ext>
              </a:extLst>
            </p:cNvPr>
            <p:cNvSpPr/>
            <p:nvPr/>
          </p:nvSpPr>
          <p:spPr>
            <a:xfrm>
              <a:off x="9276994" y="5781244"/>
              <a:ext cx="633224" cy="633224"/>
            </a:xfrm>
            <a:custGeom>
              <a:avLst/>
              <a:gdLst/>
              <a:ahLst/>
              <a:cxnLst/>
              <a:rect l="l" t="t" r="r" b="b"/>
              <a:pathLst>
                <a:path w="859853" h="859853">
                  <a:moveTo>
                    <a:pt x="0" y="0"/>
                  </a:moveTo>
                  <a:lnTo>
                    <a:pt x="859853" y="0"/>
                  </a:lnTo>
                  <a:lnTo>
                    <a:pt x="859853" y="859853"/>
                  </a:lnTo>
                  <a:lnTo>
                    <a:pt x="0" y="859853"/>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fr-FR"/>
            </a:p>
          </p:txBody>
        </p:sp>
        <p:sp>
          <p:nvSpPr>
            <p:cNvPr id="9" name="TextBox 63">
              <a:extLst>
                <a:ext uri="{FF2B5EF4-FFF2-40B4-BE49-F238E27FC236}">
                  <a16:creationId xmlns:a16="http://schemas.microsoft.com/office/drawing/2014/main" id="{8310AECF-0913-8C41-D1D9-713DFFA96F81}"/>
                </a:ext>
              </a:extLst>
            </p:cNvPr>
            <p:cNvSpPr txBox="1"/>
            <p:nvPr/>
          </p:nvSpPr>
          <p:spPr>
            <a:xfrm>
              <a:off x="8815259" y="4381976"/>
              <a:ext cx="1535278" cy="1130438"/>
            </a:xfrm>
            <a:prstGeom prst="rect">
              <a:avLst/>
            </a:prstGeom>
          </p:spPr>
          <p:txBody>
            <a:bodyPr lIns="0" tIns="0" rIns="0" bIns="0" rtlCol="0" anchor="t">
              <a:spAutoFit/>
            </a:bodyPr>
            <a:lstStyle/>
            <a:p>
              <a:pPr algn="ctr" rtl="1">
                <a:lnSpc>
                  <a:spcPts val="2940"/>
                </a:lnSpc>
              </a:pPr>
              <a:r>
                <a:rPr lang="ar-AE" sz="2800" b="1" spc="21" dirty="0">
                  <a:solidFill>
                    <a:srgbClr val="FFFFFF"/>
                  </a:solidFill>
                  <a:latin typeface="Adobe Arabic" panose="02040503050201020203" pitchFamily="18" charset="-78"/>
                  <a:ea typeface="Alegreya Bold"/>
                  <a:cs typeface="Adobe Arabic" panose="02040503050201020203" pitchFamily="18" charset="-78"/>
                  <a:sym typeface="Alegreya Bold"/>
                </a:rPr>
                <a:t>القدرة على التحفيز وبناء الفريق</a:t>
              </a:r>
              <a:endParaRPr lang="en-US" sz="2800" b="1" spc="21" dirty="0">
                <a:solidFill>
                  <a:srgbClr val="FFFFFF"/>
                </a:solidFill>
                <a:latin typeface="Adobe Arabic" panose="02040503050201020203" pitchFamily="18" charset="-78"/>
                <a:ea typeface="Alegreya Bold"/>
                <a:cs typeface="Adobe Arabic" panose="02040503050201020203" pitchFamily="18" charset="-78"/>
                <a:sym typeface="Alegreya Bold"/>
              </a:endParaRPr>
            </a:p>
          </p:txBody>
        </p:sp>
        <p:sp>
          <p:nvSpPr>
            <p:cNvPr id="10" name="TextBox 65">
              <a:extLst>
                <a:ext uri="{FF2B5EF4-FFF2-40B4-BE49-F238E27FC236}">
                  <a16:creationId xmlns:a16="http://schemas.microsoft.com/office/drawing/2014/main" id="{4AC4887B-CB77-E820-AFB5-AFB9F998FD43}"/>
                </a:ext>
              </a:extLst>
            </p:cNvPr>
            <p:cNvSpPr txBox="1"/>
            <p:nvPr/>
          </p:nvSpPr>
          <p:spPr>
            <a:xfrm>
              <a:off x="9220374" y="5864375"/>
              <a:ext cx="746463" cy="491545"/>
            </a:xfrm>
            <a:prstGeom prst="rect">
              <a:avLst/>
            </a:prstGeom>
          </p:spPr>
          <p:txBody>
            <a:bodyPr lIns="0" tIns="0" rIns="0" bIns="0" rtlCol="0" anchor="t">
              <a:spAutoFit/>
            </a:bodyPr>
            <a:lstStyle/>
            <a:p>
              <a:pPr algn="ctr">
                <a:lnSpc>
                  <a:spcPts val="4200"/>
                </a:lnSpc>
              </a:pPr>
              <a:r>
                <a:rPr lang="en-US" sz="3000" b="1" spc="30">
                  <a:solidFill>
                    <a:srgbClr val="FFFFFF"/>
                  </a:solidFill>
                  <a:latin typeface="Inter Bold"/>
                  <a:ea typeface="Inter Bold"/>
                  <a:cs typeface="Inter Bold"/>
                  <a:sym typeface="Inter Bold"/>
                </a:rPr>
                <a:t>05</a:t>
              </a:r>
            </a:p>
          </p:txBody>
        </p:sp>
      </p:grpSp>
      <p:pic>
        <p:nvPicPr>
          <p:cNvPr id="11" name="صورة 10">
            <a:extLst>
              <a:ext uri="{FF2B5EF4-FFF2-40B4-BE49-F238E27FC236}">
                <a16:creationId xmlns:a16="http://schemas.microsoft.com/office/drawing/2014/main" id="{282286D8-DA60-D53E-EE94-20F35CEDB2FA}"/>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0" y="4374448"/>
            <a:ext cx="3506370" cy="1890896"/>
          </a:xfrm>
          <a:prstGeom prst="rect">
            <a:avLst/>
          </a:prstGeom>
        </p:spPr>
      </p:pic>
    </p:spTree>
    <p:extLst>
      <p:ext uri="{BB962C8B-B14F-4D97-AF65-F5344CB8AC3E}">
        <p14:creationId xmlns:p14="http://schemas.microsoft.com/office/powerpoint/2010/main" val="218777122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1+#ppt_w/2"/>
                                          </p:val>
                                        </p:tav>
                                        <p:tav tm="100000">
                                          <p:val>
                                            <p:strVal val="#ppt_x"/>
                                          </p:val>
                                        </p:tav>
                                      </p:tavLst>
                                    </p:anim>
                                    <p:anim calcmode="lin" valueType="num">
                                      <p:cBhvr additive="base">
                                        <p:cTn id="8" dur="500" fill="hold"/>
                                        <p:tgtEl>
                                          <p:spTgt spid="18"/>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40"/>
                                        </p:tgtEl>
                                        <p:attrNameLst>
                                          <p:attrName>style.visibility</p:attrName>
                                        </p:attrNameLst>
                                      </p:cBhvr>
                                      <p:to>
                                        <p:strVal val="visible"/>
                                      </p:to>
                                    </p:set>
                                    <p:anim calcmode="lin" valueType="num">
                                      <p:cBhvr additive="base">
                                        <p:cTn id="11" dur="500" fill="hold"/>
                                        <p:tgtEl>
                                          <p:spTgt spid="40"/>
                                        </p:tgtEl>
                                        <p:attrNameLst>
                                          <p:attrName>ppt_x</p:attrName>
                                        </p:attrNameLst>
                                      </p:cBhvr>
                                      <p:tavLst>
                                        <p:tav tm="0">
                                          <p:val>
                                            <p:strVal val="1+#ppt_w/2"/>
                                          </p:val>
                                        </p:tav>
                                        <p:tav tm="100000">
                                          <p:val>
                                            <p:strVal val="#ppt_x"/>
                                          </p:val>
                                        </p:tav>
                                      </p:tavLst>
                                    </p:anim>
                                    <p:anim calcmode="lin" valueType="num">
                                      <p:cBhvr additive="base">
                                        <p:cTn id="12" dur="500" fill="hold"/>
                                        <p:tgtEl>
                                          <p:spTgt spid="40"/>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0"/>
                                  </p:stCondLst>
                                  <p:childTnLst>
                                    <p:set>
                                      <p:cBhvr>
                                        <p:cTn id="14" dur="1" fill="hold">
                                          <p:stCondLst>
                                            <p:cond delay="0"/>
                                          </p:stCondLst>
                                        </p:cTn>
                                        <p:tgtEl>
                                          <p:spTgt spid="43"/>
                                        </p:tgtEl>
                                        <p:attrNameLst>
                                          <p:attrName>style.visibility</p:attrName>
                                        </p:attrNameLst>
                                      </p:cBhvr>
                                      <p:to>
                                        <p:strVal val="visible"/>
                                      </p:to>
                                    </p:set>
                                    <p:anim calcmode="lin" valueType="num">
                                      <p:cBhvr additive="base">
                                        <p:cTn id="15" dur="500" fill="hold"/>
                                        <p:tgtEl>
                                          <p:spTgt spid="43"/>
                                        </p:tgtEl>
                                        <p:attrNameLst>
                                          <p:attrName>ppt_x</p:attrName>
                                        </p:attrNameLst>
                                      </p:cBhvr>
                                      <p:tavLst>
                                        <p:tav tm="0">
                                          <p:val>
                                            <p:strVal val="1+#ppt_w/2"/>
                                          </p:val>
                                        </p:tav>
                                        <p:tav tm="100000">
                                          <p:val>
                                            <p:strVal val="#ppt_x"/>
                                          </p:val>
                                        </p:tav>
                                      </p:tavLst>
                                    </p:anim>
                                    <p:anim calcmode="lin" valueType="num">
                                      <p:cBhvr additive="base">
                                        <p:cTn id="16" dur="500" fill="hold"/>
                                        <p:tgtEl>
                                          <p:spTgt spid="4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FE6127-C299-36A3-844A-3F5F7762A20E}"/>
            </a:ext>
          </a:extLst>
        </p:cNvPr>
        <p:cNvGrpSpPr/>
        <p:nvPr/>
      </p:nvGrpSpPr>
      <p:grpSpPr>
        <a:xfrm>
          <a:off x="0" y="0"/>
          <a:ext cx="0" cy="0"/>
          <a:chOff x="0" y="0"/>
          <a:chExt cx="0" cy="0"/>
        </a:xfrm>
      </p:grpSpPr>
      <p:sp>
        <p:nvSpPr>
          <p:cNvPr id="13" name="Rectangle 12">
            <a:extLst>
              <a:ext uri="{FF2B5EF4-FFF2-40B4-BE49-F238E27FC236}">
                <a16:creationId xmlns:a16="http://schemas.microsoft.com/office/drawing/2014/main" id="{C7377C06-5BA0-7171-C5BD-F954A6F83749}"/>
              </a:ext>
            </a:extLst>
          </p:cNvPr>
          <p:cNvSpPr/>
          <p:nvPr/>
        </p:nvSpPr>
        <p:spPr>
          <a:xfrm rot="5400000">
            <a:off x="3437465" y="1130430"/>
            <a:ext cx="12213132" cy="5196036"/>
          </a:xfrm>
          <a:prstGeom prst="rect">
            <a:avLst/>
          </a:prstGeom>
          <a:solidFill>
            <a:srgbClr val="A0C9CA"/>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Tajawal ExtraBold" panose="00000800000000000000" pitchFamily="2" charset="-78"/>
              <a:cs typeface="Tajawal ExtraBold" panose="00000800000000000000" pitchFamily="2" charset="-78"/>
            </a:endParaRPr>
          </a:p>
        </p:txBody>
      </p:sp>
      <p:sp>
        <p:nvSpPr>
          <p:cNvPr id="10" name="TextBox 9">
            <a:extLst>
              <a:ext uri="{FF2B5EF4-FFF2-40B4-BE49-F238E27FC236}">
                <a16:creationId xmlns:a16="http://schemas.microsoft.com/office/drawing/2014/main" id="{9577F292-0113-8783-11C7-A3519CFA7D86}"/>
              </a:ext>
            </a:extLst>
          </p:cNvPr>
          <p:cNvSpPr txBox="1"/>
          <p:nvPr/>
        </p:nvSpPr>
        <p:spPr>
          <a:xfrm>
            <a:off x="-248340" y="154700"/>
            <a:ext cx="11578840" cy="646331"/>
          </a:xfrm>
          <a:prstGeom prst="rect">
            <a:avLst/>
          </a:prstGeom>
          <a:noFill/>
        </p:spPr>
        <p:txBody>
          <a:bodyPr wrap="square">
            <a:spAutoFit/>
          </a:bodyPr>
          <a:lstStyle/>
          <a:p>
            <a:pPr algn="ctr" rtl="1"/>
            <a:r>
              <a:rPr lang="ar-EG" sz="3600" dirty="0">
                <a:solidFill>
                  <a:schemeClr val="bg1"/>
                </a:solidFill>
                <a:latin typeface="Tajawal ExtraBold" panose="00000800000000000000" pitchFamily="2" charset="-78"/>
                <a:cs typeface="Tajawal ExtraBold" panose="00000800000000000000" pitchFamily="2" charset="-78"/>
              </a:rPr>
              <a:t>الأدوار </a:t>
            </a:r>
            <a:r>
              <a:rPr lang="ar-EG" sz="3600" dirty="0">
                <a:latin typeface="Tajawal ExtraBold" panose="00000800000000000000" pitchFamily="2" charset="-78"/>
                <a:cs typeface="Tajawal ExtraBold" panose="00000800000000000000" pitchFamily="2" charset="-78"/>
              </a:rPr>
              <a:t>الأساسية للمشرف الناجح</a:t>
            </a:r>
            <a:endParaRPr lang="en-US" sz="3600" dirty="0">
              <a:latin typeface="Tajawal ExtraBold" panose="00000800000000000000" pitchFamily="2" charset="-78"/>
              <a:cs typeface="Tajawal ExtraBold" panose="00000800000000000000" pitchFamily="2" charset="-78"/>
            </a:endParaRPr>
          </a:p>
        </p:txBody>
      </p:sp>
      <p:grpSp>
        <p:nvGrpSpPr>
          <p:cNvPr id="4" name="Group 46">
            <a:extLst>
              <a:ext uri="{FF2B5EF4-FFF2-40B4-BE49-F238E27FC236}">
                <a16:creationId xmlns:a16="http://schemas.microsoft.com/office/drawing/2014/main" id="{A2DEE2A2-8918-82EF-431B-387B484B222A}"/>
              </a:ext>
            </a:extLst>
          </p:cNvPr>
          <p:cNvGrpSpPr/>
          <p:nvPr/>
        </p:nvGrpSpPr>
        <p:grpSpPr>
          <a:xfrm>
            <a:off x="489345" y="1442002"/>
            <a:ext cx="5949910" cy="523220"/>
            <a:chOff x="1806222" y="2632971"/>
            <a:chExt cx="6370590" cy="523220"/>
          </a:xfrm>
        </p:grpSpPr>
        <p:sp>
          <p:nvSpPr>
            <p:cNvPr id="5" name="TextBox 47">
              <a:extLst>
                <a:ext uri="{FF2B5EF4-FFF2-40B4-BE49-F238E27FC236}">
                  <a16:creationId xmlns:a16="http://schemas.microsoft.com/office/drawing/2014/main" id="{18BBF2E2-5CA8-F899-8152-CD85F27D17F2}"/>
                </a:ext>
              </a:extLst>
            </p:cNvPr>
            <p:cNvSpPr txBox="1"/>
            <p:nvPr/>
          </p:nvSpPr>
          <p:spPr>
            <a:xfrm>
              <a:off x="1806222" y="2632971"/>
              <a:ext cx="5921647" cy="523220"/>
            </a:xfrm>
            <a:prstGeom prst="rect">
              <a:avLst/>
            </a:prstGeom>
            <a:noFill/>
          </p:spPr>
          <p:txBody>
            <a:bodyPr wrap="square">
              <a:spAutoFit/>
            </a:bodyPr>
            <a:lstStyle/>
            <a:p>
              <a:pPr algn="r" rtl="1"/>
              <a:r>
                <a:rPr lang="ar-EG" sz="2800" b="1" dirty="0">
                  <a:solidFill>
                    <a:srgbClr val="168489"/>
                  </a:solidFill>
                  <a:latin typeface="Adobe Arabic" panose="02040503050201020203" pitchFamily="18" charset="-78"/>
                  <a:cs typeface="Adobe Arabic" panose="02040503050201020203" pitchFamily="18" charset="-78"/>
                </a:rPr>
                <a:t>التخطيط والتنظيم</a:t>
              </a:r>
            </a:p>
          </p:txBody>
        </p:sp>
        <p:pic>
          <p:nvPicPr>
            <p:cNvPr id="6" name="Picture 48" descr="ذرة خطوط عريضة">
              <a:extLst>
                <a:ext uri="{FF2B5EF4-FFF2-40B4-BE49-F238E27FC236}">
                  <a16:creationId xmlns:a16="http://schemas.microsoft.com/office/drawing/2014/main" id="{AA7198C5-0025-77F3-820A-13C4152158FA}"/>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7798530" y="2746564"/>
              <a:ext cx="378282" cy="353302"/>
            </a:xfrm>
            <a:prstGeom prst="rect">
              <a:avLst/>
            </a:prstGeom>
          </p:spPr>
        </p:pic>
      </p:grpSp>
      <p:grpSp>
        <p:nvGrpSpPr>
          <p:cNvPr id="2" name="Group 46">
            <a:extLst>
              <a:ext uri="{FF2B5EF4-FFF2-40B4-BE49-F238E27FC236}">
                <a16:creationId xmlns:a16="http://schemas.microsoft.com/office/drawing/2014/main" id="{6C0E9D44-CCE1-EC3D-6568-59DC7CB5C7AB}"/>
              </a:ext>
            </a:extLst>
          </p:cNvPr>
          <p:cNvGrpSpPr/>
          <p:nvPr/>
        </p:nvGrpSpPr>
        <p:grpSpPr>
          <a:xfrm>
            <a:off x="368474" y="2149966"/>
            <a:ext cx="5949910" cy="523220"/>
            <a:chOff x="1806222" y="2632971"/>
            <a:chExt cx="6370590" cy="523220"/>
          </a:xfrm>
        </p:grpSpPr>
        <p:sp>
          <p:nvSpPr>
            <p:cNvPr id="3" name="TextBox 47">
              <a:extLst>
                <a:ext uri="{FF2B5EF4-FFF2-40B4-BE49-F238E27FC236}">
                  <a16:creationId xmlns:a16="http://schemas.microsoft.com/office/drawing/2014/main" id="{AEDA81D0-729A-F60D-8E4C-56EECFBAA45D}"/>
                </a:ext>
              </a:extLst>
            </p:cNvPr>
            <p:cNvSpPr txBox="1"/>
            <p:nvPr/>
          </p:nvSpPr>
          <p:spPr>
            <a:xfrm>
              <a:off x="1806222" y="2632971"/>
              <a:ext cx="5921647" cy="523220"/>
            </a:xfrm>
            <a:prstGeom prst="rect">
              <a:avLst/>
            </a:prstGeom>
            <a:noFill/>
          </p:spPr>
          <p:txBody>
            <a:bodyPr wrap="square">
              <a:spAutoFit/>
            </a:bodyPr>
            <a:lstStyle/>
            <a:p>
              <a:pPr algn="r" rtl="1"/>
              <a:r>
                <a:rPr lang="ar-EG" sz="2800" dirty="0">
                  <a:latin typeface="Adobe Arabic" panose="02040503050201020203" pitchFamily="18" charset="-78"/>
                  <a:cs typeface="Adobe Arabic" panose="02040503050201020203" pitchFamily="18" charset="-78"/>
                </a:rPr>
                <a:t>وضع خطط العمل وتحديد الأولويات.</a:t>
              </a:r>
            </a:p>
          </p:txBody>
        </p:sp>
        <p:pic>
          <p:nvPicPr>
            <p:cNvPr id="7" name="Picture 48">
              <a:extLst>
                <a:ext uri="{FF2B5EF4-FFF2-40B4-BE49-F238E27FC236}">
                  <a16:creationId xmlns:a16="http://schemas.microsoft.com/office/drawing/2014/main" id="{8B7F5DD3-A4C3-1749-5608-CC45D1BA5A94}"/>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7798530" y="2746564"/>
              <a:ext cx="378282" cy="353302"/>
            </a:xfrm>
            <a:prstGeom prst="rect">
              <a:avLst/>
            </a:prstGeom>
          </p:spPr>
        </p:pic>
      </p:grpSp>
      <p:grpSp>
        <p:nvGrpSpPr>
          <p:cNvPr id="9" name="Group 46">
            <a:extLst>
              <a:ext uri="{FF2B5EF4-FFF2-40B4-BE49-F238E27FC236}">
                <a16:creationId xmlns:a16="http://schemas.microsoft.com/office/drawing/2014/main" id="{96BC590D-B24E-3F86-236C-91740B87DB0F}"/>
              </a:ext>
            </a:extLst>
          </p:cNvPr>
          <p:cNvGrpSpPr/>
          <p:nvPr/>
        </p:nvGrpSpPr>
        <p:grpSpPr>
          <a:xfrm>
            <a:off x="367158" y="3054601"/>
            <a:ext cx="5949910" cy="523220"/>
            <a:chOff x="1806222" y="2632971"/>
            <a:chExt cx="6370590" cy="523220"/>
          </a:xfrm>
        </p:grpSpPr>
        <p:sp>
          <p:nvSpPr>
            <p:cNvPr id="11" name="TextBox 47">
              <a:extLst>
                <a:ext uri="{FF2B5EF4-FFF2-40B4-BE49-F238E27FC236}">
                  <a16:creationId xmlns:a16="http://schemas.microsoft.com/office/drawing/2014/main" id="{5F5E9A8D-8BDA-A85F-2065-79159BB46116}"/>
                </a:ext>
              </a:extLst>
            </p:cNvPr>
            <p:cNvSpPr txBox="1"/>
            <p:nvPr/>
          </p:nvSpPr>
          <p:spPr>
            <a:xfrm>
              <a:off x="1806222" y="2632971"/>
              <a:ext cx="5921647" cy="523220"/>
            </a:xfrm>
            <a:prstGeom prst="rect">
              <a:avLst/>
            </a:prstGeom>
            <a:noFill/>
          </p:spPr>
          <p:txBody>
            <a:bodyPr wrap="square">
              <a:spAutoFit/>
            </a:bodyPr>
            <a:lstStyle/>
            <a:p>
              <a:pPr algn="r" rtl="1"/>
              <a:r>
                <a:rPr lang="ar-EG" sz="2800" dirty="0">
                  <a:latin typeface="Adobe Arabic" panose="02040503050201020203" pitchFamily="18" charset="-78"/>
                  <a:cs typeface="Adobe Arabic" panose="02040503050201020203" pitchFamily="18" charset="-78"/>
                </a:rPr>
                <a:t>توزيع المهام والمسؤوليات بشكل عادل ومناسب.</a:t>
              </a:r>
            </a:p>
          </p:txBody>
        </p:sp>
        <p:pic>
          <p:nvPicPr>
            <p:cNvPr id="12" name="Picture 48">
              <a:extLst>
                <a:ext uri="{FF2B5EF4-FFF2-40B4-BE49-F238E27FC236}">
                  <a16:creationId xmlns:a16="http://schemas.microsoft.com/office/drawing/2014/main" id="{F8F665EA-C7BB-BAEB-3803-100B583ADB88}"/>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7798530" y="2746564"/>
              <a:ext cx="378282" cy="353302"/>
            </a:xfrm>
            <a:prstGeom prst="rect">
              <a:avLst/>
            </a:prstGeom>
          </p:spPr>
        </p:pic>
      </p:grpSp>
      <p:grpSp>
        <p:nvGrpSpPr>
          <p:cNvPr id="14" name="Group 46">
            <a:extLst>
              <a:ext uri="{FF2B5EF4-FFF2-40B4-BE49-F238E27FC236}">
                <a16:creationId xmlns:a16="http://schemas.microsoft.com/office/drawing/2014/main" id="{C3550D55-1BA3-10B7-B9ED-90FAE2651A5E}"/>
              </a:ext>
            </a:extLst>
          </p:cNvPr>
          <p:cNvGrpSpPr/>
          <p:nvPr/>
        </p:nvGrpSpPr>
        <p:grpSpPr>
          <a:xfrm>
            <a:off x="367158" y="3876158"/>
            <a:ext cx="5949910" cy="523220"/>
            <a:chOff x="1806222" y="2632971"/>
            <a:chExt cx="6370590" cy="523220"/>
          </a:xfrm>
        </p:grpSpPr>
        <p:sp>
          <p:nvSpPr>
            <p:cNvPr id="15" name="TextBox 47">
              <a:extLst>
                <a:ext uri="{FF2B5EF4-FFF2-40B4-BE49-F238E27FC236}">
                  <a16:creationId xmlns:a16="http://schemas.microsoft.com/office/drawing/2014/main" id="{42872B61-8860-E892-E5FA-EA237DB3D831}"/>
                </a:ext>
              </a:extLst>
            </p:cNvPr>
            <p:cNvSpPr txBox="1"/>
            <p:nvPr/>
          </p:nvSpPr>
          <p:spPr>
            <a:xfrm>
              <a:off x="1806222" y="2632971"/>
              <a:ext cx="5921647" cy="523220"/>
            </a:xfrm>
            <a:prstGeom prst="rect">
              <a:avLst/>
            </a:prstGeom>
            <a:noFill/>
          </p:spPr>
          <p:txBody>
            <a:bodyPr wrap="square">
              <a:spAutoFit/>
            </a:bodyPr>
            <a:lstStyle/>
            <a:p>
              <a:pPr algn="r" rtl="1"/>
              <a:r>
                <a:rPr lang="ar-EG" sz="2800" dirty="0">
                  <a:latin typeface="Adobe Arabic" panose="02040503050201020203" pitchFamily="18" charset="-78"/>
                  <a:cs typeface="Adobe Arabic" panose="02040503050201020203" pitchFamily="18" charset="-78"/>
                </a:rPr>
                <a:t>إدارة الموارد المتاحة بكفاءة.</a:t>
              </a:r>
            </a:p>
          </p:txBody>
        </p:sp>
        <p:pic>
          <p:nvPicPr>
            <p:cNvPr id="16" name="Picture 48">
              <a:extLst>
                <a:ext uri="{FF2B5EF4-FFF2-40B4-BE49-F238E27FC236}">
                  <a16:creationId xmlns:a16="http://schemas.microsoft.com/office/drawing/2014/main" id="{2BD7240C-E03D-EBA4-740D-93BF021AC3A1}"/>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7798530" y="2746564"/>
              <a:ext cx="378282" cy="353302"/>
            </a:xfrm>
            <a:prstGeom prst="rect">
              <a:avLst/>
            </a:prstGeom>
          </p:spPr>
        </p:pic>
      </p:grpSp>
      <p:pic>
        <p:nvPicPr>
          <p:cNvPr id="17" name="صورة 16">
            <a:extLst>
              <a:ext uri="{FF2B5EF4-FFF2-40B4-BE49-F238E27FC236}">
                <a16:creationId xmlns:a16="http://schemas.microsoft.com/office/drawing/2014/main" id="{FA65509E-A24D-3CDB-8967-AE584D69D397}"/>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683230" y="2072640"/>
            <a:ext cx="4271300" cy="2712720"/>
          </a:xfrm>
          <a:prstGeom prst="rect">
            <a:avLst/>
          </a:prstGeom>
        </p:spPr>
      </p:pic>
    </p:spTree>
    <p:extLst>
      <p:ext uri="{BB962C8B-B14F-4D97-AF65-F5344CB8AC3E}">
        <p14:creationId xmlns:p14="http://schemas.microsoft.com/office/powerpoint/2010/main" val="18270646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25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1+#ppt_w/2"/>
                                          </p:val>
                                        </p:tav>
                                        <p:tav tm="100000">
                                          <p:val>
                                            <p:strVal val="#ppt_x"/>
                                          </p:val>
                                        </p:tav>
                                      </p:tavLst>
                                    </p:anim>
                                    <p:anim calcmode="lin" valueType="num">
                                      <p:cBhvr additive="base">
                                        <p:cTn id="12" dur="500" fill="hold"/>
                                        <p:tgtEl>
                                          <p:spTgt spid="9"/>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500" fill="hold"/>
                                        <p:tgtEl>
                                          <p:spTgt spid="14"/>
                                        </p:tgtEl>
                                        <p:attrNameLst>
                                          <p:attrName>ppt_x</p:attrName>
                                        </p:attrNameLst>
                                      </p:cBhvr>
                                      <p:tavLst>
                                        <p:tav tm="0">
                                          <p:val>
                                            <p:strVal val="1+#ppt_w/2"/>
                                          </p:val>
                                        </p:tav>
                                        <p:tav tm="100000">
                                          <p:val>
                                            <p:strVal val="#ppt_x"/>
                                          </p:val>
                                        </p:tav>
                                      </p:tavLst>
                                    </p:anim>
                                    <p:anim calcmode="lin" valueType="num">
                                      <p:cBhvr additive="base">
                                        <p:cTn id="16" dur="500" fill="hold"/>
                                        <p:tgtEl>
                                          <p:spTgt spid="14"/>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cBhvr additive="base">
                                        <p:cTn id="19" dur="500" fill="hold"/>
                                        <p:tgtEl>
                                          <p:spTgt spid="17"/>
                                        </p:tgtEl>
                                        <p:attrNameLst>
                                          <p:attrName>ppt_x</p:attrName>
                                        </p:attrNameLst>
                                      </p:cBhvr>
                                      <p:tavLst>
                                        <p:tav tm="0">
                                          <p:val>
                                            <p:strVal val="1+#ppt_w/2"/>
                                          </p:val>
                                        </p:tav>
                                        <p:tav tm="100000">
                                          <p:val>
                                            <p:strVal val="#ppt_x"/>
                                          </p:val>
                                        </p:tav>
                                      </p:tavLst>
                                    </p:anim>
                                    <p:anim calcmode="lin" valueType="num">
                                      <p:cBhvr additive="base">
                                        <p:cTn id="20" dur="50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A97A6F-0CB6-2F87-427A-F92A8C999A1B}"/>
            </a:ext>
          </a:extLst>
        </p:cNvPr>
        <p:cNvGrpSpPr/>
        <p:nvPr/>
      </p:nvGrpSpPr>
      <p:grpSpPr>
        <a:xfrm>
          <a:off x="0" y="0"/>
          <a:ext cx="0" cy="0"/>
          <a:chOff x="0" y="0"/>
          <a:chExt cx="0" cy="0"/>
        </a:xfrm>
      </p:grpSpPr>
      <p:sp>
        <p:nvSpPr>
          <p:cNvPr id="13" name="Rectangle 12">
            <a:extLst>
              <a:ext uri="{FF2B5EF4-FFF2-40B4-BE49-F238E27FC236}">
                <a16:creationId xmlns:a16="http://schemas.microsoft.com/office/drawing/2014/main" id="{1A9250FA-AD99-A1B9-2C62-93CBFED5B82C}"/>
              </a:ext>
            </a:extLst>
          </p:cNvPr>
          <p:cNvSpPr/>
          <p:nvPr/>
        </p:nvSpPr>
        <p:spPr>
          <a:xfrm rot="5400000">
            <a:off x="3437465" y="1130430"/>
            <a:ext cx="12213132" cy="5196036"/>
          </a:xfrm>
          <a:prstGeom prst="rect">
            <a:avLst/>
          </a:prstGeom>
          <a:solidFill>
            <a:srgbClr val="A0C9CA"/>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Tajawal ExtraBold" panose="00000800000000000000" pitchFamily="2" charset="-78"/>
              <a:cs typeface="Tajawal ExtraBold" panose="00000800000000000000" pitchFamily="2" charset="-78"/>
            </a:endParaRPr>
          </a:p>
        </p:txBody>
      </p:sp>
      <p:sp>
        <p:nvSpPr>
          <p:cNvPr id="10" name="TextBox 9">
            <a:extLst>
              <a:ext uri="{FF2B5EF4-FFF2-40B4-BE49-F238E27FC236}">
                <a16:creationId xmlns:a16="http://schemas.microsoft.com/office/drawing/2014/main" id="{EFBE1E01-B4F1-FE42-3B75-4DE31B44B954}"/>
              </a:ext>
            </a:extLst>
          </p:cNvPr>
          <p:cNvSpPr txBox="1"/>
          <p:nvPr/>
        </p:nvSpPr>
        <p:spPr>
          <a:xfrm>
            <a:off x="-248340" y="154700"/>
            <a:ext cx="11578840" cy="646331"/>
          </a:xfrm>
          <a:prstGeom prst="rect">
            <a:avLst/>
          </a:prstGeom>
          <a:noFill/>
        </p:spPr>
        <p:txBody>
          <a:bodyPr wrap="square">
            <a:spAutoFit/>
          </a:bodyPr>
          <a:lstStyle/>
          <a:p>
            <a:pPr algn="ctr" rtl="1"/>
            <a:r>
              <a:rPr lang="ar-EG" sz="3600" dirty="0">
                <a:solidFill>
                  <a:schemeClr val="bg1"/>
                </a:solidFill>
                <a:latin typeface="Tajawal ExtraBold" panose="00000800000000000000" pitchFamily="2" charset="-78"/>
                <a:cs typeface="Tajawal ExtraBold" panose="00000800000000000000" pitchFamily="2" charset="-78"/>
              </a:rPr>
              <a:t>الأدوار </a:t>
            </a:r>
            <a:r>
              <a:rPr lang="ar-EG" sz="3600" dirty="0">
                <a:latin typeface="Tajawal ExtraBold" panose="00000800000000000000" pitchFamily="2" charset="-78"/>
                <a:cs typeface="Tajawal ExtraBold" panose="00000800000000000000" pitchFamily="2" charset="-78"/>
              </a:rPr>
              <a:t>الأساسية للمشرف الناجح</a:t>
            </a:r>
            <a:endParaRPr lang="en-US" sz="3600" dirty="0">
              <a:latin typeface="Tajawal ExtraBold" panose="00000800000000000000" pitchFamily="2" charset="-78"/>
              <a:cs typeface="Tajawal ExtraBold" panose="00000800000000000000" pitchFamily="2" charset="-78"/>
            </a:endParaRPr>
          </a:p>
        </p:txBody>
      </p:sp>
      <p:grpSp>
        <p:nvGrpSpPr>
          <p:cNvPr id="4" name="Group 46">
            <a:extLst>
              <a:ext uri="{FF2B5EF4-FFF2-40B4-BE49-F238E27FC236}">
                <a16:creationId xmlns:a16="http://schemas.microsoft.com/office/drawing/2014/main" id="{266CE4A5-9ADA-4431-86B8-5B31A5540EDC}"/>
              </a:ext>
            </a:extLst>
          </p:cNvPr>
          <p:cNvGrpSpPr/>
          <p:nvPr/>
        </p:nvGrpSpPr>
        <p:grpSpPr>
          <a:xfrm>
            <a:off x="489345" y="1442002"/>
            <a:ext cx="5949910" cy="523220"/>
            <a:chOff x="1806222" y="2632971"/>
            <a:chExt cx="6370590" cy="523220"/>
          </a:xfrm>
        </p:grpSpPr>
        <p:sp>
          <p:nvSpPr>
            <p:cNvPr id="5" name="TextBox 47">
              <a:extLst>
                <a:ext uri="{FF2B5EF4-FFF2-40B4-BE49-F238E27FC236}">
                  <a16:creationId xmlns:a16="http://schemas.microsoft.com/office/drawing/2014/main" id="{818DD548-F2DC-4918-E1CB-3EC2E0083913}"/>
                </a:ext>
              </a:extLst>
            </p:cNvPr>
            <p:cNvSpPr txBox="1"/>
            <p:nvPr/>
          </p:nvSpPr>
          <p:spPr>
            <a:xfrm>
              <a:off x="1806222" y="2632971"/>
              <a:ext cx="5921647" cy="523220"/>
            </a:xfrm>
            <a:prstGeom prst="rect">
              <a:avLst/>
            </a:prstGeom>
            <a:noFill/>
          </p:spPr>
          <p:txBody>
            <a:bodyPr wrap="square">
              <a:spAutoFit/>
            </a:bodyPr>
            <a:lstStyle/>
            <a:p>
              <a:pPr algn="r" rtl="1"/>
              <a:r>
                <a:rPr lang="ar-EG" sz="2800" b="1" dirty="0">
                  <a:solidFill>
                    <a:srgbClr val="168489"/>
                  </a:solidFill>
                  <a:latin typeface="Adobe Arabic" panose="02040503050201020203" pitchFamily="18" charset="-78"/>
                  <a:cs typeface="Adobe Arabic" panose="02040503050201020203" pitchFamily="18" charset="-78"/>
                </a:rPr>
                <a:t>التوجيه والإرشاد</a:t>
              </a:r>
            </a:p>
          </p:txBody>
        </p:sp>
        <p:pic>
          <p:nvPicPr>
            <p:cNvPr id="6" name="Picture 48" descr="ذرة خطوط عريضة">
              <a:extLst>
                <a:ext uri="{FF2B5EF4-FFF2-40B4-BE49-F238E27FC236}">
                  <a16:creationId xmlns:a16="http://schemas.microsoft.com/office/drawing/2014/main" id="{4556B0F1-114B-65A0-133A-6E993ED07D8D}"/>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7798530" y="2746564"/>
              <a:ext cx="378282" cy="353302"/>
            </a:xfrm>
            <a:prstGeom prst="rect">
              <a:avLst/>
            </a:prstGeom>
          </p:spPr>
        </p:pic>
      </p:grpSp>
      <p:grpSp>
        <p:nvGrpSpPr>
          <p:cNvPr id="2" name="Group 46">
            <a:extLst>
              <a:ext uri="{FF2B5EF4-FFF2-40B4-BE49-F238E27FC236}">
                <a16:creationId xmlns:a16="http://schemas.microsoft.com/office/drawing/2014/main" id="{109EB32E-C878-8245-304E-A4B90346D511}"/>
              </a:ext>
            </a:extLst>
          </p:cNvPr>
          <p:cNvGrpSpPr/>
          <p:nvPr/>
        </p:nvGrpSpPr>
        <p:grpSpPr>
          <a:xfrm>
            <a:off x="368474" y="2149966"/>
            <a:ext cx="5949910" cy="523220"/>
            <a:chOff x="1806222" y="2632971"/>
            <a:chExt cx="6370590" cy="523220"/>
          </a:xfrm>
        </p:grpSpPr>
        <p:sp>
          <p:nvSpPr>
            <p:cNvPr id="3" name="TextBox 47">
              <a:extLst>
                <a:ext uri="{FF2B5EF4-FFF2-40B4-BE49-F238E27FC236}">
                  <a16:creationId xmlns:a16="http://schemas.microsoft.com/office/drawing/2014/main" id="{A3F76C4A-F440-AE3A-25B5-32512100C27D}"/>
                </a:ext>
              </a:extLst>
            </p:cNvPr>
            <p:cNvSpPr txBox="1"/>
            <p:nvPr/>
          </p:nvSpPr>
          <p:spPr>
            <a:xfrm>
              <a:off x="1806222" y="2632971"/>
              <a:ext cx="5921647" cy="523220"/>
            </a:xfrm>
            <a:prstGeom prst="rect">
              <a:avLst/>
            </a:prstGeom>
            <a:noFill/>
          </p:spPr>
          <p:txBody>
            <a:bodyPr wrap="square">
              <a:spAutoFit/>
            </a:bodyPr>
            <a:lstStyle/>
            <a:p>
              <a:pPr algn="r" rtl="1"/>
              <a:r>
                <a:rPr lang="ar-EG" sz="2800" dirty="0">
                  <a:latin typeface="Adobe Arabic" panose="02040503050201020203" pitchFamily="18" charset="-78"/>
                  <a:cs typeface="Adobe Arabic" panose="02040503050201020203" pitchFamily="18" charset="-78"/>
                </a:rPr>
                <a:t>تقديم التعليمات الواضحة والتوجيهات اللازمة.</a:t>
              </a:r>
            </a:p>
          </p:txBody>
        </p:sp>
        <p:pic>
          <p:nvPicPr>
            <p:cNvPr id="7" name="Picture 48">
              <a:extLst>
                <a:ext uri="{FF2B5EF4-FFF2-40B4-BE49-F238E27FC236}">
                  <a16:creationId xmlns:a16="http://schemas.microsoft.com/office/drawing/2014/main" id="{DE8A3A2A-767D-8B56-8A92-99F26E1FA329}"/>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7798530" y="2746564"/>
              <a:ext cx="378282" cy="353302"/>
            </a:xfrm>
            <a:prstGeom prst="rect">
              <a:avLst/>
            </a:prstGeom>
          </p:spPr>
        </p:pic>
      </p:grpSp>
      <p:grpSp>
        <p:nvGrpSpPr>
          <p:cNvPr id="9" name="Group 46">
            <a:extLst>
              <a:ext uri="{FF2B5EF4-FFF2-40B4-BE49-F238E27FC236}">
                <a16:creationId xmlns:a16="http://schemas.microsoft.com/office/drawing/2014/main" id="{31498686-FCDE-B4E6-D67D-82773723168E}"/>
              </a:ext>
            </a:extLst>
          </p:cNvPr>
          <p:cNvGrpSpPr/>
          <p:nvPr/>
        </p:nvGrpSpPr>
        <p:grpSpPr>
          <a:xfrm>
            <a:off x="367158" y="3054601"/>
            <a:ext cx="5949910" cy="523220"/>
            <a:chOff x="1806222" y="2632971"/>
            <a:chExt cx="6370590" cy="523220"/>
          </a:xfrm>
        </p:grpSpPr>
        <p:sp>
          <p:nvSpPr>
            <p:cNvPr id="11" name="TextBox 47">
              <a:extLst>
                <a:ext uri="{FF2B5EF4-FFF2-40B4-BE49-F238E27FC236}">
                  <a16:creationId xmlns:a16="http://schemas.microsoft.com/office/drawing/2014/main" id="{3334600F-3C01-0768-151F-C36EC97DEAA7}"/>
                </a:ext>
              </a:extLst>
            </p:cNvPr>
            <p:cNvSpPr txBox="1"/>
            <p:nvPr/>
          </p:nvSpPr>
          <p:spPr>
            <a:xfrm>
              <a:off x="1806222" y="2632971"/>
              <a:ext cx="5921647" cy="523220"/>
            </a:xfrm>
            <a:prstGeom prst="rect">
              <a:avLst/>
            </a:prstGeom>
            <a:noFill/>
          </p:spPr>
          <p:txBody>
            <a:bodyPr wrap="square">
              <a:spAutoFit/>
            </a:bodyPr>
            <a:lstStyle/>
            <a:p>
              <a:pPr algn="r" rtl="1"/>
              <a:r>
                <a:rPr lang="ar-EG" sz="2800" dirty="0">
                  <a:latin typeface="Adobe Arabic" panose="02040503050201020203" pitchFamily="18" charset="-78"/>
                  <a:cs typeface="Adobe Arabic" panose="02040503050201020203" pitchFamily="18" charset="-78"/>
                </a:rPr>
                <a:t>تدريب الموظفين وتطوير مهاراتهم.</a:t>
              </a:r>
            </a:p>
          </p:txBody>
        </p:sp>
        <p:pic>
          <p:nvPicPr>
            <p:cNvPr id="12" name="Picture 48">
              <a:extLst>
                <a:ext uri="{FF2B5EF4-FFF2-40B4-BE49-F238E27FC236}">
                  <a16:creationId xmlns:a16="http://schemas.microsoft.com/office/drawing/2014/main" id="{969F8928-84EC-625B-8660-0C97B395661B}"/>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7798530" y="2746564"/>
              <a:ext cx="378282" cy="353302"/>
            </a:xfrm>
            <a:prstGeom prst="rect">
              <a:avLst/>
            </a:prstGeom>
          </p:spPr>
        </p:pic>
      </p:grpSp>
      <p:grpSp>
        <p:nvGrpSpPr>
          <p:cNvPr id="14" name="Group 46">
            <a:extLst>
              <a:ext uri="{FF2B5EF4-FFF2-40B4-BE49-F238E27FC236}">
                <a16:creationId xmlns:a16="http://schemas.microsoft.com/office/drawing/2014/main" id="{866A1B02-37BC-25E6-7854-02145ADE3EBA}"/>
              </a:ext>
            </a:extLst>
          </p:cNvPr>
          <p:cNvGrpSpPr/>
          <p:nvPr/>
        </p:nvGrpSpPr>
        <p:grpSpPr>
          <a:xfrm>
            <a:off x="367158" y="3876158"/>
            <a:ext cx="5949910" cy="523220"/>
            <a:chOff x="1806222" y="2632971"/>
            <a:chExt cx="6370590" cy="523220"/>
          </a:xfrm>
        </p:grpSpPr>
        <p:sp>
          <p:nvSpPr>
            <p:cNvPr id="15" name="TextBox 47">
              <a:extLst>
                <a:ext uri="{FF2B5EF4-FFF2-40B4-BE49-F238E27FC236}">
                  <a16:creationId xmlns:a16="http://schemas.microsoft.com/office/drawing/2014/main" id="{32503E51-3918-F4E5-2BCD-6D3C03CC6CB3}"/>
                </a:ext>
              </a:extLst>
            </p:cNvPr>
            <p:cNvSpPr txBox="1"/>
            <p:nvPr/>
          </p:nvSpPr>
          <p:spPr>
            <a:xfrm>
              <a:off x="1806222" y="2632971"/>
              <a:ext cx="5921647" cy="523220"/>
            </a:xfrm>
            <a:prstGeom prst="rect">
              <a:avLst/>
            </a:prstGeom>
            <a:noFill/>
          </p:spPr>
          <p:txBody>
            <a:bodyPr wrap="square">
              <a:spAutoFit/>
            </a:bodyPr>
            <a:lstStyle/>
            <a:p>
              <a:pPr algn="r" rtl="1"/>
              <a:r>
                <a:rPr lang="ar-EG" sz="2800" dirty="0">
                  <a:latin typeface="Adobe Arabic" panose="02040503050201020203" pitchFamily="18" charset="-78"/>
                  <a:cs typeface="Adobe Arabic" panose="02040503050201020203" pitchFamily="18" charset="-78"/>
                </a:rPr>
                <a:t>مساعدة الفريق على فهم أهداف العمل وكيفية تحقيقها.</a:t>
              </a:r>
            </a:p>
          </p:txBody>
        </p:sp>
        <p:pic>
          <p:nvPicPr>
            <p:cNvPr id="16" name="Picture 48">
              <a:extLst>
                <a:ext uri="{FF2B5EF4-FFF2-40B4-BE49-F238E27FC236}">
                  <a16:creationId xmlns:a16="http://schemas.microsoft.com/office/drawing/2014/main" id="{6F7786D1-21CB-3DAB-5294-196AAE64867C}"/>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7798530" y="2746564"/>
              <a:ext cx="378282" cy="353302"/>
            </a:xfrm>
            <a:prstGeom prst="rect">
              <a:avLst/>
            </a:prstGeom>
          </p:spPr>
        </p:pic>
      </p:grpSp>
      <p:pic>
        <p:nvPicPr>
          <p:cNvPr id="8" name="صورة 7">
            <a:extLst>
              <a:ext uri="{FF2B5EF4-FFF2-40B4-BE49-F238E27FC236}">
                <a16:creationId xmlns:a16="http://schemas.microsoft.com/office/drawing/2014/main" id="{A97CB689-A164-B37B-2942-AB0D1EBE518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623672" y="2191685"/>
            <a:ext cx="3780816" cy="2306320"/>
          </a:xfrm>
          <a:prstGeom prst="rect">
            <a:avLst/>
          </a:prstGeom>
        </p:spPr>
      </p:pic>
    </p:spTree>
    <p:extLst>
      <p:ext uri="{BB962C8B-B14F-4D97-AF65-F5344CB8AC3E}">
        <p14:creationId xmlns:p14="http://schemas.microsoft.com/office/powerpoint/2010/main" val="203305139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25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1+#ppt_w/2"/>
                                          </p:val>
                                        </p:tav>
                                        <p:tav tm="100000">
                                          <p:val>
                                            <p:strVal val="#ppt_x"/>
                                          </p:val>
                                        </p:tav>
                                      </p:tavLst>
                                    </p:anim>
                                    <p:anim calcmode="lin" valueType="num">
                                      <p:cBhvr additive="base">
                                        <p:cTn id="12" dur="500" fill="hold"/>
                                        <p:tgtEl>
                                          <p:spTgt spid="9"/>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500" fill="hold"/>
                                        <p:tgtEl>
                                          <p:spTgt spid="14"/>
                                        </p:tgtEl>
                                        <p:attrNameLst>
                                          <p:attrName>ppt_x</p:attrName>
                                        </p:attrNameLst>
                                      </p:cBhvr>
                                      <p:tavLst>
                                        <p:tav tm="0">
                                          <p:val>
                                            <p:strVal val="1+#ppt_w/2"/>
                                          </p:val>
                                        </p:tav>
                                        <p:tav tm="100000">
                                          <p:val>
                                            <p:strVal val="#ppt_x"/>
                                          </p:val>
                                        </p:tav>
                                      </p:tavLst>
                                    </p:anim>
                                    <p:anim calcmode="lin" valueType="num">
                                      <p:cBhvr additive="base">
                                        <p:cTn id="16" dur="500" fill="hold"/>
                                        <p:tgtEl>
                                          <p:spTgt spid="14"/>
                                        </p:tgtEl>
                                        <p:attrNameLst>
                                          <p:attrName>ppt_y</p:attrName>
                                        </p:attrNameLst>
                                      </p:cBhvr>
                                      <p:tavLst>
                                        <p:tav tm="0">
                                          <p:val>
                                            <p:strVal val="#ppt_y"/>
                                          </p:val>
                                        </p:tav>
                                        <p:tav tm="100000">
                                          <p:val>
                                            <p:strVal val="#ppt_y"/>
                                          </p:val>
                                        </p:tav>
                                      </p:tavLst>
                                    </p:anim>
                                  </p:childTnLst>
                                </p:cTn>
                              </p:par>
                              <p:par>
                                <p:cTn id="17" presetID="2" presetClass="entr" presetSubtype="6" fill="hold" nodeType="with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1+#ppt_w/2"/>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6902DF-FF2D-0CCA-C44E-A0AA78267953}"/>
            </a:ext>
          </a:extLst>
        </p:cNvPr>
        <p:cNvGrpSpPr/>
        <p:nvPr/>
      </p:nvGrpSpPr>
      <p:grpSpPr>
        <a:xfrm>
          <a:off x="0" y="0"/>
          <a:ext cx="0" cy="0"/>
          <a:chOff x="0" y="0"/>
          <a:chExt cx="0" cy="0"/>
        </a:xfrm>
      </p:grpSpPr>
      <p:sp>
        <p:nvSpPr>
          <p:cNvPr id="13" name="Rectangle 12">
            <a:extLst>
              <a:ext uri="{FF2B5EF4-FFF2-40B4-BE49-F238E27FC236}">
                <a16:creationId xmlns:a16="http://schemas.microsoft.com/office/drawing/2014/main" id="{AAEC4E65-2379-E5D3-8325-2C3099D1EC6B}"/>
              </a:ext>
            </a:extLst>
          </p:cNvPr>
          <p:cNvSpPr/>
          <p:nvPr/>
        </p:nvSpPr>
        <p:spPr>
          <a:xfrm rot="5400000">
            <a:off x="3437465" y="1130430"/>
            <a:ext cx="12213132" cy="5196036"/>
          </a:xfrm>
          <a:prstGeom prst="rect">
            <a:avLst/>
          </a:prstGeom>
          <a:solidFill>
            <a:srgbClr val="A0C9CA"/>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Tajawal ExtraBold" panose="00000800000000000000" pitchFamily="2" charset="-78"/>
              <a:cs typeface="Tajawal ExtraBold" panose="00000800000000000000" pitchFamily="2" charset="-78"/>
            </a:endParaRPr>
          </a:p>
        </p:txBody>
      </p:sp>
      <p:sp>
        <p:nvSpPr>
          <p:cNvPr id="10" name="TextBox 9">
            <a:extLst>
              <a:ext uri="{FF2B5EF4-FFF2-40B4-BE49-F238E27FC236}">
                <a16:creationId xmlns:a16="http://schemas.microsoft.com/office/drawing/2014/main" id="{9BB21D15-C973-C84C-AD3E-97FB7A623DF8}"/>
              </a:ext>
            </a:extLst>
          </p:cNvPr>
          <p:cNvSpPr txBox="1"/>
          <p:nvPr/>
        </p:nvSpPr>
        <p:spPr>
          <a:xfrm>
            <a:off x="-248340" y="154700"/>
            <a:ext cx="11578840" cy="646331"/>
          </a:xfrm>
          <a:prstGeom prst="rect">
            <a:avLst/>
          </a:prstGeom>
          <a:noFill/>
        </p:spPr>
        <p:txBody>
          <a:bodyPr wrap="square">
            <a:spAutoFit/>
          </a:bodyPr>
          <a:lstStyle/>
          <a:p>
            <a:pPr algn="ctr" rtl="1"/>
            <a:r>
              <a:rPr lang="ar-EG" sz="3600" dirty="0">
                <a:solidFill>
                  <a:schemeClr val="bg1"/>
                </a:solidFill>
                <a:latin typeface="Tajawal ExtraBold" panose="00000800000000000000" pitchFamily="2" charset="-78"/>
                <a:cs typeface="Tajawal ExtraBold" panose="00000800000000000000" pitchFamily="2" charset="-78"/>
              </a:rPr>
              <a:t>الأدوار </a:t>
            </a:r>
            <a:r>
              <a:rPr lang="ar-EG" sz="3600" dirty="0">
                <a:latin typeface="Tajawal ExtraBold" panose="00000800000000000000" pitchFamily="2" charset="-78"/>
                <a:cs typeface="Tajawal ExtraBold" panose="00000800000000000000" pitchFamily="2" charset="-78"/>
              </a:rPr>
              <a:t>الأساسية للمشرف الناجح</a:t>
            </a:r>
            <a:endParaRPr lang="en-US" sz="3600" dirty="0">
              <a:latin typeface="Tajawal ExtraBold" panose="00000800000000000000" pitchFamily="2" charset="-78"/>
              <a:cs typeface="Tajawal ExtraBold" panose="00000800000000000000" pitchFamily="2" charset="-78"/>
            </a:endParaRPr>
          </a:p>
        </p:txBody>
      </p:sp>
      <p:grpSp>
        <p:nvGrpSpPr>
          <p:cNvPr id="4" name="Group 46">
            <a:extLst>
              <a:ext uri="{FF2B5EF4-FFF2-40B4-BE49-F238E27FC236}">
                <a16:creationId xmlns:a16="http://schemas.microsoft.com/office/drawing/2014/main" id="{F8EA7824-A8AC-0051-7388-7860BF3AF26D}"/>
              </a:ext>
            </a:extLst>
          </p:cNvPr>
          <p:cNvGrpSpPr/>
          <p:nvPr/>
        </p:nvGrpSpPr>
        <p:grpSpPr>
          <a:xfrm>
            <a:off x="489345" y="1442002"/>
            <a:ext cx="5949910" cy="523220"/>
            <a:chOff x="1806222" y="2632971"/>
            <a:chExt cx="6370590" cy="523220"/>
          </a:xfrm>
        </p:grpSpPr>
        <p:sp>
          <p:nvSpPr>
            <p:cNvPr id="5" name="TextBox 47">
              <a:extLst>
                <a:ext uri="{FF2B5EF4-FFF2-40B4-BE49-F238E27FC236}">
                  <a16:creationId xmlns:a16="http://schemas.microsoft.com/office/drawing/2014/main" id="{F452B054-AB87-62D4-21B8-6E28369E87BE}"/>
                </a:ext>
              </a:extLst>
            </p:cNvPr>
            <p:cNvSpPr txBox="1"/>
            <p:nvPr/>
          </p:nvSpPr>
          <p:spPr>
            <a:xfrm>
              <a:off x="1806222" y="2632971"/>
              <a:ext cx="5921647" cy="523220"/>
            </a:xfrm>
            <a:prstGeom prst="rect">
              <a:avLst/>
            </a:prstGeom>
            <a:noFill/>
          </p:spPr>
          <p:txBody>
            <a:bodyPr wrap="square">
              <a:spAutoFit/>
            </a:bodyPr>
            <a:lstStyle/>
            <a:p>
              <a:pPr algn="r" rtl="1"/>
              <a:r>
                <a:rPr lang="ar-EG" sz="2800" b="1" dirty="0">
                  <a:solidFill>
                    <a:srgbClr val="168489"/>
                  </a:solidFill>
                  <a:latin typeface="Adobe Arabic" panose="02040503050201020203" pitchFamily="18" charset="-78"/>
                  <a:cs typeface="Adobe Arabic" panose="02040503050201020203" pitchFamily="18" charset="-78"/>
                </a:rPr>
                <a:t>المتابعة والتقييم</a:t>
              </a:r>
            </a:p>
          </p:txBody>
        </p:sp>
        <p:pic>
          <p:nvPicPr>
            <p:cNvPr id="6" name="Picture 48" descr="ذرة خطوط عريضة">
              <a:extLst>
                <a:ext uri="{FF2B5EF4-FFF2-40B4-BE49-F238E27FC236}">
                  <a16:creationId xmlns:a16="http://schemas.microsoft.com/office/drawing/2014/main" id="{098B9893-DE20-F04A-A9CB-76D9251DA5A6}"/>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7798530" y="2746564"/>
              <a:ext cx="378282" cy="353302"/>
            </a:xfrm>
            <a:prstGeom prst="rect">
              <a:avLst/>
            </a:prstGeom>
          </p:spPr>
        </p:pic>
      </p:grpSp>
      <p:grpSp>
        <p:nvGrpSpPr>
          <p:cNvPr id="2" name="Group 46">
            <a:extLst>
              <a:ext uri="{FF2B5EF4-FFF2-40B4-BE49-F238E27FC236}">
                <a16:creationId xmlns:a16="http://schemas.microsoft.com/office/drawing/2014/main" id="{1181F1B6-DB18-6192-1873-6332F408242C}"/>
              </a:ext>
            </a:extLst>
          </p:cNvPr>
          <p:cNvGrpSpPr/>
          <p:nvPr/>
        </p:nvGrpSpPr>
        <p:grpSpPr>
          <a:xfrm>
            <a:off x="368474" y="2149966"/>
            <a:ext cx="5949910" cy="523220"/>
            <a:chOff x="1806222" y="2632971"/>
            <a:chExt cx="6370590" cy="523220"/>
          </a:xfrm>
        </p:grpSpPr>
        <p:sp>
          <p:nvSpPr>
            <p:cNvPr id="3" name="TextBox 47">
              <a:extLst>
                <a:ext uri="{FF2B5EF4-FFF2-40B4-BE49-F238E27FC236}">
                  <a16:creationId xmlns:a16="http://schemas.microsoft.com/office/drawing/2014/main" id="{DBC0C8A6-C0F0-A679-942B-7B61BB4F4CE3}"/>
                </a:ext>
              </a:extLst>
            </p:cNvPr>
            <p:cNvSpPr txBox="1"/>
            <p:nvPr/>
          </p:nvSpPr>
          <p:spPr>
            <a:xfrm>
              <a:off x="1806222" y="2632971"/>
              <a:ext cx="5921647" cy="523220"/>
            </a:xfrm>
            <a:prstGeom prst="rect">
              <a:avLst/>
            </a:prstGeom>
            <a:noFill/>
          </p:spPr>
          <p:txBody>
            <a:bodyPr wrap="square">
              <a:spAutoFit/>
            </a:bodyPr>
            <a:lstStyle/>
            <a:p>
              <a:pPr algn="r" rtl="1"/>
              <a:r>
                <a:rPr lang="ar-EG" sz="2800" dirty="0">
                  <a:latin typeface="Adobe Arabic" panose="02040503050201020203" pitchFamily="18" charset="-78"/>
                  <a:cs typeface="Adobe Arabic" panose="02040503050201020203" pitchFamily="18" charset="-78"/>
                </a:rPr>
                <a:t>مراقبة أداء الفريق وضمان الالتزام بالمعايير.</a:t>
              </a:r>
            </a:p>
          </p:txBody>
        </p:sp>
        <p:pic>
          <p:nvPicPr>
            <p:cNvPr id="7" name="Picture 48">
              <a:extLst>
                <a:ext uri="{FF2B5EF4-FFF2-40B4-BE49-F238E27FC236}">
                  <a16:creationId xmlns:a16="http://schemas.microsoft.com/office/drawing/2014/main" id="{789E4B3C-B9D8-880E-E5F3-666FA3A0C2FB}"/>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7798530" y="2746564"/>
              <a:ext cx="378282" cy="353302"/>
            </a:xfrm>
            <a:prstGeom prst="rect">
              <a:avLst/>
            </a:prstGeom>
          </p:spPr>
        </p:pic>
      </p:grpSp>
      <p:grpSp>
        <p:nvGrpSpPr>
          <p:cNvPr id="9" name="Group 46">
            <a:extLst>
              <a:ext uri="{FF2B5EF4-FFF2-40B4-BE49-F238E27FC236}">
                <a16:creationId xmlns:a16="http://schemas.microsoft.com/office/drawing/2014/main" id="{54FB5973-C77D-B0BE-A69F-B9220CE72420}"/>
              </a:ext>
            </a:extLst>
          </p:cNvPr>
          <p:cNvGrpSpPr/>
          <p:nvPr/>
        </p:nvGrpSpPr>
        <p:grpSpPr>
          <a:xfrm>
            <a:off x="367158" y="3054601"/>
            <a:ext cx="5949910" cy="523220"/>
            <a:chOff x="1806222" y="2632971"/>
            <a:chExt cx="6370590" cy="523220"/>
          </a:xfrm>
        </p:grpSpPr>
        <p:sp>
          <p:nvSpPr>
            <p:cNvPr id="11" name="TextBox 47">
              <a:extLst>
                <a:ext uri="{FF2B5EF4-FFF2-40B4-BE49-F238E27FC236}">
                  <a16:creationId xmlns:a16="http://schemas.microsoft.com/office/drawing/2014/main" id="{D9920BDA-DF1B-99D4-5943-CA405D39A3E3}"/>
                </a:ext>
              </a:extLst>
            </p:cNvPr>
            <p:cNvSpPr txBox="1"/>
            <p:nvPr/>
          </p:nvSpPr>
          <p:spPr>
            <a:xfrm>
              <a:off x="1806222" y="2632971"/>
              <a:ext cx="5921647" cy="523220"/>
            </a:xfrm>
            <a:prstGeom prst="rect">
              <a:avLst/>
            </a:prstGeom>
            <a:noFill/>
          </p:spPr>
          <p:txBody>
            <a:bodyPr wrap="square">
              <a:spAutoFit/>
            </a:bodyPr>
            <a:lstStyle/>
            <a:p>
              <a:pPr algn="r" rtl="1"/>
              <a:r>
                <a:rPr lang="ar-EG" sz="2800" dirty="0">
                  <a:latin typeface="Adobe Arabic" panose="02040503050201020203" pitchFamily="18" charset="-78"/>
                  <a:cs typeface="Adobe Arabic" panose="02040503050201020203" pitchFamily="18" charset="-78"/>
                </a:rPr>
                <a:t>تقييم نتائج العمل وتحديد مجالات التحسين.</a:t>
              </a:r>
            </a:p>
          </p:txBody>
        </p:sp>
        <p:pic>
          <p:nvPicPr>
            <p:cNvPr id="12" name="Picture 48">
              <a:extLst>
                <a:ext uri="{FF2B5EF4-FFF2-40B4-BE49-F238E27FC236}">
                  <a16:creationId xmlns:a16="http://schemas.microsoft.com/office/drawing/2014/main" id="{6DC5DE91-61E8-4612-AB6C-B44CF6606443}"/>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7798530" y="2746564"/>
              <a:ext cx="378282" cy="353302"/>
            </a:xfrm>
            <a:prstGeom prst="rect">
              <a:avLst/>
            </a:prstGeom>
          </p:spPr>
        </p:pic>
      </p:grpSp>
      <p:grpSp>
        <p:nvGrpSpPr>
          <p:cNvPr id="14" name="Group 46">
            <a:extLst>
              <a:ext uri="{FF2B5EF4-FFF2-40B4-BE49-F238E27FC236}">
                <a16:creationId xmlns:a16="http://schemas.microsoft.com/office/drawing/2014/main" id="{F52CBD38-5760-74EC-A966-47C718D24741}"/>
              </a:ext>
            </a:extLst>
          </p:cNvPr>
          <p:cNvGrpSpPr/>
          <p:nvPr/>
        </p:nvGrpSpPr>
        <p:grpSpPr>
          <a:xfrm>
            <a:off x="367158" y="3876158"/>
            <a:ext cx="5949910" cy="523220"/>
            <a:chOff x="1806222" y="2632971"/>
            <a:chExt cx="6370590" cy="523220"/>
          </a:xfrm>
        </p:grpSpPr>
        <p:sp>
          <p:nvSpPr>
            <p:cNvPr id="15" name="TextBox 47">
              <a:extLst>
                <a:ext uri="{FF2B5EF4-FFF2-40B4-BE49-F238E27FC236}">
                  <a16:creationId xmlns:a16="http://schemas.microsoft.com/office/drawing/2014/main" id="{88B553A1-2119-AA8E-A3CF-71B46A604558}"/>
                </a:ext>
              </a:extLst>
            </p:cNvPr>
            <p:cNvSpPr txBox="1"/>
            <p:nvPr/>
          </p:nvSpPr>
          <p:spPr>
            <a:xfrm>
              <a:off x="1806222" y="2632971"/>
              <a:ext cx="5921647" cy="523220"/>
            </a:xfrm>
            <a:prstGeom prst="rect">
              <a:avLst/>
            </a:prstGeom>
            <a:noFill/>
          </p:spPr>
          <p:txBody>
            <a:bodyPr wrap="square">
              <a:spAutoFit/>
            </a:bodyPr>
            <a:lstStyle/>
            <a:p>
              <a:pPr algn="r" rtl="1"/>
              <a:r>
                <a:rPr lang="ar-EG" sz="2800" dirty="0">
                  <a:latin typeface="Adobe Arabic" panose="02040503050201020203" pitchFamily="18" charset="-78"/>
                  <a:cs typeface="Adobe Arabic" panose="02040503050201020203" pitchFamily="18" charset="-78"/>
                </a:rPr>
                <a:t>تقديم التغذية الراجعة البنّاءة بشكل منتظم.</a:t>
              </a:r>
            </a:p>
          </p:txBody>
        </p:sp>
        <p:pic>
          <p:nvPicPr>
            <p:cNvPr id="16" name="Picture 48">
              <a:extLst>
                <a:ext uri="{FF2B5EF4-FFF2-40B4-BE49-F238E27FC236}">
                  <a16:creationId xmlns:a16="http://schemas.microsoft.com/office/drawing/2014/main" id="{9B93BFBE-5B7F-A605-AFA4-7E011CBC14E7}"/>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7798530" y="2746564"/>
              <a:ext cx="378282" cy="353302"/>
            </a:xfrm>
            <a:prstGeom prst="rect">
              <a:avLst/>
            </a:prstGeom>
          </p:spPr>
        </p:pic>
      </p:grpSp>
      <p:pic>
        <p:nvPicPr>
          <p:cNvPr id="17" name="صورة 16">
            <a:extLst>
              <a:ext uri="{FF2B5EF4-FFF2-40B4-BE49-F238E27FC236}">
                <a16:creationId xmlns:a16="http://schemas.microsoft.com/office/drawing/2014/main" id="{911FB082-761B-5363-846F-A779993E9159}"/>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525400" y="2263559"/>
            <a:ext cx="4131128" cy="2458404"/>
          </a:xfrm>
          <a:prstGeom prst="rect">
            <a:avLst/>
          </a:prstGeom>
        </p:spPr>
      </p:pic>
    </p:spTree>
    <p:extLst>
      <p:ext uri="{BB962C8B-B14F-4D97-AF65-F5344CB8AC3E}">
        <p14:creationId xmlns:p14="http://schemas.microsoft.com/office/powerpoint/2010/main" val="154850535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25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1+#ppt_w/2"/>
                                          </p:val>
                                        </p:tav>
                                        <p:tav tm="100000">
                                          <p:val>
                                            <p:strVal val="#ppt_x"/>
                                          </p:val>
                                        </p:tav>
                                      </p:tavLst>
                                    </p:anim>
                                    <p:anim calcmode="lin" valueType="num">
                                      <p:cBhvr additive="base">
                                        <p:cTn id="12" dur="500" fill="hold"/>
                                        <p:tgtEl>
                                          <p:spTgt spid="9"/>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500" fill="hold"/>
                                        <p:tgtEl>
                                          <p:spTgt spid="14"/>
                                        </p:tgtEl>
                                        <p:attrNameLst>
                                          <p:attrName>ppt_x</p:attrName>
                                        </p:attrNameLst>
                                      </p:cBhvr>
                                      <p:tavLst>
                                        <p:tav tm="0">
                                          <p:val>
                                            <p:strVal val="1+#ppt_w/2"/>
                                          </p:val>
                                        </p:tav>
                                        <p:tav tm="100000">
                                          <p:val>
                                            <p:strVal val="#ppt_x"/>
                                          </p:val>
                                        </p:tav>
                                      </p:tavLst>
                                    </p:anim>
                                    <p:anim calcmode="lin" valueType="num">
                                      <p:cBhvr additive="base">
                                        <p:cTn id="16" dur="500" fill="hold"/>
                                        <p:tgtEl>
                                          <p:spTgt spid="14"/>
                                        </p:tgtEl>
                                        <p:attrNameLst>
                                          <p:attrName>ppt_y</p:attrName>
                                        </p:attrNameLst>
                                      </p:cBhvr>
                                      <p:tavLst>
                                        <p:tav tm="0">
                                          <p:val>
                                            <p:strVal val="#ppt_y"/>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cBhvr additive="base">
                                        <p:cTn id="19" dur="500" fill="hold"/>
                                        <p:tgtEl>
                                          <p:spTgt spid="17"/>
                                        </p:tgtEl>
                                        <p:attrNameLst>
                                          <p:attrName>ppt_x</p:attrName>
                                        </p:attrNameLst>
                                      </p:cBhvr>
                                      <p:tavLst>
                                        <p:tav tm="0">
                                          <p:val>
                                            <p:strVal val="#ppt_x"/>
                                          </p:val>
                                        </p:tav>
                                        <p:tav tm="100000">
                                          <p:val>
                                            <p:strVal val="#ppt_x"/>
                                          </p:val>
                                        </p:tav>
                                      </p:tavLst>
                                    </p:anim>
                                    <p:anim calcmode="lin" valueType="num">
                                      <p:cBhvr additive="base">
                                        <p:cTn id="20"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B9839D-6073-0F6F-453C-59D4CAE193E9}"/>
            </a:ext>
          </a:extLst>
        </p:cNvPr>
        <p:cNvGrpSpPr/>
        <p:nvPr/>
      </p:nvGrpSpPr>
      <p:grpSpPr>
        <a:xfrm>
          <a:off x="0" y="0"/>
          <a:ext cx="0" cy="0"/>
          <a:chOff x="0" y="0"/>
          <a:chExt cx="0" cy="0"/>
        </a:xfrm>
      </p:grpSpPr>
      <p:sp>
        <p:nvSpPr>
          <p:cNvPr id="13" name="Rectangle 12">
            <a:extLst>
              <a:ext uri="{FF2B5EF4-FFF2-40B4-BE49-F238E27FC236}">
                <a16:creationId xmlns:a16="http://schemas.microsoft.com/office/drawing/2014/main" id="{4C2842D0-F4E3-1FF9-64C0-0BFD23D57BD6}"/>
              </a:ext>
            </a:extLst>
          </p:cNvPr>
          <p:cNvSpPr/>
          <p:nvPr/>
        </p:nvSpPr>
        <p:spPr>
          <a:xfrm rot="5400000">
            <a:off x="3437465" y="1130430"/>
            <a:ext cx="12213132" cy="5196036"/>
          </a:xfrm>
          <a:prstGeom prst="rect">
            <a:avLst/>
          </a:prstGeom>
          <a:solidFill>
            <a:srgbClr val="A0C9CA"/>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Tajawal ExtraBold" panose="00000800000000000000" pitchFamily="2" charset="-78"/>
              <a:cs typeface="Tajawal ExtraBold" panose="00000800000000000000" pitchFamily="2" charset="-78"/>
            </a:endParaRPr>
          </a:p>
        </p:txBody>
      </p:sp>
      <p:sp>
        <p:nvSpPr>
          <p:cNvPr id="10" name="TextBox 9">
            <a:extLst>
              <a:ext uri="{FF2B5EF4-FFF2-40B4-BE49-F238E27FC236}">
                <a16:creationId xmlns:a16="http://schemas.microsoft.com/office/drawing/2014/main" id="{C38132C2-34FB-AE6A-5C83-08CDFFBE5578}"/>
              </a:ext>
            </a:extLst>
          </p:cNvPr>
          <p:cNvSpPr txBox="1"/>
          <p:nvPr/>
        </p:nvSpPr>
        <p:spPr>
          <a:xfrm>
            <a:off x="-248340" y="154700"/>
            <a:ext cx="11578840" cy="646331"/>
          </a:xfrm>
          <a:prstGeom prst="rect">
            <a:avLst/>
          </a:prstGeom>
          <a:noFill/>
        </p:spPr>
        <p:txBody>
          <a:bodyPr wrap="square">
            <a:spAutoFit/>
          </a:bodyPr>
          <a:lstStyle/>
          <a:p>
            <a:pPr algn="ctr" rtl="1"/>
            <a:r>
              <a:rPr lang="ar-EG" sz="3600" dirty="0">
                <a:solidFill>
                  <a:schemeClr val="bg1"/>
                </a:solidFill>
                <a:latin typeface="Tajawal ExtraBold" panose="00000800000000000000" pitchFamily="2" charset="-78"/>
                <a:cs typeface="Tajawal ExtraBold" panose="00000800000000000000" pitchFamily="2" charset="-78"/>
              </a:rPr>
              <a:t>الأدوار </a:t>
            </a:r>
            <a:r>
              <a:rPr lang="ar-EG" sz="3600" dirty="0">
                <a:latin typeface="Tajawal ExtraBold" panose="00000800000000000000" pitchFamily="2" charset="-78"/>
                <a:cs typeface="Tajawal ExtraBold" panose="00000800000000000000" pitchFamily="2" charset="-78"/>
              </a:rPr>
              <a:t>الأساسية للمشرف الناجح</a:t>
            </a:r>
            <a:endParaRPr lang="en-US" sz="3600" dirty="0">
              <a:latin typeface="Tajawal ExtraBold" panose="00000800000000000000" pitchFamily="2" charset="-78"/>
              <a:cs typeface="Tajawal ExtraBold" panose="00000800000000000000" pitchFamily="2" charset="-78"/>
            </a:endParaRPr>
          </a:p>
        </p:txBody>
      </p:sp>
      <p:grpSp>
        <p:nvGrpSpPr>
          <p:cNvPr id="4" name="Group 46">
            <a:extLst>
              <a:ext uri="{FF2B5EF4-FFF2-40B4-BE49-F238E27FC236}">
                <a16:creationId xmlns:a16="http://schemas.microsoft.com/office/drawing/2014/main" id="{6BAE8833-516F-3035-AB74-1BA8D88045F0}"/>
              </a:ext>
            </a:extLst>
          </p:cNvPr>
          <p:cNvGrpSpPr/>
          <p:nvPr/>
        </p:nvGrpSpPr>
        <p:grpSpPr>
          <a:xfrm>
            <a:off x="489345" y="1442002"/>
            <a:ext cx="5949910" cy="523220"/>
            <a:chOff x="1806222" y="2632971"/>
            <a:chExt cx="6370590" cy="523220"/>
          </a:xfrm>
        </p:grpSpPr>
        <p:sp>
          <p:nvSpPr>
            <p:cNvPr id="5" name="TextBox 47">
              <a:extLst>
                <a:ext uri="{FF2B5EF4-FFF2-40B4-BE49-F238E27FC236}">
                  <a16:creationId xmlns:a16="http://schemas.microsoft.com/office/drawing/2014/main" id="{7B1E7020-5B8F-142B-2A8C-7CBE41C04A16}"/>
                </a:ext>
              </a:extLst>
            </p:cNvPr>
            <p:cNvSpPr txBox="1"/>
            <p:nvPr/>
          </p:nvSpPr>
          <p:spPr>
            <a:xfrm>
              <a:off x="1806222" y="2632971"/>
              <a:ext cx="5921647" cy="523220"/>
            </a:xfrm>
            <a:prstGeom prst="rect">
              <a:avLst/>
            </a:prstGeom>
            <a:noFill/>
          </p:spPr>
          <p:txBody>
            <a:bodyPr wrap="square">
              <a:spAutoFit/>
            </a:bodyPr>
            <a:lstStyle/>
            <a:p>
              <a:pPr algn="r" rtl="1"/>
              <a:r>
                <a:rPr lang="ar-EG" sz="2800" b="1" dirty="0">
                  <a:solidFill>
                    <a:srgbClr val="168489"/>
                  </a:solidFill>
                  <a:latin typeface="Adobe Arabic" panose="02040503050201020203" pitchFamily="18" charset="-78"/>
                  <a:cs typeface="Adobe Arabic" panose="02040503050201020203" pitchFamily="18" charset="-78"/>
                </a:rPr>
                <a:t>حل المشكلات وإدارة الصراعات</a:t>
              </a:r>
            </a:p>
          </p:txBody>
        </p:sp>
        <p:pic>
          <p:nvPicPr>
            <p:cNvPr id="6" name="Picture 48" descr="ذرة خطوط عريضة">
              <a:extLst>
                <a:ext uri="{FF2B5EF4-FFF2-40B4-BE49-F238E27FC236}">
                  <a16:creationId xmlns:a16="http://schemas.microsoft.com/office/drawing/2014/main" id="{E9E12ED0-ADF2-0A2E-3AF6-7A37519C50A7}"/>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7798530" y="2746564"/>
              <a:ext cx="378282" cy="353302"/>
            </a:xfrm>
            <a:prstGeom prst="rect">
              <a:avLst/>
            </a:prstGeom>
          </p:spPr>
        </p:pic>
      </p:grpSp>
      <p:grpSp>
        <p:nvGrpSpPr>
          <p:cNvPr id="2" name="Group 46">
            <a:extLst>
              <a:ext uri="{FF2B5EF4-FFF2-40B4-BE49-F238E27FC236}">
                <a16:creationId xmlns:a16="http://schemas.microsoft.com/office/drawing/2014/main" id="{A73E46D9-ACD6-B39A-0C36-6530EF100B85}"/>
              </a:ext>
            </a:extLst>
          </p:cNvPr>
          <p:cNvGrpSpPr/>
          <p:nvPr/>
        </p:nvGrpSpPr>
        <p:grpSpPr>
          <a:xfrm>
            <a:off x="368474" y="2149966"/>
            <a:ext cx="5949910" cy="523220"/>
            <a:chOff x="1806222" y="2632971"/>
            <a:chExt cx="6370590" cy="523220"/>
          </a:xfrm>
        </p:grpSpPr>
        <p:sp>
          <p:nvSpPr>
            <p:cNvPr id="3" name="TextBox 47">
              <a:extLst>
                <a:ext uri="{FF2B5EF4-FFF2-40B4-BE49-F238E27FC236}">
                  <a16:creationId xmlns:a16="http://schemas.microsoft.com/office/drawing/2014/main" id="{3D3BB981-E4FC-E244-18E4-E5AFD1A36965}"/>
                </a:ext>
              </a:extLst>
            </p:cNvPr>
            <p:cNvSpPr txBox="1"/>
            <p:nvPr/>
          </p:nvSpPr>
          <p:spPr>
            <a:xfrm>
              <a:off x="1806222" y="2632971"/>
              <a:ext cx="5921647" cy="523220"/>
            </a:xfrm>
            <a:prstGeom prst="rect">
              <a:avLst/>
            </a:prstGeom>
            <a:noFill/>
          </p:spPr>
          <p:txBody>
            <a:bodyPr wrap="square">
              <a:spAutoFit/>
            </a:bodyPr>
            <a:lstStyle/>
            <a:p>
              <a:pPr algn="r" rtl="1"/>
              <a:r>
                <a:rPr lang="ar-EG" sz="2800" dirty="0">
                  <a:latin typeface="Adobe Arabic" panose="02040503050201020203" pitchFamily="18" charset="-78"/>
                  <a:cs typeface="Adobe Arabic" panose="02040503050201020203" pitchFamily="18" charset="-78"/>
                </a:rPr>
                <a:t>تحديد المشكلات والتحديات في مراحلها المبكرة.</a:t>
              </a:r>
            </a:p>
          </p:txBody>
        </p:sp>
        <p:pic>
          <p:nvPicPr>
            <p:cNvPr id="7" name="Picture 48">
              <a:extLst>
                <a:ext uri="{FF2B5EF4-FFF2-40B4-BE49-F238E27FC236}">
                  <a16:creationId xmlns:a16="http://schemas.microsoft.com/office/drawing/2014/main" id="{E14444E7-7E8E-348C-6FC6-A7EE94625D34}"/>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7798530" y="2746564"/>
              <a:ext cx="378282" cy="353302"/>
            </a:xfrm>
            <a:prstGeom prst="rect">
              <a:avLst/>
            </a:prstGeom>
          </p:spPr>
        </p:pic>
      </p:grpSp>
      <p:grpSp>
        <p:nvGrpSpPr>
          <p:cNvPr id="9" name="Group 46">
            <a:extLst>
              <a:ext uri="{FF2B5EF4-FFF2-40B4-BE49-F238E27FC236}">
                <a16:creationId xmlns:a16="http://schemas.microsoft.com/office/drawing/2014/main" id="{C96A210B-D135-60C3-E117-A60631C74E52}"/>
              </a:ext>
            </a:extLst>
          </p:cNvPr>
          <p:cNvGrpSpPr/>
          <p:nvPr/>
        </p:nvGrpSpPr>
        <p:grpSpPr>
          <a:xfrm>
            <a:off x="367158" y="3054601"/>
            <a:ext cx="5949910" cy="523220"/>
            <a:chOff x="1806222" y="2632971"/>
            <a:chExt cx="6370590" cy="523220"/>
          </a:xfrm>
        </p:grpSpPr>
        <p:sp>
          <p:nvSpPr>
            <p:cNvPr id="11" name="TextBox 47">
              <a:extLst>
                <a:ext uri="{FF2B5EF4-FFF2-40B4-BE49-F238E27FC236}">
                  <a16:creationId xmlns:a16="http://schemas.microsoft.com/office/drawing/2014/main" id="{152506F5-2849-BFCF-BFCF-32C196825AB3}"/>
                </a:ext>
              </a:extLst>
            </p:cNvPr>
            <p:cNvSpPr txBox="1"/>
            <p:nvPr/>
          </p:nvSpPr>
          <p:spPr>
            <a:xfrm>
              <a:off x="1806222" y="2632971"/>
              <a:ext cx="5921647" cy="523220"/>
            </a:xfrm>
            <a:prstGeom prst="rect">
              <a:avLst/>
            </a:prstGeom>
            <a:noFill/>
          </p:spPr>
          <p:txBody>
            <a:bodyPr wrap="square">
              <a:spAutoFit/>
            </a:bodyPr>
            <a:lstStyle/>
            <a:p>
              <a:pPr algn="r" rtl="1"/>
              <a:r>
                <a:rPr lang="ar-EG" sz="2800" dirty="0">
                  <a:latin typeface="Adobe Arabic" panose="02040503050201020203" pitchFamily="18" charset="-78"/>
                  <a:cs typeface="Adobe Arabic" panose="02040503050201020203" pitchFamily="18" charset="-78"/>
                </a:rPr>
                <a:t>معالجة الخلافات والصراعات بطريقة بنّاءة. </a:t>
              </a:r>
            </a:p>
          </p:txBody>
        </p:sp>
        <p:pic>
          <p:nvPicPr>
            <p:cNvPr id="12" name="Picture 48">
              <a:extLst>
                <a:ext uri="{FF2B5EF4-FFF2-40B4-BE49-F238E27FC236}">
                  <a16:creationId xmlns:a16="http://schemas.microsoft.com/office/drawing/2014/main" id="{2E833B88-9277-C146-06DD-35DFCA298FB6}"/>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7798530" y="2746564"/>
              <a:ext cx="378282" cy="353302"/>
            </a:xfrm>
            <a:prstGeom prst="rect">
              <a:avLst/>
            </a:prstGeom>
          </p:spPr>
        </p:pic>
      </p:grpSp>
      <p:grpSp>
        <p:nvGrpSpPr>
          <p:cNvPr id="14" name="Group 46">
            <a:extLst>
              <a:ext uri="{FF2B5EF4-FFF2-40B4-BE49-F238E27FC236}">
                <a16:creationId xmlns:a16="http://schemas.microsoft.com/office/drawing/2014/main" id="{A6C6767B-2782-BD91-77F5-4188AC9606E2}"/>
              </a:ext>
            </a:extLst>
          </p:cNvPr>
          <p:cNvGrpSpPr/>
          <p:nvPr/>
        </p:nvGrpSpPr>
        <p:grpSpPr>
          <a:xfrm>
            <a:off x="367158" y="3876158"/>
            <a:ext cx="5949910" cy="523220"/>
            <a:chOff x="1806222" y="2632971"/>
            <a:chExt cx="6370590" cy="523220"/>
          </a:xfrm>
        </p:grpSpPr>
        <p:sp>
          <p:nvSpPr>
            <p:cNvPr id="15" name="TextBox 47">
              <a:extLst>
                <a:ext uri="{FF2B5EF4-FFF2-40B4-BE49-F238E27FC236}">
                  <a16:creationId xmlns:a16="http://schemas.microsoft.com/office/drawing/2014/main" id="{BB024086-646D-309E-CE37-B3A605D0BD5A}"/>
                </a:ext>
              </a:extLst>
            </p:cNvPr>
            <p:cNvSpPr txBox="1"/>
            <p:nvPr/>
          </p:nvSpPr>
          <p:spPr>
            <a:xfrm>
              <a:off x="1806222" y="2632971"/>
              <a:ext cx="5921647" cy="523220"/>
            </a:xfrm>
            <a:prstGeom prst="rect">
              <a:avLst/>
            </a:prstGeom>
            <a:noFill/>
          </p:spPr>
          <p:txBody>
            <a:bodyPr wrap="square">
              <a:spAutoFit/>
            </a:bodyPr>
            <a:lstStyle/>
            <a:p>
              <a:pPr algn="r" rtl="1"/>
              <a:r>
                <a:rPr lang="ar-EG" sz="2800" dirty="0">
                  <a:latin typeface="Adobe Arabic" panose="02040503050201020203" pitchFamily="18" charset="-78"/>
                  <a:cs typeface="Adobe Arabic" panose="02040503050201020203" pitchFamily="18" charset="-78"/>
                </a:rPr>
                <a:t>تشجيع الحوار المفتوح والبحث عن حلول مشتركة.</a:t>
              </a:r>
            </a:p>
          </p:txBody>
        </p:sp>
        <p:pic>
          <p:nvPicPr>
            <p:cNvPr id="16" name="Picture 48">
              <a:extLst>
                <a:ext uri="{FF2B5EF4-FFF2-40B4-BE49-F238E27FC236}">
                  <a16:creationId xmlns:a16="http://schemas.microsoft.com/office/drawing/2014/main" id="{143D0F44-A3BB-393F-C9F3-339128B81566}"/>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7798530" y="2746564"/>
              <a:ext cx="378282" cy="353302"/>
            </a:xfrm>
            <a:prstGeom prst="rect">
              <a:avLst/>
            </a:prstGeom>
          </p:spPr>
        </p:pic>
      </p:grpSp>
      <p:pic>
        <p:nvPicPr>
          <p:cNvPr id="8" name="صورة 7">
            <a:extLst>
              <a:ext uri="{FF2B5EF4-FFF2-40B4-BE49-F238E27FC236}">
                <a16:creationId xmlns:a16="http://schemas.microsoft.com/office/drawing/2014/main" id="{FA8487AD-77E3-139D-BB8F-1E494F0F9AE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23826" y="1908897"/>
            <a:ext cx="3434080" cy="2770076"/>
          </a:xfrm>
          <a:prstGeom prst="rect">
            <a:avLst/>
          </a:prstGeom>
        </p:spPr>
      </p:pic>
    </p:spTree>
    <p:extLst>
      <p:ext uri="{BB962C8B-B14F-4D97-AF65-F5344CB8AC3E}">
        <p14:creationId xmlns:p14="http://schemas.microsoft.com/office/powerpoint/2010/main" val="98777844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25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1+#ppt_w/2"/>
                                          </p:val>
                                        </p:tav>
                                        <p:tav tm="100000">
                                          <p:val>
                                            <p:strVal val="#ppt_x"/>
                                          </p:val>
                                        </p:tav>
                                      </p:tavLst>
                                    </p:anim>
                                    <p:anim calcmode="lin" valueType="num">
                                      <p:cBhvr additive="base">
                                        <p:cTn id="12" dur="500" fill="hold"/>
                                        <p:tgtEl>
                                          <p:spTgt spid="9"/>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500" fill="hold"/>
                                        <p:tgtEl>
                                          <p:spTgt spid="14"/>
                                        </p:tgtEl>
                                        <p:attrNameLst>
                                          <p:attrName>ppt_x</p:attrName>
                                        </p:attrNameLst>
                                      </p:cBhvr>
                                      <p:tavLst>
                                        <p:tav tm="0">
                                          <p:val>
                                            <p:strVal val="1+#ppt_w/2"/>
                                          </p:val>
                                        </p:tav>
                                        <p:tav tm="100000">
                                          <p:val>
                                            <p:strVal val="#ppt_x"/>
                                          </p:val>
                                        </p:tav>
                                      </p:tavLst>
                                    </p:anim>
                                    <p:anim calcmode="lin" valueType="num">
                                      <p:cBhvr additive="base">
                                        <p:cTn id="16"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0493FB-5450-C264-C0B3-F0E37DE964B9}"/>
            </a:ext>
          </a:extLst>
        </p:cNvPr>
        <p:cNvGrpSpPr/>
        <p:nvPr/>
      </p:nvGrpSpPr>
      <p:grpSpPr>
        <a:xfrm>
          <a:off x="0" y="0"/>
          <a:ext cx="0" cy="0"/>
          <a:chOff x="0" y="0"/>
          <a:chExt cx="0" cy="0"/>
        </a:xfrm>
      </p:grpSpPr>
      <p:sp>
        <p:nvSpPr>
          <p:cNvPr id="13" name="Rectangle 12">
            <a:extLst>
              <a:ext uri="{FF2B5EF4-FFF2-40B4-BE49-F238E27FC236}">
                <a16:creationId xmlns:a16="http://schemas.microsoft.com/office/drawing/2014/main" id="{DC614396-C5D0-1185-BBF3-23C75BAF87F1}"/>
              </a:ext>
            </a:extLst>
          </p:cNvPr>
          <p:cNvSpPr/>
          <p:nvPr/>
        </p:nvSpPr>
        <p:spPr>
          <a:xfrm rot="5400000">
            <a:off x="3437465" y="1130430"/>
            <a:ext cx="12213132" cy="5196036"/>
          </a:xfrm>
          <a:prstGeom prst="rect">
            <a:avLst/>
          </a:prstGeom>
          <a:solidFill>
            <a:srgbClr val="A0C9CA"/>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Tajawal ExtraBold" panose="00000800000000000000" pitchFamily="2" charset="-78"/>
              <a:cs typeface="Tajawal ExtraBold" panose="00000800000000000000" pitchFamily="2" charset="-78"/>
            </a:endParaRPr>
          </a:p>
        </p:txBody>
      </p:sp>
      <p:sp>
        <p:nvSpPr>
          <p:cNvPr id="10" name="TextBox 9">
            <a:extLst>
              <a:ext uri="{FF2B5EF4-FFF2-40B4-BE49-F238E27FC236}">
                <a16:creationId xmlns:a16="http://schemas.microsoft.com/office/drawing/2014/main" id="{A7846567-D800-400F-3296-7315A192BB57}"/>
              </a:ext>
            </a:extLst>
          </p:cNvPr>
          <p:cNvSpPr txBox="1"/>
          <p:nvPr/>
        </p:nvSpPr>
        <p:spPr>
          <a:xfrm>
            <a:off x="-248340" y="154700"/>
            <a:ext cx="11578840" cy="646331"/>
          </a:xfrm>
          <a:prstGeom prst="rect">
            <a:avLst/>
          </a:prstGeom>
          <a:noFill/>
        </p:spPr>
        <p:txBody>
          <a:bodyPr wrap="square">
            <a:spAutoFit/>
          </a:bodyPr>
          <a:lstStyle/>
          <a:p>
            <a:pPr algn="ctr" rtl="1"/>
            <a:r>
              <a:rPr lang="ar-EG" sz="3600" dirty="0">
                <a:solidFill>
                  <a:schemeClr val="bg1"/>
                </a:solidFill>
                <a:latin typeface="Tajawal ExtraBold" panose="00000800000000000000" pitchFamily="2" charset="-78"/>
                <a:cs typeface="Tajawal ExtraBold" panose="00000800000000000000" pitchFamily="2" charset="-78"/>
              </a:rPr>
              <a:t>الأدوار </a:t>
            </a:r>
            <a:r>
              <a:rPr lang="ar-EG" sz="3600" dirty="0">
                <a:latin typeface="Tajawal ExtraBold" panose="00000800000000000000" pitchFamily="2" charset="-78"/>
                <a:cs typeface="Tajawal ExtraBold" panose="00000800000000000000" pitchFamily="2" charset="-78"/>
              </a:rPr>
              <a:t>الأساسية للمشرف الناجح</a:t>
            </a:r>
            <a:endParaRPr lang="en-US" sz="3600" dirty="0">
              <a:latin typeface="Tajawal ExtraBold" panose="00000800000000000000" pitchFamily="2" charset="-78"/>
              <a:cs typeface="Tajawal ExtraBold" panose="00000800000000000000" pitchFamily="2" charset="-78"/>
            </a:endParaRPr>
          </a:p>
        </p:txBody>
      </p:sp>
      <p:grpSp>
        <p:nvGrpSpPr>
          <p:cNvPr id="4" name="Group 46">
            <a:extLst>
              <a:ext uri="{FF2B5EF4-FFF2-40B4-BE49-F238E27FC236}">
                <a16:creationId xmlns:a16="http://schemas.microsoft.com/office/drawing/2014/main" id="{F7295AEE-52F8-7C14-62AE-2658E2DF5B7F}"/>
              </a:ext>
            </a:extLst>
          </p:cNvPr>
          <p:cNvGrpSpPr/>
          <p:nvPr/>
        </p:nvGrpSpPr>
        <p:grpSpPr>
          <a:xfrm>
            <a:off x="489345" y="1442002"/>
            <a:ext cx="5949910" cy="523220"/>
            <a:chOff x="1806222" y="2632971"/>
            <a:chExt cx="6370590" cy="523220"/>
          </a:xfrm>
        </p:grpSpPr>
        <p:sp>
          <p:nvSpPr>
            <p:cNvPr id="5" name="TextBox 47">
              <a:extLst>
                <a:ext uri="{FF2B5EF4-FFF2-40B4-BE49-F238E27FC236}">
                  <a16:creationId xmlns:a16="http://schemas.microsoft.com/office/drawing/2014/main" id="{05D350F0-5C0B-50D9-8A84-A2A47DFF5CB0}"/>
                </a:ext>
              </a:extLst>
            </p:cNvPr>
            <p:cNvSpPr txBox="1"/>
            <p:nvPr/>
          </p:nvSpPr>
          <p:spPr>
            <a:xfrm>
              <a:off x="1806222" y="2632971"/>
              <a:ext cx="5921647" cy="523220"/>
            </a:xfrm>
            <a:prstGeom prst="rect">
              <a:avLst/>
            </a:prstGeom>
            <a:noFill/>
          </p:spPr>
          <p:txBody>
            <a:bodyPr wrap="square">
              <a:spAutoFit/>
            </a:bodyPr>
            <a:lstStyle/>
            <a:p>
              <a:pPr algn="r" rtl="1"/>
              <a:r>
                <a:rPr lang="ar-EG" sz="2800" b="1" dirty="0">
                  <a:solidFill>
                    <a:srgbClr val="168489"/>
                  </a:solidFill>
                  <a:latin typeface="Adobe Arabic" panose="02040503050201020203" pitchFamily="18" charset="-78"/>
                  <a:cs typeface="Adobe Arabic" panose="02040503050201020203" pitchFamily="18" charset="-78"/>
                </a:rPr>
                <a:t>إدارة التغيير والتطوير</a:t>
              </a:r>
            </a:p>
          </p:txBody>
        </p:sp>
        <p:pic>
          <p:nvPicPr>
            <p:cNvPr id="6" name="Picture 48" descr="ذرة خطوط عريضة">
              <a:extLst>
                <a:ext uri="{FF2B5EF4-FFF2-40B4-BE49-F238E27FC236}">
                  <a16:creationId xmlns:a16="http://schemas.microsoft.com/office/drawing/2014/main" id="{599E81F9-1EEF-A965-E51E-FB0CCB10E438}"/>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7798530" y="2746564"/>
              <a:ext cx="378282" cy="353302"/>
            </a:xfrm>
            <a:prstGeom prst="rect">
              <a:avLst/>
            </a:prstGeom>
          </p:spPr>
        </p:pic>
      </p:grpSp>
      <p:grpSp>
        <p:nvGrpSpPr>
          <p:cNvPr id="2" name="Group 46">
            <a:extLst>
              <a:ext uri="{FF2B5EF4-FFF2-40B4-BE49-F238E27FC236}">
                <a16:creationId xmlns:a16="http://schemas.microsoft.com/office/drawing/2014/main" id="{CCB2AE74-09EA-8DBF-3B9D-273C4CCD0F85}"/>
              </a:ext>
            </a:extLst>
          </p:cNvPr>
          <p:cNvGrpSpPr/>
          <p:nvPr/>
        </p:nvGrpSpPr>
        <p:grpSpPr>
          <a:xfrm>
            <a:off x="368474" y="2149966"/>
            <a:ext cx="5949910" cy="523220"/>
            <a:chOff x="1806222" y="2632971"/>
            <a:chExt cx="6370590" cy="523220"/>
          </a:xfrm>
        </p:grpSpPr>
        <p:sp>
          <p:nvSpPr>
            <p:cNvPr id="3" name="TextBox 47">
              <a:extLst>
                <a:ext uri="{FF2B5EF4-FFF2-40B4-BE49-F238E27FC236}">
                  <a16:creationId xmlns:a16="http://schemas.microsoft.com/office/drawing/2014/main" id="{B8D5FB10-39F2-24B8-3F48-466CDC7FE2BB}"/>
                </a:ext>
              </a:extLst>
            </p:cNvPr>
            <p:cNvSpPr txBox="1"/>
            <p:nvPr/>
          </p:nvSpPr>
          <p:spPr>
            <a:xfrm>
              <a:off x="1806222" y="2632971"/>
              <a:ext cx="5921647" cy="523220"/>
            </a:xfrm>
            <a:prstGeom prst="rect">
              <a:avLst/>
            </a:prstGeom>
            <a:noFill/>
          </p:spPr>
          <p:txBody>
            <a:bodyPr wrap="square">
              <a:spAutoFit/>
            </a:bodyPr>
            <a:lstStyle/>
            <a:p>
              <a:pPr algn="r" rtl="1"/>
              <a:r>
                <a:rPr lang="ar-EG" sz="2800" dirty="0">
                  <a:latin typeface="Adobe Arabic" panose="02040503050201020203" pitchFamily="18" charset="-78"/>
                  <a:cs typeface="Adobe Arabic" panose="02040503050201020203" pitchFamily="18" charset="-78"/>
                </a:rPr>
                <a:t>قيادة جهود التغيير والتطوير ضمن نطاق مسؤوليته.</a:t>
              </a:r>
            </a:p>
          </p:txBody>
        </p:sp>
        <p:pic>
          <p:nvPicPr>
            <p:cNvPr id="7" name="Picture 48">
              <a:extLst>
                <a:ext uri="{FF2B5EF4-FFF2-40B4-BE49-F238E27FC236}">
                  <a16:creationId xmlns:a16="http://schemas.microsoft.com/office/drawing/2014/main" id="{01697752-FEFF-2DF2-6601-C46FEC524ECD}"/>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7798530" y="2746564"/>
              <a:ext cx="378282" cy="353302"/>
            </a:xfrm>
            <a:prstGeom prst="rect">
              <a:avLst/>
            </a:prstGeom>
          </p:spPr>
        </p:pic>
      </p:grpSp>
      <p:grpSp>
        <p:nvGrpSpPr>
          <p:cNvPr id="9" name="Group 46">
            <a:extLst>
              <a:ext uri="{FF2B5EF4-FFF2-40B4-BE49-F238E27FC236}">
                <a16:creationId xmlns:a16="http://schemas.microsoft.com/office/drawing/2014/main" id="{A5F15D7D-8FBE-893A-DBDB-AEBDFC4F6240}"/>
              </a:ext>
            </a:extLst>
          </p:cNvPr>
          <p:cNvGrpSpPr/>
          <p:nvPr/>
        </p:nvGrpSpPr>
        <p:grpSpPr>
          <a:xfrm>
            <a:off x="367158" y="3054601"/>
            <a:ext cx="5949910" cy="523220"/>
            <a:chOff x="1806222" y="2632971"/>
            <a:chExt cx="6370590" cy="523220"/>
          </a:xfrm>
        </p:grpSpPr>
        <p:sp>
          <p:nvSpPr>
            <p:cNvPr id="11" name="TextBox 47">
              <a:extLst>
                <a:ext uri="{FF2B5EF4-FFF2-40B4-BE49-F238E27FC236}">
                  <a16:creationId xmlns:a16="http://schemas.microsoft.com/office/drawing/2014/main" id="{C4B74D0E-0494-C8C1-662E-DF58B86D19E2}"/>
                </a:ext>
              </a:extLst>
            </p:cNvPr>
            <p:cNvSpPr txBox="1"/>
            <p:nvPr/>
          </p:nvSpPr>
          <p:spPr>
            <a:xfrm>
              <a:off x="1806222" y="2632971"/>
              <a:ext cx="5921647" cy="523220"/>
            </a:xfrm>
            <a:prstGeom prst="rect">
              <a:avLst/>
            </a:prstGeom>
            <a:noFill/>
          </p:spPr>
          <p:txBody>
            <a:bodyPr wrap="square">
              <a:spAutoFit/>
            </a:bodyPr>
            <a:lstStyle/>
            <a:p>
              <a:pPr algn="r" rtl="1"/>
              <a:r>
                <a:rPr lang="ar-EG" sz="2800" dirty="0">
                  <a:latin typeface="Adobe Arabic" panose="02040503050201020203" pitchFamily="18" charset="-78"/>
                  <a:cs typeface="Adobe Arabic" panose="02040503050201020203" pitchFamily="18" charset="-78"/>
                </a:rPr>
                <a:t>مساعدة الفريق على التكيّف مع المتغيرات.</a:t>
              </a:r>
            </a:p>
          </p:txBody>
        </p:sp>
        <p:pic>
          <p:nvPicPr>
            <p:cNvPr id="12" name="Picture 48">
              <a:extLst>
                <a:ext uri="{FF2B5EF4-FFF2-40B4-BE49-F238E27FC236}">
                  <a16:creationId xmlns:a16="http://schemas.microsoft.com/office/drawing/2014/main" id="{E3B85334-8D2F-BBB9-D56D-C8536044B5B5}"/>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7798530" y="2746564"/>
              <a:ext cx="378282" cy="353302"/>
            </a:xfrm>
            <a:prstGeom prst="rect">
              <a:avLst/>
            </a:prstGeom>
          </p:spPr>
        </p:pic>
      </p:grpSp>
      <p:grpSp>
        <p:nvGrpSpPr>
          <p:cNvPr id="14" name="Group 46">
            <a:extLst>
              <a:ext uri="{FF2B5EF4-FFF2-40B4-BE49-F238E27FC236}">
                <a16:creationId xmlns:a16="http://schemas.microsoft.com/office/drawing/2014/main" id="{E1EA2B42-ABE8-7151-820F-13D0AA3398EF}"/>
              </a:ext>
            </a:extLst>
          </p:cNvPr>
          <p:cNvGrpSpPr/>
          <p:nvPr/>
        </p:nvGrpSpPr>
        <p:grpSpPr>
          <a:xfrm>
            <a:off x="367158" y="3876158"/>
            <a:ext cx="5949910" cy="523220"/>
            <a:chOff x="1806222" y="2632971"/>
            <a:chExt cx="6370590" cy="523220"/>
          </a:xfrm>
        </p:grpSpPr>
        <p:sp>
          <p:nvSpPr>
            <p:cNvPr id="15" name="TextBox 47">
              <a:extLst>
                <a:ext uri="{FF2B5EF4-FFF2-40B4-BE49-F238E27FC236}">
                  <a16:creationId xmlns:a16="http://schemas.microsoft.com/office/drawing/2014/main" id="{032CF871-4441-9D04-FA9A-832F8130BECC}"/>
                </a:ext>
              </a:extLst>
            </p:cNvPr>
            <p:cNvSpPr txBox="1"/>
            <p:nvPr/>
          </p:nvSpPr>
          <p:spPr>
            <a:xfrm>
              <a:off x="1806222" y="2632971"/>
              <a:ext cx="5921647" cy="523220"/>
            </a:xfrm>
            <a:prstGeom prst="rect">
              <a:avLst/>
            </a:prstGeom>
            <a:noFill/>
          </p:spPr>
          <p:txBody>
            <a:bodyPr wrap="square">
              <a:spAutoFit/>
            </a:bodyPr>
            <a:lstStyle/>
            <a:p>
              <a:pPr algn="r" rtl="1"/>
              <a:r>
                <a:rPr lang="ar-EG" sz="2800" dirty="0">
                  <a:latin typeface="Adobe Arabic" panose="02040503050201020203" pitchFamily="18" charset="-78"/>
                  <a:cs typeface="Adobe Arabic" panose="02040503050201020203" pitchFamily="18" charset="-78"/>
                </a:rPr>
                <a:t>المساهمة في تحسين العمليات وتطوير الأساليب.</a:t>
              </a:r>
            </a:p>
          </p:txBody>
        </p:sp>
        <p:pic>
          <p:nvPicPr>
            <p:cNvPr id="16" name="Picture 48">
              <a:extLst>
                <a:ext uri="{FF2B5EF4-FFF2-40B4-BE49-F238E27FC236}">
                  <a16:creationId xmlns:a16="http://schemas.microsoft.com/office/drawing/2014/main" id="{F2E3DDC7-D3B6-62A9-E738-FAE37658AA47}"/>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7798530" y="2746564"/>
              <a:ext cx="378282" cy="353302"/>
            </a:xfrm>
            <a:prstGeom prst="rect">
              <a:avLst/>
            </a:prstGeom>
          </p:spPr>
        </p:pic>
      </p:grpSp>
      <p:pic>
        <p:nvPicPr>
          <p:cNvPr id="17" name="صورة 16">
            <a:extLst>
              <a:ext uri="{FF2B5EF4-FFF2-40B4-BE49-F238E27FC236}">
                <a16:creationId xmlns:a16="http://schemas.microsoft.com/office/drawing/2014/main" id="{B8FC5AF7-4E81-1829-342B-B7A9E8DB0C8B}"/>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683225" y="2149966"/>
            <a:ext cx="3621070" cy="2529840"/>
          </a:xfrm>
          <a:prstGeom prst="rect">
            <a:avLst/>
          </a:prstGeom>
        </p:spPr>
      </p:pic>
    </p:spTree>
    <p:extLst>
      <p:ext uri="{BB962C8B-B14F-4D97-AF65-F5344CB8AC3E}">
        <p14:creationId xmlns:p14="http://schemas.microsoft.com/office/powerpoint/2010/main" val="378447992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25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1+#ppt_w/2"/>
                                          </p:val>
                                        </p:tav>
                                        <p:tav tm="100000">
                                          <p:val>
                                            <p:strVal val="#ppt_x"/>
                                          </p:val>
                                        </p:tav>
                                      </p:tavLst>
                                    </p:anim>
                                    <p:anim calcmode="lin" valueType="num">
                                      <p:cBhvr additive="base">
                                        <p:cTn id="12" dur="500" fill="hold"/>
                                        <p:tgtEl>
                                          <p:spTgt spid="9"/>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500" fill="hold"/>
                                        <p:tgtEl>
                                          <p:spTgt spid="14"/>
                                        </p:tgtEl>
                                        <p:attrNameLst>
                                          <p:attrName>ppt_x</p:attrName>
                                        </p:attrNameLst>
                                      </p:cBhvr>
                                      <p:tavLst>
                                        <p:tav tm="0">
                                          <p:val>
                                            <p:strVal val="1+#ppt_w/2"/>
                                          </p:val>
                                        </p:tav>
                                        <p:tav tm="100000">
                                          <p:val>
                                            <p:strVal val="#ppt_x"/>
                                          </p:val>
                                        </p:tav>
                                      </p:tavLst>
                                    </p:anim>
                                    <p:anim calcmode="lin" valueType="num">
                                      <p:cBhvr additive="base">
                                        <p:cTn id="16"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2C4480C-6276-7CC0-D0C5-5314DD44647C}"/>
            </a:ext>
          </a:extLst>
        </p:cNvPr>
        <p:cNvGrpSpPr/>
        <p:nvPr/>
      </p:nvGrpSpPr>
      <p:grpSpPr>
        <a:xfrm>
          <a:off x="0" y="0"/>
          <a:ext cx="0" cy="0"/>
          <a:chOff x="0" y="0"/>
          <a:chExt cx="0" cy="0"/>
        </a:xfrm>
      </p:grpSpPr>
      <p:pic>
        <p:nvPicPr>
          <p:cNvPr id="9" name="Picture 8">
            <a:extLst>
              <a:ext uri="{FF2B5EF4-FFF2-40B4-BE49-F238E27FC236}">
                <a16:creationId xmlns:a16="http://schemas.microsoft.com/office/drawing/2014/main" id="{118121A7-DCDF-2051-958C-617A62F8223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2" name="TextBox 7">
            <a:extLst>
              <a:ext uri="{FF2B5EF4-FFF2-40B4-BE49-F238E27FC236}">
                <a16:creationId xmlns:a16="http://schemas.microsoft.com/office/drawing/2014/main" id="{4072A4C6-0DEE-75D8-214F-7E2D4A1B1DCF}"/>
              </a:ext>
            </a:extLst>
          </p:cNvPr>
          <p:cNvSpPr txBox="1"/>
          <p:nvPr/>
        </p:nvSpPr>
        <p:spPr>
          <a:xfrm>
            <a:off x="1378870" y="-140860"/>
            <a:ext cx="9020620" cy="729430"/>
          </a:xfrm>
          <a:prstGeom prst="rect">
            <a:avLst/>
          </a:prstGeom>
          <a:noFill/>
        </p:spPr>
        <p:txBody>
          <a:bodyPr wrap="square">
            <a:spAutoFit/>
          </a:bodyPr>
          <a:lstStyle/>
          <a:p>
            <a:pPr algn="ctr" rtl="1">
              <a:lnSpc>
                <a:spcPct val="115000"/>
              </a:lnSpc>
            </a:pPr>
            <a:r>
              <a:rPr lang="ar-SA" sz="3600" b="1" dirty="0">
                <a:solidFill>
                  <a:schemeClr val="bg1"/>
                </a:solidFill>
                <a:latin typeface="Adobe Arabic" panose="02040503050201020203" pitchFamily="18" charset="-78"/>
                <a:cs typeface="Adobe Arabic" panose="02040503050201020203" pitchFamily="18" charset="-78"/>
              </a:rPr>
              <a:t>أخلاقيّات القيادة والمسؤولية المهنية</a:t>
            </a:r>
          </a:p>
        </p:txBody>
      </p:sp>
      <p:grpSp>
        <p:nvGrpSpPr>
          <p:cNvPr id="4" name="مجموعة 3">
            <a:extLst>
              <a:ext uri="{FF2B5EF4-FFF2-40B4-BE49-F238E27FC236}">
                <a16:creationId xmlns:a16="http://schemas.microsoft.com/office/drawing/2014/main" id="{F5DFDACD-BDE7-E5D0-8CBF-2BC514A1A536}"/>
              </a:ext>
            </a:extLst>
          </p:cNvPr>
          <p:cNvGrpSpPr/>
          <p:nvPr/>
        </p:nvGrpSpPr>
        <p:grpSpPr>
          <a:xfrm>
            <a:off x="0" y="2242826"/>
            <a:ext cx="12190172" cy="2689267"/>
            <a:chOff x="0" y="2242826"/>
            <a:chExt cx="12190172" cy="2689267"/>
          </a:xfrm>
        </p:grpSpPr>
        <p:grpSp>
          <p:nvGrpSpPr>
            <p:cNvPr id="7" name="Group 17">
              <a:extLst>
                <a:ext uri="{FF2B5EF4-FFF2-40B4-BE49-F238E27FC236}">
                  <a16:creationId xmlns:a16="http://schemas.microsoft.com/office/drawing/2014/main" id="{505DEC10-F957-8E5A-C0D1-3EA9BA36514A}"/>
                </a:ext>
              </a:extLst>
            </p:cNvPr>
            <p:cNvGrpSpPr/>
            <p:nvPr/>
          </p:nvGrpSpPr>
          <p:grpSpPr>
            <a:xfrm>
              <a:off x="0" y="3639599"/>
              <a:ext cx="12190172" cy="1097763"/>
              <a:chOff x="0" y="3578631"/>
              <a:chExt cx="12190172" cy="1097763"/>
            </a:xfrm>
          </p:grpSpPr>
          <p:sp>
            <p:nvSpPr>
              <p:cNvPr id="8" name="Freeform: Shape 18">
                <a:extLst>
                  <a:ext uri="{FF2B5EF4-FFF2-40B4-BE49-F238E27FC236}">
                    <a16:creationId xmlns:a16="http://schemas.microsoft.com/office/drawing/2014/main" id="{4E9D82FC-C7EC-D78F-FD26-69D9141CA18F}"/>
                  </a:ext>
                </a:extLst>
              </p:cNvPr>
              <p:cNvSpPr/>
              <p:nvPr/>
            </p:nvSpPr>
            <p:spPr>
              <a:xfrm>
                <a:off x="0" y="3881192"/>
                <a:ext cx="12190050" cy="795202"/>
              </a:xfrm>
              <a:custGeom>
                <a:avLst/>
                <a:gdLst>
                  <a:gd name="connsiteX0" fmla="*/ 12190050 w 12190050"/>
                  <a:gd name="connsiteY0" fmla="*/ 315160 h 795202"/>
                  <a:gd name="connsiteX1" fmla="*/ 11245404 w 12190050"/>
                  <a:gd name="connsiteY1" fmla="*/ 315160 h 795202"/>
                  <a:gd name="connsiteX2" fmla="*/ 10744114 w 12190050"/>
                  <a:gd name="connsiteY2" fmla="*/ 160373 h 795202"/>
                  <a:gd name="connsiteX3" fmla="*/ 10675983 w 12190050"/>
                  <a:gd name="connsiteY3" fmla="*/ 110362 h 795202"/>
                  <a:gd name="connsiteX4" fmla="*/ 9936947 w 12190050"/>
                  <a:gd name="connsiteY4" fmla="*/ 110362 h 795202"/>
                  <a:gd name="connsiteX5" fmla="*/ 9465680 w 12190050"/>
                  <a:gd name="connsiteY5" fmla="*/ 456581 h 795202"/>
                  <a:gd name="connsiteX6" fmla="*/ 8339962 w 12190050"/>
                  <a:gd name="connsiteY6" fmla="*/ 456581 h 795202"/>
                  <a:gd name="connsiteX7" fmla="*/ 7868695 w 12190050"/>
                  <a:gd name="connsiteY7" fmla="*/ 110362 h 795202"/>
                  <a:gd name="connsiteX8" fmla="*/ 7129619 w 12190050"/>
                  <a:gd name="connsiteY8" fmla="*/ 110362 h 795202"/>
                  <a:gd name="connsiteX9" fmla="*/ 6658352 w 12190050"/>
                  <a:gd name="connsiteY9" fmla="*/ 456581 h 795202"/>
                  <a:gd name="connsiteX10" fmla="*/ 6095513 w 12190050"/>
                  <a:gd name="connsiteY10" fmla="*/ 630380 h 795202"/>
                  <a:gd name="connsiteX11" fmla="*/ 5532674 w 12190050"/>
                  <a:gd name="connsiteY11" fmla="*/ 456581 h 795202"/>
                  <a:gd name="connsiteX12" fmla="*/ 5061407 w 12190050"/>
                  <a:gd name="connsiteY12" fmla="*/ 110362 h 795202"/>
                  <a:gd name="connsiteX13" fmla="*/ 4322371 w 12190050"/>
                  <a:gd name="connsiteY13" fmla="*/ 110362 h 795202"/>
                  <a:gd name="connsiteX14" fmla="*/ 3851104 w 12190050"/>
                  <a:gd name="connsiteY14" fmla="*/ 456581 h 795202"/>
                  <a:gd name="connsiteX15" fmla="*/ 2725386 w 12190050"/>
                  <a:gd name="connsiteY15" fmla="*/ 456581 h 795202"/>
                  <a:gd name="connsiteX16" fmla="*/ 2254119 w 12190050"/>
                  <a:gd name="connsiteY16" fmla="*/ 110362 h 795202"/>
                  <a:gd name="connsiteX17" fmla="*/ 1515042 w 12190050"/>
                  <a:gd name="connsiteY17" fmla="*/ 110362 h 795202"/>
                  <a:gd name="connsiteX18" fmla="*/ 1446952 w 12190050"/>
                  <a:gd name="connsiteY18" fmla="*/ 160373 h 795202"/>
                  <a:gd name="connsiteX19" fmla="*/ 945662 w 12190050"/>
                  <a:gd name="connsiteY19" fmla="*/ 315160 h 795202"/>
                  <a:gd name="connsiteX20" fmla="*/ 0 w 12190050"/>
                  <a:gd name="connsiteY20" fmla="*/ 315160 h 795202"/>
                  <a:gd name="connsiteX21" fmla="*/ 0 w 12190050"/>
                  <a:gd name="connsiteY21" fmla="*/ 479981 h 795202"/>
                  <a:gd name="connsiteX22" fmla="*/ 944768 w 12190050"/>
                  <a:gd name="connsiteY22" fmla="*/ 479981 h 795202"/>
                  <a:gd name="connsiteX23" fmla="*/ 1453371 w 12190050"/>
                  <a:gd name="connsiteY23" fmla="*/ 322798 h 795202"/>
                  <a:gd name="connsiteX24" fmla="*/ 1521461 w 12190050"/>
                  <a:gd name="connsiteY24" fmla="*/ 272786 h 795202"/>
                  <a:gd name="connsiteX25" fmla="*/ 2245912 w 12190050"/>
                  <a:gd name="connsiteY25" fmla="*/ 272786 h 795202"/>
                  <a:gd name="connsiteX26" fmla="*/ 2717179 w 12190050"/>
                  <a:gd name="connsiteY26" fmla="*/ 619005 h 795202"/>
                  <a:gd name="connsiteX27" fmla="*/ 3857523 w 12190050"/>
                  <a:gd name="connsiteY27" fmla="*/ 619005 h 795202"/>
                  <a:gd name="connsiteX28" fmla="*/ 4328790 w 12190050"/>
                  <a:gd name="connsiteY28" fmla="*/ 272786 h 795202"/>
                  <a:gd name="connsiteX29" fmla="*/ 5053200 w 12190050"/>
                  <a:gd name="connsiteY29" fmla="*/ 272786 h 795202"/>
                  <a:gd name="connsiteX30" fmla="*/ 5524467 w 12190050"/>
                  <a:gd name="connsiteY30" fmla="*/ 619005 h 795202"/>
                  <a:gd name="connsiteX31" fmla="*/ 6094660 w 12190050"/>
                  <a:gd name="connsiteY31" fmla="*/ 795202 h 795202"/>
                  <a:gd name="connsiteX32" fmla="*/ 6664852 w 12190050"/>
                  <a:gd name="connsiteY32" fmla="*/ 619005 h 795202"/>
                  <a:gd name="connsiteX33" fmla="*/ 7136119 w 12190050"/>
                  <a:gd name="connsiteY33" fmla="*/ 272786 h 795202"/>
                  <a:gd name="connsiteX34" fmla="*/ 7860529 w 12190050"/>
                  <a:gd name="connsiteY34" fmla="*/ 272786 h 795202"/>
                  <a:gd name="connsiteX35" fmla="*/ 8331796 w 12190050"/>
                  <a:gd name="connsiteY35" fmla="*/ 619005 h 795202"/>
                  <a:gd name="connsiteX36" fmla="*/ 9472140 w 12190050"/>
                  <a:gd name="connsiteY36" fmla="*/ 619005 h 795202"/>
                  <a:gd name="connsiteX37" fmla="*/ 9943407 w 12190050"/>
                  <a:gd name="connsiteY37" fmla="*/ 272786 h 795202"/>
                  <a:gd name="connsiteX38" fmla="*/ 10667817 w 12190050"/>
                  <a:gd name="connsiteY38" fmla="*/ 272786 h 795202"/>
                  <a:gd name="connsiteX39" fmla="*/ 10735948 w 12190050"/>
                  <a:gd name="connsiteY39" fmla="*/ 322798 h 795202"/>
                  <a:gd name="connsiteX40" fmla="*/ 11244551 w 12190050"/>
                  <a:gd name="connsiteY40" fmla="*/ 479981 h 795202"/>
                  <a:gd name="connsiteX41" fmla="*/ 12189319 w 12190050"/>
                  <a:gd name="connsiteY41" fmla="*/ 479981 h 795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12190050" h="795202">
                    <a:moveTo>
                      <a:pt x="12190050" y="315160"/>
                    </a:moveTo>
                    <a:lnTo>
                      <a:pt x="11245404" y="315160"/>
                    </a:lnTo>
                    <a:cubicBezTo>
                      <a:pt x="11058034" y="315160"/>
                      <a:pt x="10880009" y="260192"/>
                      <a:pt x="10744114" y="160373"/>
                    </a:cubicBezTo>
                    <a:lnTo>
                      <a:pt x="10675983" y="110362"/>
                    </a:lnTo>
                    <a:cubicBezTo>
                      <a:pt x="10475695" y="-36787"/>
                      <a:pt x="10137276" y="-36787"/>
                      <a:pt x="9936947" y="110362"/>
                    </a:cubicBezTo>
                    <a:lnTo>
                      <a:pt x="9465680" y="456581"/>
                    </a:lnTo>
                    <a:cubicBezTo>
                      <a:pt x="9150053" y="688436"/>
                      <a:pt x="8655589" y="688436"/>
                      <a:pt x="8339962" y="456581"/>
                    </a:cubicBezTo>
                    <a:lnTo>
                      <a:pt x="7868695" y="110362"/>
                    </a:lnTo>
                    <a:cubicBezTo>
                      <a:pt x="7668407" y="-36787"/>
                      <a:pt x="7329948" y="-36787"/>
                      <a:pt x="7129619" y="110362"/>
                    </a:cubicBezTo>
                    <a:lnTo>
                      <a:pt x="6658352" y="456581"/>
                    </a:lnTo>
                    <a:cubicBezTo>
                      <a:pt x="6505799" y="568669"/>
                      <a:pt x="6305917" y="630380"/>
                      <a:pt x="6095513" y="630380"/>
                    </a:cubicBezTo>
                    <a:cubicBezTo>
                      <a:pt x="5885108" y="630380"/>
                      <a:pt x="5685186" y="568669"/>
                      <a:pt x="5532674" y="456581"/>
                    </a:cubicBezTo>
                    <a:lnTo>
                      <a:pt x="5061407" y="110362"/>
                    </a:lnTo>
                    <a:cubicBezTo>
                      <a:pt x="4861119" y="-36787"/>
                      <a:pt x="4522700" y="-36787"/>
                      <a:pt x="4322371" y="110362"/>
                    </a:cubicBezTo>
                    <a:lnTo>
                      <a:pt x="3851104" y="456581"/>
                    </a:lnTo>
                    <a:cubicBezTo>
                      <a:pt x="3535477" y="688395"/>
                      <a:pt x="3041012" y="688436"/>
                      <a:pt x="2725386" y="456581"/>
                    </a:cubicBezTo>
                    <a:lnTo>
                      <a:pt x="2254119" y="110362"/>
                    </a:lnTo>
                    <a:cubicBezTo>
                      <a:pt x="2053830" y="-36747"/>
                      <a:pt x="1715371" y="-36787"/>
                      <a:pt x="1515042" y="110362"/>
                    </a:cubicBezTo>
                    <a:lnTo>
                      <a:pt x="1446952" y="160373"/>
                    </a:lnTo>
                    <a:cubicBezTo>
                      <a:pt x="1311056" y="260192"/>
                      <a:pt x="1133031" y="315160"/>
                      <a:pt x="945662" y="315160"/>
                    </a:cubicBezTo>
                    <a:lnTo>
                      <a:pt x="0" y="315160"/>
                    </a:lnTo>
                    <a:lnTo>
                      <a:pt x="0" y="479981"/>
                    </a:lnTo>
                    <a:lnTo>
                      <a:pt x="944768" y="479981"/>
                    </a:lnTo>
                    <a:cubicBezTo>
                      <a:pt x="1134738" y="479981"/>
                      <a:pt x="1315363" y="424161"/>
                      <a:pt x="1453371" y="322798"/>
                    </a:cubicBezTo>
                    <a:lnTo>
                      <a:pt x="1521461" y="272786"/>
                    </a:lnTo>
                    <a:cubicBezTo>
                      <a:pt x="1717849" y="128563"/>
                      <a:pt x="2049605" y="128603"/>
                      <a:pt x="2245912" y="272786"/>
                    </a:cubicBezTo>
                    <a:lnTo>
                      <a:pt x="2717179" y="619005"/>
                    </a:lnTo>
                    <a:cubicBezTo>
                      <a:pt x="3036909" y="853867"/>
                      <a:pt x="3537833" y="853867"/>
                      <a:pt x="3857523" y="619005"/>
                    </a:cubicBezTo>
                    <a:lnTo>
                      <a:pt x="4328790" y="272786"/>
                    </a:lnTo>
                    <a:cubicBezTo>
                      <a:pt x="4525137" y="128563"/>
                      <a:pt x="4856934" y="128563"/>
                      <a:pt x="5053200" y="272786"/>
                    </a:cubicBezTo>
                    <a:lnTo>
                      <a:pt x="5524467" y="619005"/>
                    </a:lnTo>
                    <a:cubicBezTo>
                      <a:pt x="5679214" y="732759"/>
                      <a:pt x="5881696" y="795243"/>
                      <a:pt x="6094660" y="795202"/>
                    </a:cubicBezTo>
                    <a:cubicBezTo>
                      <a:pt x="6307623" y="795162"/>
                      <a:pt x="6510146" y="732637"/>
                      <a:pt x="6664852" y="619005"/>
                    </a:cubicBezTo>
                    <a:lnTo>
                      <a:pt x="7136119" y="272786"/>
                    </a:lnTo>
                    <a:cubicBezTo>
                      <a:pt x="7332426" y="128563"/>
                      <a:pt x="7664263" y="128563"/>
                      <a:pt x="7860529" y="272786"/>
                    </a:cubicBezTo>
                    <a:lnTo>
                      <a:pt x="8331796" y="619005"/>
                    </a:lnTo>
                    <a:cubicBezTo>
                      <a:pt x="8651526" y="853867"/>
                      <a:pt x="9152451" y="853867"/>
                      <a:pt x="9472140" y="619005"/>
                    </a:cubicBezTo>
                    <a:lnTo>
                      <a:pt x="9943407" y="272786"/>
                    </a:lnTo>
                    <a:cubicBezTo>
                      <a:pt x="10139714" y="128563"/>
                      <a:pt x="10471551" y="128563"/>
                      <a:pt x="10667817" y="272786"/>
                    </a:cubicBezTo>
                    <a:lnTo>
                      <a:pt x="10735948" y="322798"/>
                    </a:lnTo>
                    <a:cubicBezTo>
                      <a:pt x="10874078" y="424364"/>
                      <a:pt x="11054581" y="479981"/>
                      <a:pt x="11244551" y="479981"/>
                    </a:cubicBezTo>
                    <a:lnTo>
                      <a:pt x="12189319" y="479981"/>
                    </a:lnTo>
                    <a:close/>
                  </a:path>
                </a:pathLst>
              </a:custGeom>
              <a:solidFill>
                <a:srgbClr val="333333"/>
              </a:solidFill>
              <a:ln w="4063" cap="flat">
                <a:noFill/>
                <a:prstDash val="solid"/>
                <a:miter/>
              </a:ln>
            </p:spPr>
            <p:txBody>
              <a:bodyPr rtlCol="0" anchor="ctr"/>
              <a:lstStyle/>
              <a:p>
                <a:endParaRPr lang="en-US">
                  <a:solidFill>
                    <a:prstClr val="black"/>
                  </a:solidFill>
                  <a:latin typeface="Tahoma"/>
                </a:endParaRPr>
              </a:p>
            </p:txBody>
          </p:sp>
          <p:sp>
            <p:nvSpPr>
              <p:cNvPr id="10" name="Freeform: Shape 19">
                <a:extLst>
                  <a:ext uri="{FF2B5EF4-FFF2-40B4-BE49-F238E27FC236}">
                    <a16:creationId xmlns:a16="http://schemas.microsoft.com/office/drawing/2014/main" id="{39FE6A73-8222-BF45-BC44-D77CC018FE04}"/>
                  </a:ext>
                </a:extLst>
              </p:cNvPr>
              <p:cNvSpPr/>
              <p:nvPr/>
            </p:nvSpPr>
            <p:spPr>
              <a:xfrm>
                <a:off x="0" y="3578631"/>
                <a:ext cx="12190050" cy="1000959"/>
              </a:xfrm>
              <a:custGeom>
                <a:avLst/>
                <a:gdLst>
                  <a:gd name="connsiteX0" fmla="*/ 12190050 w 12190050"/>
                  <a:gd name="connsiteY0" fmla="*/ 315053 h 1000959"/>
                  <a:gd name="connsiteX1" fmla="*/ 11245404 w 12190050"/>
                  <a:gd name="connsiteY1" fmla="*/ 315053 h 1000959"/>
                  <a:gd name="connsiteX2" fmla="*/ 10950496 w 12190050"/>
                  <a:gd name="connsiteY2" fmla="*/ 227950 h 1000959"/>
                  <a:gd name="connsiteX3" fmla="*/ 10882406 w 12190050"/>
                  <a:gd name="connsiteY3" fmla="*/ 177898 h 1000959"/>
                  <a:gd name="connsiteX4" fmla="*/ 9730564 w 12190050"/>
                  <a:gd name="connsiteY4" fmla="*/ 177898 h 1000959"/>
                  <a:gd name="connsiteX5" fmla="*/ 9259297 w 12190050"/>
                  <a:gd name="connsiteY5" fmla="*/ 524158 h 1000959"/>
                  <a:gd name="connsiteX6" fmla="*/ 8546344 w 12190050"/>
                  <a:gd name="connsiteY6" fmla="*/ 524158 h 1000959"/>
                  <a:gd name="connsiteX7" fmla="*/ 8075078 w 12190050"/>
                  <a:gd name="connsiteY7" fmla="*/ 177898 h 1000959"/>
                  <a:gd name="connsiteX8" fmla="*/ 6923236 w 12190050"/>
                  <a:gd name="connsiteY8" fmla="*/ 177898 h 1000959"/>
                  <a:gd name="connsiteX9" fmla="*/ 6451969 w 12190050"/>
                  <a:gd name="connsiteY9" fmla="*/ 524158 h 1000959"/>
                  <a:gd name="connsiteX10" fmla="*/ 5739056 w 12190050"/>
                  <a:gd name="connsiteY10" fmla="*/ 524158 h 1000959"/>
                  <a:gd name="connsiteX11" fmla="*/ 5267789 w 12190050"/>
                  <a:gd name="connsiteY11" fmla="*/ 177898 h 1000959"/>
                  <a:gd name="connsiteX12" fmla="*/ 4115948 w 12190050"/>
                  <a:gd name="connsiteY12" fmla="*/ 177898 h 1000959"/>
                  <a:gd name="connsiteX13" fmla="*/ 3644681 w 12190050"/>
                  <a:gd name="connsiteY13" fmla="*/ 524158 h 1000959"/>
                  <a:gd name="connsiteX14" fmla="*/ 2931727 w 12190050"/>
                  <a:gd name="connsiteY14" fmla="*/ 524158 h 1000959"/>
                  <a:gd name="connsiteX15" fmla="*/ 2460460 w 12190050"/>
                  <a:gd name="connsiteY15" fmla="*/ 177898 h 1000959"/>
                  <a:gd name="connsiteX16" fmla="*/ 1308619 w 12190050"/>
                  <a:gd name="connsiteY16" fmla="*/ 177898 h 1000959"/>
                  <a:gd name="connsiteX17" fmla="*/ 1240529 w 12190050"/>
                  <a:gd name="connsiteY17" fmla="*/ 227909 h 1000959"/>
                  <a:gd name="connsiteX18" fmla="*/ 945621 w 12190050"/>
                  <a:gd name="connsiteY18" fmla="*/ 315053 h 1000959"/>
                  <a:gd name="connsiteX19" fmla="*/ 0 w 12190050"/>
                  <a:gd name="connsiteY19" fmla="*/ 315053 h 1000959"/>
                  <a:gd name="connsiteX20" fmla="*/ 0 w 12190050"/>
                  <a:gd name="connsiteY20" fmla="*/ 685891 h 1000959"/>
                  <a:gd name="connsiteX21" fmla="*/ 944768 w 12190050"/>
                  <a:gd name="connsiteY21" fmla="*/ 685891 h 1000959"/>
                  <a:gd name="connsiteX22" fmla="*/ 1459140 w 12190050"/>
                  <a:gd name="connsiteY22" fmla="*/ 526839 h 1000959"/>
                  <a:gd name="connsiteX23" fmla="*/ 1527230 w 12190050"/>
                  <a:gd name="connsiteY23" fmla="*/ 476828 h 1000959"/>
                  <a:gd name="connsiteX24" fmla="*/ 2240143 w 12190050"/>
                  <a:gd name="connsiteY24" fmla="*/ 476828 h 1000959"/>
                  <a:gd name="connsiteX25" fmla="*/ 2711410 w 12190050"/>
                  <a:gd name="connsiteY25" fmla="*/ 823046 h 1000959"/>
                  <a:gd name="connsiteX26" fmla="*/ 3863251 w 12190050"/>
                  <a:gd name="connsiteY26" fmla="*/ 823046 h 1000959"/>
                  <a:gd name="connsiteX27" fmla="*/ 4334518 w 12190050"/>
                  <a:gd name="connsiteY27" fmla="*/ 476828 h 1000959"/>
                  <a:gd name="connsiteX28" fmla="*/ 5047472 w 12190050"/>
                  <a:gd name="connsiteY28" fmla="*/ 476828 h 1000959"/>
                  <a:gd name="connsiteX29" fmla="*/ 5518739 w 12190050"/>
                  <a:gd name="connsiteY29" fmla="*/ 823046 h 1000959"/>
                  <a:gd name="connsiteX30" fmla="*/ 6094660 w 12190050"/>
                  <a:gd name="connsiteY30" fmla="*/ 1000950 h 1000959"/>
                  <a:gd name="connsiteX31" fmla="*/ 6670580 w 12190050"/>
                  <a:gd name="connsiteY31" fmla="*/ 823046 h 1000959"/>
                  <a:gd name="connsiteX32" fmla="*/ 7141847 w 12190050"/>
                  <a:gd name="connsiteY32" fmla="*/ 476828 h 1000959"/>
                  <a:gd name="connsiteX33" fmla="*/ 7854801 w 12190050"/>
                  <a:gd name="connsiteY33" fmla="*/ 476828 h 1000959"/>
                  <a:gd name="connsiteX34" fmla="*/ 8326067 w 12190050"/>
                  <a:gd name="connsiteY34" fmla="*/ 823046 h 1000959"/>
                  <a:gd name="connsiteX35" fmla="*/ 9477909 w 12190050"/>
                  <a:gd name="connsiteY35" fmla="*/ 823046 h 1000959"/>
                  <a:gd name="connsiteX36" fmla="*/ 9949176 w 12190050"/>
                  <a:gd name="connsiteY36" fmla="*/ 476828 h 1000959"/>
                  <a:gd name="connsiteX37" fmla="*/ 10662089 w 12190050"/>
                  <a:gd name="connsiteY37" fmla="*/ 476828 h 1000959"/>
                  <a:gd name="connsiteX38" fmla="*/ 10730179 w 12190050"/>
                  <a:gd name="connsiteY38" fmla="*/ 526839 h 1000959"/>
                  <a:gd name="connsiteX39" fmla="*/ 11244551 w 12190050"/>
                  <a:gd name="connsiteY39" fmla="*/ 685891 h 1000959"/>
                  <a:gd name="connsiteX40" fmla="*/ 12189319 w 12190050"/>
                  <a:gd name="connsiteY40" fmla="*/ 685891 h 1000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12190050" h="1000959">
                    <a:moveTo>
                      <a:pt x="12190050" y="315053"/>
                    </a:moveTo>
                    <a:lnTo>
                      <a:pt x="11245404" y="315053"/>
                    </a:lnTo>
                    <a:cubicBezTo>
                      <a:pt x="11133355" y="315053"/>
                      <a:pt x="11026021" y="283283"/>
                      <a:pt x="10950496" y="227950"/>
                    </a:cubicBezTo>
                    <a:lnTo>
                      <a:pt x="10882406" y="177898"/>
                    </a:lnTo>
                    <a:cubicBezTo>
                      <a:pt x="10559466" y="-59320"/>
                      <a:pt x="10053626" y="-59279"/>
                      <a:pt x="9730564" y="177898"/>
                    </a:cubicBezTo>
                    <a:lnTo>
                      <a:pt x="9259297" y="524158"/>
                    </a:lnTo>
                    <a:cubicBezTo>
                      <a:pt x="9066079" y="666066"/>
                      <a:pt x="8739563" y="666066"/>
                      <a:pt x="8546344" y="524158"/>
                    </a:cubicBezTo>
                    <a:lnTo>
                      <a:pt x="8075078" y="177898"/>
                    </a:lnTo>
                    <a:cubicBezTo>
                      <a:pt x="7752138" y="-59320"/>
                      <a:pt x="7246298" y="-59279"/>
                      <a:pt x="6923236" y="177898"/>
                    </a:cubicBezTo>
                    <a:lnTo>
                      <a:pt x="6451969" y="524158"/>
                    </a:lnTo>
                    <a:cubicBezTo>
                      <a:pt x="6258750" y="666066"/>
                      <a:pt x="5932275" y="666107"/>
                      <a:pt x="5739056" y="524158"/>
                    </a:cubicBezTo>
                    <a:lnTo>
                      <a:pt x="5267789" y="177898"/>
                    </a:lnTo>
                    <a:cubicBezTo>
                      <a:pt x="4944809" y="-59320"/>
                      <a:pt x="4439010" y="-59279"/>
                      <a:pt x="4115948" y="177898"/>
                    </a:cubicBezTo>
                    <a:lnTo>
                      <a:pt x="3644681" y="524158"/>
                    </a:lnTo>
                    <a:cubicBezTo>
                      <a:pt x="3451461" y="666066"/>
                      <a:pt x="3124947" y="666107"/>
                      <a:pt x="2931727" y="524158"/>
                    </a:cubicBezTo>
                    <a:lnTo>
                      <a:pt x="2460460" y="177898"/>
                    </a:lnTo>
                    <a:cubicBezTo>
                      <a:pt x="2137521" y="-59320"/>
                      <a:pt x="1631681" y="-59279"/>
                      <a:pt x="1308619" y="177898"/>
                    </a:cubicBezTo>
                    <a:lnTo>
                      <a:pt x="1240529" y="227909"/>
                    </a:lnTo>
                    <a:cubicBezTo>
                      <a:pt x="1165126" y="283283"/>
                      <a:pt x="1057710" y="315053"/>
                      <a:pt x="945621" y="315053"/>
                    </a:cubicBezTo>
                    <a:lnTo>
                      <a:pt x="0" y="315053"/>
                    </a:lnTo>
                    <a:lnTo>
                      <a:pt x="0" y="685891"/>
                    </a:lnTo>
                    <a:lnTo>
                      <a:pt x="944768" y="685891"/>
                    </a:lnTo>
                    <a:cubicBezTo>
                      <a:pt x="1136810" y="685891"/>
                      <a:pt x="1319466" y="629421"/>
                      <a:pt x="1459140" y="526839"/>
                    </a:cubicBezTo>
                    <a:lnTo>
                      <a:pt x="1527230" y="476828"/>
                    </a:lnTo>
                    <a:cubicBezTo>
                      <a:pt x="1720449" y="334919"/>
                      <a:pt x="2046923" y="334919"/>
                      <a:pt x="2240143" y="476828"/>
                    </a:cubicBezTo>
                    <a:lnTo>
                      <a:pt x="2711410" y="823046"/>
                    </a:lnTo>
                    <a:cubicBezTo>
                      <a:pt x="3034390" y="1060264"/>
                      <a:pt x="3540190" y="1060264"/>
                      <a:pt x="3863251" y="823046"/>
                    </a:cubicBezTo>
                    <a:lnTo>
                      <a:pt x="4334518" y="476828"/>
                    </a:lnTo>
                    <a:cubicBezTo>
                      <a:pt x="4527778" y="334919"/>
                      <a:pt x="4854252" y="334919"/>
                      <a:pt x="5047472" y="476828"/>
                    </a:cubicBezTo>
                    <a:lnTo>
                      <a:pt x="5518739" y="823046"/>
                    </a:lnTo>
                    <a:cubicBezTo>
                      <a:pt x="5680229" y="941676"/>
                      <a:pt x="5887424" y="1000950"/>
                      <a:pt x="6094660" y="1000950"/>
                    </a:cubicBezTo>
                    <a:cubicBezTo>
                      <a:pt x="6301895" y="1000950"/>
                      <a:pt x="6509050" y="941676"/>
                      <a:pt x="6670580" y="823046"/>
                    </a:cubicBezTo>
                    <a:lnTo>
                      <a:pt x="7141847" y="476828"/>
                    </a:lnTo>
                    <a:cubicBezTo>
                      <a:pt x="7335067" y="334919"/>
                      <a:pt x="7661541" y="334919"/>
                      <a:pt x="7854801" y="476828"/>
                    </a:cubicBezTo>
                    <a:lnTo>
                      <a:pt x="8326067" y="823046"/>
                    </a:lnTo>
                    <a:cubicBezTo>
                      <a:pt x="8649007" y="1060264"/>
                      <a:pt x="9154847" y="1060264"/>
                      <a:pt x="9477909" y="823046"/>
                    </a:cubicBezTo>
                    <a:lnTo>
                      <a:pt x="9949176" y="476828"/>
                    </a:lnTo>
                    <a:cubicBezTo>
                      <a:pt x="10142395" y="334919"/>
                      <a:pt x="10468870" y="334919"/>
                      <a:pt x="10662089" y="476828"/>
                    </a:cubicBezTo>
                    <a:lnTo>
                      <a:pt x="10730179" y="526839"/>
                    </a:lnTo>
                    <a:cubicBezTo>
                      <a:pt x="10869853" y="629421"/>
                      <a:pt x="11052509" y="685891"/>
                      <a:pt x="11244551" y="685891"/>
                    </a:cubicBezTo>
                    <a:lnTo>
                      <a:pt x="12189319" y="685891"/>
                    </a:lnTo>
                    <a:close/>
                  </a:path>
                </a:pathLst>
              </a:custGeom>
              <a:solidFill>
                <a:srgbClr val="4D4D4D"/>
              </a:solidFill>
              <a:ln w="4063" cap="flat">
                <a:noFill/>
                <a:prstDash val="solid"/>
                <a:miter/>
              </a:ln>
            </p:spPr>
            <p:txBody>
              <a:bodyPr rtlCol="0" anchor="ctr"/>
              <a:lstStyle/>
              <a:p>
                <a:endParaRPr lang="en-US">
                  <a:solidFill>
                    <a:prstClr val="black"/>
                  </a:solidFill>
                  <a:latin typeface="Tahoma"/>
                </a:endParaRPr>
              </a:p>
            </p:txBody>
          </p:sp>
          <p:sp>
            <p:nvSpPr>
              <p:cNvPr id="11" name="Freeform: Shape 20">
                <a:extLst>
                  <a:ext uri="{FF2B5EF4-FFF2-40B4-BE49-F238E27FC236}">
                    <a16:creationId xmlns:a16="http://schemas.microsoft.com/office/drawing/2014/main" id="{2024F19D-A1F6-65E9-0527-D224A5E242D2}"/>
                  </a:ext>
                </a:extLst>
              </p:cNvPr>
              <p:cNvSpPr/>
              <p:nvPr/>
            </p:nvSpPr>
            <p:spPr>
              <a:xfrm>
                <a:off x="0" y="3594349"/>
                <a:ext cx="12190050" cy="969388"/>
              </a:xfrm>
              <a:custGeom>
                <a:avLst/>
                <a:gdLst>
                  <a:gd name="connsiteX0" fmla="*/ 12190050 w 12190050"/>
                  <a:gd name="connsiteY0" fmla="*/ 315221 h 969388"/>
                  <a:gd name="connsiteX1" fmla="*/ 11245404 w 12190050"/>
                  <a:gd name="connsiteY1" fmla="*/ 315221 h 969388"/>
                  <a:gd name="connsiteX2" fmla="*/ 10941112 w 12190050"/>
                  <a:gd name="connsiteY2" fmla="*/ 225030 h 969388"/>
                  <a:gd name="connsiteX3" fmla="*/ 10872981 w 12190050"/>
                  <a:gd name="connsiteY3" fmla="*/ 175019 h 969388"/>
                  <a:gd name="connsiteX4" fmla="*/ 9739990 w 12190050"/>
                  <a:gd name="connsiteY4" fmla="*/ 175019 h 969388"/>
                  <a:gd name="connsiteX5" fmla="*/ 9268723 w 12190050"/>
                  <a:gd name="connsiteY5" fmla="*/ 521238 h 969388"/>
                  <a:gd name="connsiteX6" fmla="*/ 8536960 w 12190050"/>
                  <a:gd name="connsiteY6" fmla="*/ 521238 h 969388"/>
                  <a:gd name="connsiteX7" fmla="*/ 8065693 w 12190050"/>
                  <a:gd name="connsiteY7" fmla="*/ 175019 h 969388"/>
                  <a:gd name="connsiteX8" fmla="*/ 6932661 w 12190050"/>
                  <a:gd name="connsiteY8" fmla="*/ 175019 h 969388"/>
                  <a:gd name="connsiteX9" fmla="*/ 6461394 w 12190050"/>
                  <a:gd name="connsiteY9" fmla="*/ 521238 h 969388"/>
                  <a:gd name="connsiteX10" fmla="*/ 5729631 w 12190050"/>
                  <a:gd name="connsiteY10" fmla="*/ 521238 h 969388"/>
                  <a:gd name="connsiteX11" fmla="*/ 5258364 w 12190050"/>
                  <a:gd name="connsiteY11" fmla="*/ 175019 h 969388"/>
                  <a:gd name="connsiteX12" fmla="*/ 4125333 w 12190050"/>
                  <a:gd name="connsiteY12" fmla="*/ 175019 h 969388"/>
                  <a:gd name="connsiteX13" fmla="*/ 3653334 w 12190050"/>
                  <a:gd name="connsiteY13" fmla="*/ 521238 h 969388"/>
                  <a:gd name="connsiteX14" fmla="*/ 2921611 w 12190050"/>
                  <a:gd name="connsiteY14" fmla="*/ 521238 h 969388"/>
                  <a:gd name="connsiteX15" fmla="*/ 2450344 w 12190050"/>
                  <a:gd name="connsiteY15" fmla="*/ 175019 h 969388"/>
                  <a:gd name="connsiteX16" fmla="*/ 1317313 w 12190050"/>
                  <a:gd name="connsiteY16" fmla="*/ 175019 h 969388"/>
                  <a:gd name="connsiteX17" fmla="*/ 1249264 w 12190050"/>
                  <a:gd name="connsiteY17" fmla="*/ 225030 h 969388"/>
                  <a:gd name="connsiteX18" fmla="*/ 944931 w 12190050"/>
                  <a:gd name="connsiteY18" fmla="*/ 315221 h 969388"/>
                  <a:gd name="connsiteX19" fmla="*/ 0 w 12190050"/>
                  <a:gd name="connsiteY19" fmla="*/ 315221 h 969388"/>
                  <a:gd name="connsiteX20" fmla="*/ 0 w 12190050"/>
                  <a:gd name="connsiteY20" fmla="*/ 654289 h 969388"/>
                  <a:gd name="connsiteX21" fmla="*/ 944768 w 12190050"/>
                  <a:gd name="connsiteY21" fmla="*/ 654289 h 969388"/>
                  <a:gd name="connsiteX22" fmla="*/ 1449715 w 12190050"/>
                  <a:gd name="connsiteY22" fmla="*/ 498324 h 969388"/>
                  <a:gd name="connsiteX23" fmla="*/ 1517805 w 12190050"/>
                  <a:gd name="connsiteY23" fmla="*/ 448110 h 969388"/>
                  <a:gd name="connsiteX24" fmla="*/ 2249568 w 12190050"/>
                  <a:gd name="connsiteY24" fmla="*/ 448110 h 969388"/>
                  <a:gd name="connsiteX25" fmla="*/ 2720835 w 12190050"/>
                  <a:gd name="connsiteY25" fmla="*/ 794369 h 969388"/>
                  <a:gd name="connsiteX26" fmla="*/ 3853866 w 12190050"/>
                  <a:gd name="connsiteY26" fmla="*/ 794369 h 969388"/>
                  <a:gd name="connsiteX27" fmla="*/ 4325134 w 12190050"/>
                  <a:gd name="connsiteY27" fmla="*/ 448110 h 969388"/>
                  <a:gd name="connsiteX28" fmla="*/ 5056857 w 12190050"/>
                  <a:gd name="connsiteY28" fmla="*/ 448110 h 969388"/>
                  <a:gd name="connsiteX29" fmla="*/ 5528124 w 12190050"/>
                  <a:gd name="connsiteY29" fmla="*/ 794369 h 969388"/>
                  <a:gd name="connsiteX30" fmla="*/ 6094660 w 12190050"/>
                  <a:gd name="connsiteY30" fmla="*/ 969388 h 969388"/>
                  <a:gd name="connsiteX31" fmla="*/ 6661196 w 12190050"/>
                  <a:gd name="connsiteY31" fmla="*/ 794369 h 969388"/>
                  <a:gd name="connsiteX32" fmla="*/ 7132462 w 12190050"/>
                  <a:gd name="connsiteY32" fmla="*/ 448110 h 969388"/>
                  <a:gd name="connsiteX33" fmla="*/ 7864185 w 12190050"/>
                  <a:gd name="connsiteY33" fmla="*/ 448110 h 969388"/>
                  <a:gd name="connsiteX34" fmla="*/ 8335452 w 12190050"/>
                  <a:gd name="connsiteY34" fmla="*/ 794369 h 969388"/>
                  <a:gd name="connsiteX35" fmla="*/ 9468484 w 12190050"/>
                  <a:gd name="connsiteY35" fmla="*/ 794369 h 969388"/>
                  <a:gd name="connsiteX36" fmla="*/ 9939751 w 12190050"/>
                  <a:gd name="connsiteY36" fmla="*/ 448110 h 969388"/>
                  <a:gd name="connsiteX37" fmla="*/ 10671473 w 12190050"/>
                  <a:gd name="connsiteY37" fmla="*/ 448110 h 969388"/>
                  <a:gd name="connsiteX38" fmla="*/ 10739604 w 12190050"/>
                  <a:gd name="connsiteY38" fmla="*/ 498162 h 969388"/>
                  <a:gd name="connsiteX39" fmla="*/ 11244551 w 12190050"/>
                  <a:gd name="connsiteY39" fmla="*/ 654127 h 969388"/>
                  <a:gd name="connsiteX40" fmla="*/ 12189319 w 12190050"/>
                  <a:gd name="connsiteY40" fmla="*/ 654127 h 969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12190050" h="969388">
                    <a:moveTo>
                      <a:pt x="12190050" y="315221"/>
                    </a:moveTo>
                    <a:lnTo>
                      <a:pt x="11245404" y="315221"/>
                    </a:lnTo>
                    <a:cubicBezTo>
                      <a:pt x="11130065" y="315221"/>
                      <a:pt x="11019155" y="282354"/>
                      <a:pt x="10941112" y="225030"/>
                    </a:cubicBezTo>
                    <a:lnTo>
                      <a:pt x="10872981" y="175019"/>
                    </a:lnTo>
                    <a:cubicBezTo>
                      <a:pt x="10555322" y="-58340"/>
                      <a:pt x="10057648" y="-58299"/>
                      <a:pt x="9739990" y="175019"/>
                    </a:cubicBezTo>
                    <a:lnTo>
                      <a:pt x="9268723" y="521238"/>
                    </a:lnTo>
                    <a:cubicBezTo>
                      <a:pt x="9070384" y="666924"/>
                      <a:pt x="8735257" y="666924"/>
                      <a:pt x="8536960" y="521238"/>
                    </a:cubicBezTo>
                    <a:lnTo>
                      <a:pt x="8065693" y="175019"/>
                    </a:lnTo>
                    <a:cubicBezTo>
                      <a:pt x="7748035" y="-58299"/>
                      <a:pt x="7250320" y="-58340"/>
                      <a:pt x="6932661" y="175019"/>
                    </a:cubicBezTo>
                    <a:lnTo>
                      <a:pt x="6461394" y="521238"/>
                    </a:lnTo>
                    <a:cubicBezTo>
                      <a:pt x="6263056" y="666924"/>
                      <a:pt x="5927969" y="666924"/>
                      <a:pt x="5729631" y="521238"/>
                    </a:cubicBezTo>
                    <a:lnTo>
                      <a:pt x="5258364" y="175019"/>
                    </a:lnTo>
                    <a:cubicBezTo>
                      <a:pt x="4940706" y="-58299"/>
                      <a:pt x="4443032" y="-58340"/>
                      <a:pt x="4125333" y="175019"/>
                    </a:cubicBezTo>
                    <a:lnTo>
                      <a:pt x="3653334" y="521238"/>
                    </a:lnTo>
                    <a:cubicBezTo>
                      <a:pt x="3455037" y="666924"/>
                      <a:pt x="3119909" y="666924"/>
                      <a:pt x="2921611" y="521238"/>
                    </a:cubicBezTo>
                    <a:lnTo>
                      <a:pt x="2450344" y="175019"/>
                    </a:lnTo>
                    <a:cubicBezTo>
                      <a:pt x="2132686" y="-58340"/>
                      <a:pt x="1635012" y="-58340"/>
                      <a:pt x="1317313" y="175019"/>
                    </a:cubicBezTo>
                    <a:lnTo>
                      <a:pt x="1249264" y="225030"/>
                    </a:lnTo>
                    <a:cubicBezTo>
                      <a:pt x="1171180" y="282354"/>
                      <a:pt x="1060269" y="315221"/>
                      <a:pt x="944931" y="315221"/>
                    </a:cubicBezTo>
                    <a:lnTo>
                      <a:pt x="0" y="315221"/>
                    </a:lnTo>
                    <a:lnTo>
                      <a:pt x="0" y="654289"/>
                    </a:lnTo>
                    <a:lnTo>
                      <a:pt x="944768" y="654289"/>
                    </a:lnTo>
                    <a:cubicBezTo>
                      <a:pt x="1133438" y="654289"/>
                      <a:pt x="1312763" y="598915"/>
                      <a:pt x="1449715" y="498324"/>
                    </a:cubicBezTo>
                    <a:lnTo>
                      <a:pt x="1517805" y="448110"/>
                    </a:lnTo>
                    <a:cubicBezTo>
                      <a:pt x="1716143" y="302464"/>
                      <a:pt x="2051230" y="302464"/>
                      <a:pt x="2249568" y="448110"/>
                    </a:cubicBezTo>
                    <a:lnTo>
                      <a:pt x="2720835" y="794369"/>
                    </a:lnTo>
                    <a:cubicBezTo>
                      <a:pt x="3038493" y="1027687"/>
                      <a:pt x="3536168" y="1027728"/>
                      <a:pt x="3853866" y="794369"/>
                    </a:cubicBezTo>
                    <a:lnTo>
                      <a:pt x="4325134" y="448110"/>
                    </a:lnTo>
                    <a:cubicBezTo>
                      <a:pt x="4523472" y="302464"/>
                      <a:pt x="4858559" y="302464"/>
                      <a:pt x="5056857" y="448110"/>
                    </a:cubicBezTo>
                    <a:lnTo>
                      <a:pt x="5528124" y="794369"/>
                    </a:lnTo>
                    <a:cubicBezTo>
                      <a:pt x="5687014" y="911049"/>
                      <a:pt x="5890796" y="969388"/>
                      <a:pt x="6094660" y="969388"/>
                    </a:cubicBezTo>
                    <a:cubicBezTo>
                      <a:pt x="6298523" y="969388"/>
                      <a:pt x="6502346" y="911008"/>
                      <a:pt x="6661196" y="794369"/>
                    </a:cubicBezTo>
                    <a:lnTo>
                      <a:pt x="7132462" y="448110"/>
                    </a:lnTo>
                    <a:cubicBezTo>
                      <a:pt x="7330760" y="302464"/>
                      <a:pt x="7665847" y="302464"/>
                      <a:pt x="7864185" y="448110"/>
                    </a:cubicBezTo>
                    <a:lnTo>
                      <a:pt x="8335452" y="794369"/>
                    </a:lnTo>
                    <a:cubicBezTo>
                      <a:pt x="8653110" y="1027687"/>
                      <a:pt x="9150825" y="1027687"/>
                      <a:pt x="9468484" y="794369"/>
                    </a:cubicBezTo>
                    <a:lnTo>
                      <a:pt x="9939751" y="448110"/>
                    </a:lnTo>
                    <a:cubicBezTo>
                      <a:pt x="10138089" y="302464"/>
                      <a:pt x="10473176" y="302464"/>
                      <a:pt x="10671473" y="448110"/>
                    </a:cubicBezTo>
                    <a:lnTo>
                      <a:pt x="10739604" y="498162"/>
                    </a:lnTo>
                    <a:cubicBezTo>
                      <a:pt x="10876556" y="598753"/>
                      <a:pt x="11055882" y="654127"/>
                      <a:pt x="11244551" y="654127"/>
                    </a:cubicBezTo>
                    <a:lnTo>
                      <a:pt x="12189319" y="654127"/>
                    </a:lnTo>
                    <a:close/>
                  </a:path>
                </a:pathLst>
              </a:custGeom>
              <a:solidFill>
                <a:srgbClr val="F2F2F2"/>
              </a:solidFill>
              <a:ln w="4063" cap="flat">
                <a:noFill/>
                <a:prstDash val="solid"/>
                <a:miter/>
              </a:ln>
            </p:spPr>
            <p:txBody>
              <a:bodyPr rtlCol="0" anchor="ctr"/>
              <a:lstStyle/>
              <a:p>
                <a:endParaRPr lang="en-US">
                  <a:solidFill>
                    <a:prstClr val="black"/>
                  </a:solidFill>
                  <a:latin typeface="Tahoma"/>
                </a:endParaRPr>
              </a:p>
            </p:txBody>
          </p:sp>
          <p:sp>
            <p:nvSpPr>
              <p:cNvPr id="12" name="Freeform: Shape 21">
                <a:extLst>
                  <a:ext uri="{FF2B5EF4-FFF2-40B4-BE49-F238E27FC236}">
                    <a16:creationId xmlns:a16="http://schemas.microsoft.com/office/drawing/2014/main" id="{E31166D0-E4E2-4356-9D4E-19D99FF8C6C5}"/>
                  </a:ext>
                </a:extLst>
              </p:cNvPr>
              <p:cNvSpPr/>
              <p:nvPr/>
            </p:nvSpPr>
            <p:spPr>
              <a:xfrm>
                <a:off x="0" y="3610071"/>
                <a:ext cx="12190172" cy="938227"/>
              </a:xfrm>
              <a:custGeom>
                <a:avLst/>
                <a:gdLst>
                  <a:gd name="connsiteX0" fmla="*/ 12190050 w 12190172"/>
                  <a:gd name="connsiteY0" fmla="*/ 315424 h 938227"/>
                  <a:gd name="connsiteX1" fmla="*/ 11245404 w 12190172"/>
                  <a:gd name="connsiteY1" fmla="*/ 315424 h 938227"/>
                  <a:gd name="connsiteX2" fmla="*/ 10931686 w 12190172"/>
                  <a:gd name="connsiteY2" fmla="*/ 221983 h 938227"/>
                  <a:gd name="connsiteX3" fmla="*/ 10863515 w 12190172"/>
                  <a:gd name="connsiteY3" fmla="*/ 172094 h 938227"/>
                  <a:gd name="connsiteX4" fmla="*/ 9749294 w 12190172"/>
                  <a:gd name="connsiteY4" fmla="*/ 172094 h 938227"/>
                  <a:gd name="connsiteX5" fmla="*/ 9278027 w 12190172"/>
                  <a:gd name="connsiteY5" fmla="*/ 518353 h 938227"/>
                  <a:gd name="connsiteX6" fmla="*/ 8527453 w 12190172"/>
                  <a:gd name="connsiteY6" fmla="*/ 518353 h 938227"/>
                  <a:gd name="connsiteX7" fmla="*/ 8056186 w 12190172"/>
                  <a:gd name="connsiteY7" fmla="*/ 172094 h 938227"/>
                  <a:gd name="connsiteX8" fmla="*/ 6941965 w 12190172"/>
                  <a:gd name="connsiteY8" fmla="*/ 172094 h 938227"/>
                  <a:gd name="connsiteX9" fmla="*/ 6470698 w 12190172"/>
                  <a:gd name="connsiteY9" fmla="*/ 518353 h 938227"/>
                  <a:gd name="connsiteX10" fmla="*/ 5720165 w 12190172"/>
                  <a:gd name="connsiteY10" fmla="*/ 518353 h 938227"/>
                  <a:gd name="connsiteX11" fmla="*/ 5248898 w 12190172"/>
                  <a:gd name="connsiteY11" fmla="*/ 172094 h 938227"/>
                  <a:gd name="connsiteX12" fmla="*/ 4134677 w 12190172"/>
                  <a:gd name="connsiteY12" fmla="*/ 172094 h 938227"/>
                  <a:gd name="connsiteX13" fmla="*/ 3663410 w 12190172"/>
                  <a:gd name="connsiteY13" fmla="*/ 518353 h 938227"/>
                  <a:gd name="connsiteX14" fmla="*/ 2912836 w 12190172"/>
                  <a:gd name="connsiteY14" fmla="*/ 518353 h 938227"/>
                  <a:gd name="connsiteX15" fmla="*/ 2441569 w 12190172"/>
                  <a:gd name="connsiteY15" fmla="*/ 172094 h 938227"/>
                  <a:gd name="connsiteX16" fmla="*/ 1327348 w 12190172"/>
                  <a:gd name="connsiteY16" fmla="*/ 172094 h 938227"/>
                  <a:gd name="connsiteX17" fmla="*/ 1259258 w 12190172"/>
                  <a:gd name="connsiteY17" fmla="*/ 222105 h 938227"/>
                  <a:gd name="connsiteX18" fmla="*/ 945540 w 12190172"/>
                  <a:gd name="connsiteY18" fmla="*/ 315546 h 938227"/>
                  <a:gd name="connsiteX19" fmla="*/ 0 w 12190172"/>
                  <a:gd name="connsiteY19" fmla="*/ 315546 h 938227"/>
                  <a:gd name="connsiteX20" fmla="*/ 0 w 12190172"/>
                  <a:gd name="connsiteY20" fmla="*/ 622804 h 938227"/>
                  <a:gd name="connsiteX21" fmla="*/ 944768 w 12190172"/>
                  <a:gd name="connsiteY21" fmla="*/ 622804 h 938227"/>
                  <a:gd name="connsiteX22" fmla="*/ 1440411 w 12190172"/>
                  <a:gd name="connsiteY22" fmla="*/ 469886 h 938227"/>
                  <a:gd name="connsiteX23" fmla="*/ 1508501 w 12190172"/>
                  <a:gd name="connsiteY23" fmla="*/ 419875 h 938227"/>
                  <a:gd name="connsiteX24" fmla="*/ 2259034 w 12190172"/>
                  <a:gd name="connsiteY24" fmla="*/ 419875 h 938227"/>
                  <a:gd name="connsiteX25" fmla="*/ 2730301 w 12190172"/>
                  <a:gd name="connsiteY25" fmla="*/ 766134 h 938227"/>
                  <a:gd name="connsiteX26" fmla="*/ 3844522 w 12190172"/>
                  <a:gd name="connsiteY26" fmla="*/ 766134 h 938227"/>
                  <a:gd name="connsiteX27" fmla="*/ 4315790 w 12190172"/>
                  <a:gd name="connsiteY27" fmla="*/ 419875 h 938227"/>
                  <a:gd name="connsiteX28" fmla="*/ 5066364 w 12190172"/>
                  <a:gd name="connsiteY28" fmla="*/ 419875 h 938227"/>
                  <a:gd name="connsiteX29" fmla="*/ 5537630 w 12190172"/>
                  <a:gd name="connsiteY29" fmla="*/ 766134 h 938227"/>
                  <a:gd name="connsiteX30" fmla="*/ 6094741 w 12190172"/>
                  <a:gd name="connsiteY30" fmla="*/ 938228 h 938227"/>
                  <a:gd name="connsiteX31" fmla="*/ 6651851 w 12190172"/>
                  <a:gd name="connsiteY31" fmla="*/ 766134 h 938227"/>
                  <a:gd name="connsiteX32" fmla="*/ 7123118 w 12190172"/>
                  <a:gd name="connsiteY32" fmla="*/ 419875 h 938227"/>
                  <a:gd name="connsiteX33" fmla="*/ 7873692 w 12190172"/>
                  <a:gd name="connsiteY33" fmla="*/ 419875 h 938227"/>
                  <a:gd name="connsiteX34" fmla="*/ 8344959 w 12190172"/>
                  <a:gd name="connsiteY34" fmla="*/ 766134 h 938227"/>
                  <a:gd name="connsiteX35" fmla="*/ 9459180 w 12190172"/>
                  <a:gd name="connsiteY35" fmla="*/ 766134 h 938227"/>
                  <a:gd name="connsiteX36" fmla="*/ 9930447 w 12190172"/>
                  <a:gd name="connsiteY36" fmla="*/ 419875 h 938227"/>
                  <a:gd name="connsiteX37" fmla="*/ 10680980 w 12190172"/>
                  <a:gd name="connsiteY37" fmla="*/ 419875 h 938227"/>
                  <a:gd name="connsiteX38" fmla="*/ 10749761 w 12190172"/>
                  <a:gd name="connsiteY38" fmla="*/ 469764 h 938227"/>
                  <a:gd name="connsiteX39" fmla="*/ 11245404 w 12190172"/>
                  <a:gd name="connsiteY39" fmla="*/ 622682 h 938227"/>
                  <a:gd name="connsiteX40" fmla="*/ 12190172 w 12190172"/>
                  <a:gd name="connsiteY40" fmla="*/ 622682 h 938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12190172" h="938227">
                    <a:moveTo>
                      <a:pt x="12190050" y="315424"/>
                    </a:moveTo>
                    <a:lnTo>
                      <a:pt x="11245404" y="315424"/>
                    </a:lnTo>
                    <a:cubicBezTo>
                      <a:pt x="11126774" y="315424"/>
                      <a:pt x="11012410" y="281419"/>
                      <a:pt x="10931686" y="221983"/>
                    </a:cubicBezTo>
                    <a:lnTo>
                      <a:pt x="10863515" y="172094"/>
                    </a:lnTo>
                    <a:cubicBezTo>
                      <a:pt x="10551098" y="-57365"/>
                      <a:pt x="10061711" y="-57365"/>
                      <a:pt x="9749294" y="172094"/>
                    </a:cubicBezTo>
                    <a:lnTo>
                      <a:pt x="9278027" y="518353"/>
                    </a:lnTo>
                    <a:cubicBezTo>
                      <a:pt x="9074569" y="667737"/>
                      <a:pt x="8730910" y="667737"/>
                      <a:pt x="8527453" y="518353"/>
                    </a:cubicBezTo>
                    <a:lnTo>
                      <a:pt x="8056186" y="172094"/>
                    </a:lnTo>
                    <a:cubicBezTo>
                      <a:pt x="7743809" y="-57365"/>
                      <a:pt x="7254382" y="-57365"/>
                      <a:pt x="6941965" y="172094"/>
                    </a:cubicBezTo>
                    <a:lnTo>
                      <a:pt x="6470698" y="518353"/>
                    </a:lnTo>
                    <a:cubicBezTo>
                      <a:pt x="6267282" y="667737"/>
                      <a:pt x="5923582" y="667737"/>
                      <a:pt x="5720165" y="518353"/>
                    </a:cubicBezTo>
                    <a:lnTo>
                      <a:pt x="5248898" y="172094"/>
                    </a:lnTo>
                    <a:cubicBezTo>
                      <a:pt x="4936480" y="-57365"/>
                      <a:pt x="4447054" y="-57365"/>
                      <a:pt x="4134677" y="172094"/>
                    </a:cubicBezTo>
                    <a:lnTo>
                      <a:pt x="3663410" y="518353"/>
                    </a:lnTo>
                    <a:cubicBezTo>
                      <a:pt x="3459953" y="667737"/>
                      <a:pt x="3116253" y="667737"/>
                      <a:pt x="2912836" y="518353"/>
                    </a:cubicBezTo>
                    <a:lnTo>
                      <a:pt x="2441569" y="172094"/>
                    </a:lnTo>
                    <a:cubicBezTo>
                      <a:pt x="2129152" y="-57365"/>
                      <a:pt x="1639724" y="-57365"/>
                      <a:pt x="1327348" y="172094"/>
                    </a:cubicBezTo>
                    <a:lnTo>
                      <a:pt x="1259258" y="222105"/>
                    </a:lnTo>
                    <a:cubicBezTo>
                      <a:pt x="1178533" y="281419"/>
                      <a:pt x="1064251" y="315546"/>
                      <a:pt x="945540" y="315546"/>
                    </a:cubicBezTo>
                    <a:lnTo>
                      <a:pt x="0" y="315546"/>
                    </a:lnTo>
                    <a:lnTo>
                      <a:pt x="0" y="622804"/>
                    </a:lnTo>
                    <a:lnTo>
                      <a:pt x="944768" y="622804"/>
                    </a:lnTo>
                    <a:cubicBezTo>
                      <a:pt x="1130066" y="622804"/>
                      <a:pt x="1306059" y="568486"/>
                      <a:pt x="1440411" y="469886"/>
                    </a:cubicBezTo>
                    <a:lnTo>
                      <a:pt x="1508501" y="419875"/>
                    </a:lnTo>
                    <a:cubicBezTo>
                      <a:pt x="1711918" y="270450"/>
                      <a:pt x="2055618" y="270491"/>
                      <a:pt x="2259034" y="419875"/>
                    </a:cubicBezTo>
                    <a:lnTo>
                      <a:pt x="2730301" y="766134"/>
                    </a:lnTo>
                    <a:cubicBezTo>
                      <a:pt x="3042719" y="995592"/>
                      <a:pt x="3532146" y="995592"/>
                      <a:pt x="3844522" y="766134"/>
                    </a:cubicBezTo>
                    <a:lnTo>
                      <a:pt x="4315790" y="419875"/>
                    </a:lnTo>
                    <a:cubicBezTo>
                      <a:pt x="4519247" y="270450"/>
                      <a:pt x="4862947" y="270491"/>
                      <a:pt x="5066364" y="419875"/>
                    </a:cubicBezTo>
                    <a:lnTo>
                      <a:pt x="5537630" y="766134"/>
                    </a:lnTo>
                    <a:cubicBezTo>
                      <a:pt x="5693839" y="880863"/>
                      <a:pt x="5894290" y="938228"/>
                      <a:pt x="6094741" y="938228"/>
                    </a:cubicBezTo>
                    <a:cubicBezTo>
                      <a:pt x="6295192" y="938228"/>
                      <a:pt x="6495643" y="880863"/>
                      <a:pt x="6651851" y="766134"/>
                    </a:cubicBezTo>
                    <a:lnTo>
                      <a:pt x="7123118" y="419875"/>
                    </a:lnTo>
                    <a:cubicBezTo>
                      <a:pt x="7326535" y="270450"/>
                      <a:pt x="7670275" y="270491"/>
                      <a:pt x="7873692" y="419875"/>
                    </a:cubicBezTo>
                    <a:lnTo>
                      <a:pt x="8344959" y="766134"/>
                    </a:lnTo>
                    <a:cubicBezTo>
                      <a:pt x="8657336" y="995592"/>
                      <a:pt x="9146762" y="995592"/>
                      <a:pt x="9459180" y="766134"/>
                    </a:cubicBezTo>
                    <a:lnTo>
                      <a:pt x="9930447" y="419875"/>
                    </a:lnTo>
                    <a:cubicBezTo>
                      <a:pt x="10133863" y="270450"/>
                      <a:pt x="10477563" y="270450"/>
                      <a:pt x="10680980" y="419875"/>
                    </a:cubicBezTo>
                    <a:lnTo>
                      <a:pt x="10749761" y="469764"/>
                    </a:lnTo>
                    <a:cubicBezTo>
                      <a:pt x="10884031" y="568364"/>
                      <a:pt x="11059985" y="622682"/>
                      <a:pt x="11245404" y="622682"/>
                    </a:cubicBezTo>
                    <a:lnTo>
                      <a:pt x="12190172" y="622682"/>
                    </a:lnTo>
                    <a:close/>
                  </a:path>
                </a:pathLst>
              </a:custGeom>
              <a:solidFill>
                <a:srgbClr val="4D4D4D"/>
              </a:solidFill>
              <a:ln w="4063" cap="flat">
                <a:noFill/>
                <a:prstDash val="solid"/>
                <a:miter/>
              </a:ln>
            </p:spPr>
            <p:txBody>
              <a:bodyPr rtlCol="0" anchor="ctr"/>
              <a:lstStyle/>
              <a:p>
                <a:endParaRPr lang="en-US">
                  <a:solidFill>
                    <a:prstClr val="black"/>
                  </a:solidFill>
                  <a:latin typeface="Tahoma"/>
                </a:endParaRPr>
              </a:p>
            </p:txBody>
          </p:sp>
          <p:sp>
            <p:nvSpPr>
              <p:cNvPr id="13" name="Freeform: Shape 22">
                <a:extLst>
                  <a:ext uri="{FF2B5EF4-FFF2-40B4-BE49-F238E27FC236}">
                    <a16:creationId xmlns:a16="http://schemas.microsoft.com/office/drawing/2014/main" id="{231237A4-6D1B-1BF7-52F0-B01C1E00AE97}"/>
                  </a:ext>
                </a:extLst>
              </p:cNvPr>
              <p:cNvSpPr/>
              <p:nvPr/>
            </p:nvSpPr>
            <p:spPr>
              <a:xfrm>
                <a:off x="0" y="3753641"/>
                <a:ext cx="12173433" cy="651043"/>
              </a:xfrm>
              <a:custGeom>
                <a:avLst/>
                <a:gdLst>
                  <a:gd name="connsiteX0" fmla="*/ 3287452 w 12173433"/>
                  <a:gd name="connsiteY0" fmla="*/ 651043 h 651043"/>
                  <a:gd name="connsiteX1" fmla="*/ 3279977 w 12173433"/>
                  <a:gd name="connsiteY1" fmla="*/ 651043 h 651043"/>
                  <a:gd name="connsiteX2" fmla="*/ 3279977 w 12173433"/>
                  <a:gd name="connsiteY2" fmla="*/ 629836 h 651043"/>
                  <a:gd name="connsiteX3" fmla="*/ 3287290 w 12173433"/>
                  <a:gd name="connsiteY3" fmla="*/ 629836 h 651043"/>
                  <a:gd name="connsiteX4" fmla="*/ 3342583 w 12173433"/>
                  <a:gd name="connsiteY4" fmla="*/ 628130 h 651043"/>
                  <a:gd name="connsiteX5" fmla="*/ 3343883 w 12173433"/>
                  <a:gd name="connsiteY5" fmla="*/ 649296 h 651043"/>
                  <a:gd name="connsiteX6" fmla="*/ 3287452 w 12173433"/>
                  <a:gd name="connsiteY6" fmla="*/ 651043 h 651043"/>
                  <a:gd name="connsiteX7" fmla="*/ 6105385 w 12173433"/>
                  <a:gd name="connsiteY7" fmla="*/ 651043 h 651043"/>
                  <a:gd name="connsiteX8" fmla="*/ 6105141 w 12173433"/>
                  <a:gd name="connsiteY8" fmla="*/ 629877 h 651043"/>
                  <a:gd name="connsiteX9" fmla="*/ 6167706 w 12173433"/>
                  <a:gd name="connsiteY9" fmla="*/ 626952 h 651043"/>
                  <a:gd name="connsiteX10" fmla="*/ 6169453 w 12173433"/>
                  <a:gd name="connsiteY10" fmla="*/ 648078 h 651043"/>
                  <a:gd name="connsiteX11" fmla="*/ 6105385 w 12173433"/>
                  <a:gd name="connsiteY11" fmla="*/ 650962 h 651043"/>
                  <a:gd name="connsiteX12" fmla="*/ 8930792 w 12173433"/>
                  <a:gd name="connsiteY12" fmla="*/ 650678 h 651043"/>
                  <a:gd name="connsiteX13" fmla="*/ 8930143 w 12173433"/>
                  <a:gd name="connsiteY13" fmla="*/ 629511 h 651043"/>
                  <a:gd name="connsiteX14" fmla="*/ 8992626 w 12173433"/>
                  <a:gd name="connsiteY14" fmla="*/ 625449 h 651043"/>
                  <a:gd name="connsiteX15" fmla="*/ 8994698 w 12173433"/>
                  <a:gd name="connsiteY15" fmla="*/ 646331 h 651043"/>
                  <a:gd name="connsiteX16" fmla="*/ 8930792 w 12173433"/>
                  <a:gd name="connsiteY16" fmla="*/ 650596 h 651043"/>
                  <a:gd name="connsiteX17" fmla="*/ 8866684 w 12173433"/>
                  <a:gd name="connsiteY17" fmla="*/ 650393 h 651043"/>
                  <a:gd name="connsiteX18" fmla="*/ 8802778 w 12173433"/>
                  <a:gd name="connsiteY18" fmla="*/ 645640 h 651043"/>
                  <a:gd name="connsiteX19" fmla="*/ 8805094 w 12173433"/>
                  <a:gd name="connsiteY19" fmla="*/ 624555 h 651043"/>
                  <a:gd name="connsiteX20" fmla="*/ 8867537 w 12173433"/>
                  <a:gd name="connsiteY20" fmla="*/ 629227 h 651043"/>
                  <a:gd name="connsiteX21" fmla="*/ 6041155 w 12173433"/>
                  <a:gd name="connsiteY21" fmla="*/ 649459 h 651043"/>
                  <a:gd name="connsiteX22" fmla="*/ 5977331 w 12173433"/>
                  <a:gd name="connsiteY22" fmla="*/ 643406 h 651043"/>
                  <a:gd name="connsiteX23" fmla="*/ 5980052 w 12173433"/>
                  <a:gd name="connsiteY23" fmla="*/ 622402 h 651043"/>
                  <a:gd name="connsiteX24" fmla="*/ 6042374 w 12173433"/>
                  <a:gd name="connsiteY24" fmla="*/ 628293 h 651043"/>
                  <a:gd name="connsiteX25" fmla="*/ 3215747 w 12173433"/>
                  <a:gd name="connsiteY25" fmla="*/ 648200 h 651043"/>
                  <a:gd name="connsiteX26" fmla="*/ 3152044 w 12173433"/>
                  <a:gd name="connsiteY26" fmla="*/ 640887 h 651043"/>
                  <a:gd name="connsiteX27" fmla="*/ 3155213 w 12173433"/>
                  <a:gd name="connsiteY27" fmla="*/ 619964 h 651043"/>
                  <a:gd name="connsiteX28" fmla="*/ 3217413 w 12173433"/>
                  <a:gd name="connsiteY28" fmla="*/ 627074 h 651043"/>
                  <a:gd name="connsiteX29" fmla="*/ 3407707 w 12173433"/>
                  <a:gd name="connsiteY29" fmla="*/ 643040 h 651043"/>
                  <a:gd name="connsiteX30" fmla="*/ 3404863 w 12173433"/>
                  <a:gd name="connsiteY30" fmla="*/ 622036 h 651043"/>
                  <a:gd name="connsiteX31" fmla="*/ 3466575 w 12173433"/>
                  <a:gd name="connsiteY31" fmla="*/ 611432 h 651043"/>
                  <a:gd name="connsiteX32" fmla="*/ 3470921 w 12173433"/>
                  <a:gd name="connsiteY32" fmla="*/ 632193 h 651043"/>
                  <a:gd name="connsiteX33" fmla="*/ 3407869 w 12173433"/>
                  <a:gd name="connsiteY33" fmla="*/ 643040 h 651043"/>
                  <a:gd name="connsiteX34" fmla="*/ 6232952 w 12173433"/>
                  <a:gd name="connsiteY34" fmla="*/ 640481 h 651043"/>
                  <a:gd name="connsiteX35" fmla="*/ 6229702 w 12173433"/>
                  <a:gd name="connsiteY35" fmla="*/ 619517 h 651043"/>
                  <a:gd name="connsiteX36" fmla="*/ 6291170 w 12173433"/>
                  <a:gd name="connsiteY36" fmla="*/ 607695 h 651043"/>
                  <a:gd name="connsiteX37" fmla="*/ 6295964 w 12173433"/>
                  <a:gd name="connsiteY37" fmla="*/ 628333 h 651043"/>
                  <a:gd name="connsiteX38" fmla="*/ 6233115 w 12173433"/>
                  <a:gd name="connsiteY38" fmla="*/ 640481 h 651043"/>
                  <a:gd name="connsiteX39" fmla="*/ 9058157 w 12173433"/>
                  <a:gd name="connsiteY39" fmla="*/ 637556 h 651043"/>
                  <a:gd name="connsiteX40" fmla="*/ 9054459 w 12173433"/>
                  <a:gd name="connsiteY40" fmla="*/ 616673 h 651043"/>
                  <a:gd name="connsiteX41" fmla="*/ 9115643 w 12173433"/>
                  <a:gd name="connsiteY41" fmla="*/ 603592 h 651043"/>
                  <a:gd name="connsiteX42" fmla="*/ 9120884 w 12173433"/>
                  <a:gd name="connsiteY42" fmla="*/ 624149 h 651043"/>
                  <a:gd name="connsiteX43" fmla="*/ 9058318 w 12173433"/>
                  <a:gd name="connsiteY43" fmla="*/ 637556 h 651043"/>
                  <a:gd name="connsiteX44" fmla="*/ 8739158 w 12173433"/>
                  <a:gd name="connsiteY44" fmla="*/ 636215 h 651043"/>
                  <a:gd name="connsiteX45" fmla="*/ 8676552 w 12173433"/>
                  <a:gd name="connsiteY45" fmla="*/ 622199 h 651043"/>
                  <a:gd name="connsiteX46" fmla="*/ 8681955 w 12173433"/>
                  <a:gd name="connsiteY46" fmla="*/ 601885 h 651043"/>
                  <a:gd name="connsiteX47" fmla="*/ 8742895 w 12173433"/>
                  <a:gd name="connsiteY47" fmla="*/ 615536 h 651043"/>
                  <a:gd name="connsiteX48" fmla="*/ 5914075 w 12173433"/>
                  <a:gd name="connsiteY48" fmla="*/ 632802 h 651043"/>
                  <a:gd name="connsiteX49" fmla="*/ 5851754 w 12173433"/>
                  <a:gd name="connsiteY49" fmla="*/ 617486 h 651043"/>
                  <a:gd name="connsiteX50" fmla="*/ 5857604 w 12173433"/>
                  <a:gd name="connsiteY50" fmla="*/ 597173 h 651043"/>
                  <a:gd name="connsiteX51" fmla="*/ 5918544 w 12173433"/>
                  <a:gd name="connsiteY51" fmla="*/ 612123 h 651043"/>
                  <a:gd name="connsiteX52" fmla="*/ 3089033 w 12173433"/>
                  <a:gd name="connsiteY52" fmla="*/ 628983 h 651043"/>
                  <a:gd name="connsiteX53" fmla="*/ 3027037 w 12173433"/>
                  <a:gd name="connsiteY53" fmla="*/ 612367 h 651043"/>
                  <a:gd name="connsiteX54" fmla="*/ 3033334 w 12173433"/>
                  <a:gd name="connsiteY54" fmla="*/ 592054 h 651043"/>
                  <a:gd name="connsiteX55" fmla="*/ 3093705 w 12173433"/>
                  <a:gd name="connsiteY55" fmla="*/ 608304 h 651043"/>
                  <a:gd name="connsiteX56" fmla="*/ 3533202 w 12173433"/>
                  <a:gd name="connsiteY56" fmla="*/ 616795 h 651043"/>
                  <a:gd name="connsiteX57" fmla="*/ 3527270 w 12173433"/>
                  <a:gd name="connsiteY57" fmla="*/ 596482 h 651043"/>
                  <a:gd name="connsiteX58" fmla="*/ 3586544 w 12173433"/>
                  <a:gd name="connsiteY58" fmla="*/ 576656 h 651043"/>
                  <a:gd name="connsiteX59" fmla="*/ 3594101 w 12173433"/>
                  <a:gd name="connsiteY59" fmla="*/ 596482 h 651043"/>
                  <a:gd name="connsiteX60" fmla="*/ 3533364 w 12173433"/>
                  <a:gd name="connsiteY60" fmla="*/ 616673 h 651043"/>
                  <a:gd name="connsiteX61" fmla="*/ 6358041 w 12173433"/>
                  <a:gd name="connsiteY61" fmla="*/ 611473 h 651043"/>
                  <a:gd name="connsiteX62" fmla="*/ 6351663 w 12173433"/>
                  <a:gd name="connsiteY62" fmla="*/ 591160 h 651043"/>
                  <a:gd name="connsiteX63" fmla="*/ 6410490 w 12173433"/>
                  <a:gd name="connsiteY63" fmla="*/ 569994 h 651043"/>
                  <a:gd name="connsiteX64" fmla="*/ 6418615 w 12173433"/>
                  <a:gd name="connsiteY64" fmla="*/ 589616 h 651043"/>
                  <a:gd name="connsiteX65" fmla="*/ 6358041 w 12173433"/>
                  <a:gd name="connsiteY65" fmla="*/ 611473 h 651043"/>
                  <a:gd name="connsiteX66" fmla="*/ 9182595 w 12173433"/>
                  <a:gd name="connsiteY66" fmla="*/ 605948 h 651043"/>
                  <a:gd name="connsiteX67" fmla="*/ 9175811 w 12173433"/>
                  <a:gd name="connsiteY67" fmla="*/ 585879 h 651043"/>
                  <a:gd name="connsiteX68" fmla="*/ 9234109 w 12173433"/>
                  <a:gd name="connsiteY68" fmla="*/ 563372 h 651043"/>
                  <a:gd name="connsiteX69" fmla="*/ 9242560 w 12173433"/>
                  <a:gd name="connsiteY69" fmla="*/ 582791 h 651043"/>
                  <a:gd name="connsiteX70" fmla="*/ 9182595 w 12173433"/>
                  <a:gd name="connsiteY70" fmla="*/ 605948 h 651043"/>
                  <a:gd name="connsiteX71" fmla="*/ 8615328 w 12173433"/>
                  <a:gd name="connsiteY71" fmla="*/ 603429 h 651043"/>
                  <a:gd name="connsiteX72" fmla="*/ 8555647 w 12173433"/>
                  <a:gd name="connsiteY72" fmla="*/ 579703 h 651043"/>
                  <a:gd name="connsiteX73" fmla="*/ 8564301 w 12173433"/>
                  <a:gd name="connsiteY73" fmla="*/ 560365 h 651043"/>
                  <a:gd name="connsiteX74" fmla="*/ 8622357 w 12173433"/>
                  <a:gd name="connsiteY74" fmla="*/ 583441 h 651043"/>
                  <a:gd name="connsiteX75" fmla="*/ 5790936 w 12173433"/>
                  <a:gd name="connsiteY75" fmla="*/ 597335 h 651043"/>
                  <a:gd name="connsiteX76" fmla="*/ 5731825 w 12173433"/>
                  <a:gd name="connsiteY76" fmla="*/ 572187 h 651043"/>
                  <a:gd name="connsiteX77" fmla="*/ 5740925 w 12173433"/>
                  <a:gd name="connsiteY77" fmla="*/ 553093 h 651043"/>
                  <a:gd name="connsiteX78" fmla="*/ 5798411 w 12173433"/>
                  <a:gd name="connsiteY78" fmla="*/ 577469 h 651043"/>
                  <a:gd name="connsiteX79" fmla="*/ 2966707 w 12173433"/>
                  <a:gd name="connsiteY79" fmla="*/ 590835 h 651043"/>
                  <a:gd name="connsiteX80" fmla="*/ 2908164 w 12173433"/>
                  <a:gd name="connsiteY80" fmla="*/ 564265 h 651043"/>
                  <a:gd name="connsiteX81" fmla="*/ 2917752 w 12173433"/>
                  <a:gd name="connsiteY81" fmla="*/ 545374 h 651043"/>
                  <a:gd name="connsiteX82" fmla="*/ 2974629 w 12173433"/>
                  <a:gd name="connsiteY82" fmla="*/ 571172 h 651043"/>
                  <a:gd name="connsiteX83" fmla="*/ 3653294 w 12173433"/>
                  <a:gd name="connsiteY83" fmla="*/ 570928 h 651043"/>
                  <a:gd name="connsiteX84" fmla="*/ 3644112 w 12173433"/>
                  <a:gd name="connsiteY84" fmla="*/ 551834 h 651043"/>
                  <a:gd name="connsiteX85" fmla="*/ 3698998 w 12173433"/>
                  <a:gd name="connsiteY85" fmla="*/ 522258 h 651043"/>
                  <a:gd name="connsiteX86" fmla="*/ 3709927 w 12173433"/>
                  <a:gd name="connsiteY86" fmla="*/ 540417 h 651043"/>
                  <a:gd name="connsiteX87" fmla="*/ 3653294 w 12173433"/>
                  <a:gd name="connsiteY87" fmla="*/ 570928 h 651043"/>
                  <a:gd name="connsiteX88" fmla="*/ 6476833 w 12173433"/>
                  <a:gd name="connsiteY88" fmla="*/ 562803 h 651043"/>
                  <a:gd name="connsiteX89" fmla="*/ 6467164 w 12173433"/>
                  <a:gd name="connsiteY89" fmla="*/ 543952 h 651043"/>
                  <a:gd name="connsiteX90" fmla="*/ 6521278 w 12173433"/>
                  <a:gd name="connsiteY90" fmla="*/ 512913 h 651043"/>
                  <a:gd name="connsiteX91" fmla="*/ 6532653 w 12173433"/>
                  <a:gd name="connsiteY91" fmla="*/ 530789 h 651043"/>
                  <a:gd name="connsiteX92" fmla="*/ 6476914 w 12173433"/>
                  <a:gd name="connsiteY92" fmla="*/ 562965 h 651043"/>
                  <a:gd name="connsiteX93" fmla="*/ 9300371 w 12173433"/>
                  <a:gd name="connsiteY93" fmla="*/ 554393 h 651043"/>
                  <a:gd name="connsiteX94" fmla="*/ 9290215 w 12173433"/>
                  <a:gd name="connsiteY94" fmla="*/ 535827 h 651043"/>
                  <a:gd name="connsiteX95" fmla="*/ 9343476 w 12173433"/>
                  <a:gd name="connsiteY95" fmla="*/ 503326 h 651043"/>
                  <a:gd name="connsiteX96" fmla="*/ 9355339 w 12173433"/>
                  <a:gd name="connsiteY96" fmla="*/ 520876 h 651043"/>
                  <a:gd name="connsiteX97" fmla="*/ 9300331 w 12173433"/>
                  <a:gd name="connsiteY97" fmla="*/ 554555 h 651043"/>
                  <a:gd name="connsiteX98" fmla="*/ 8498202 w 12173433"/>
                  <a:gd name="connsiteY98" fmla="*/ 550696 h 651043"/>
                  <a:gd name="connsiteX99" fmla="*/ 8443600 w 12173433"/>
                  <a:gd name="connsiteY99" fmla="*/ 516610 h 651043"/>
                  <a:gd name="connsiteX100" fmla="*/ 8455788 w 12173433"/>
                  <a:gd name="connsiteY100" fmla="*/ 499182 h 651043"/>
                  <a:gd name="connsiteX101" fmla="*/ 8508603 w 12173433"/>
                  <a:gd name="connsiteY101" fmla="*/ 532211 h 651043"/>
                  <a:gd name="connsiteX102" fmla="*/ 5675110 w 12173433"/>
                  <a:gd name="connsiteY102" fmla="*/ 541718 h 651043"/>
                  <a:gd name="connsiteX103" fmla="*/ 5622580 w 12173433"/>
                  <a:gd name="connsiteY103" fmla="*/ 506982 h 651043"/>
                  <a:gd name="connsiteX104" fmla="*/ 5621483 w 12173433"/>
                  <a:gd name="connsiteY104" fmla="*/ 506169 h 651043"/>
                  <a:gd name="connsiteX105" fmla="*/ 5634037 w 12173433"/>
                  <a:gd name="connsiteY105" fmla="*/ 489066 h 651043"/>
                  <a:gd name="connsiteX106" fmla="*/ 5635134 w 12173433"/>
                  <a:gd name="connsiteY106" fmla="*/ 489878 h 651043"/>
                  <a:gd name="connsiteX107" fmla="*/ 5685957 w 12173433"/>
                  <a:gd name="connsiteY107" fmla="*/ 523517 h 651043"/>
                  <a:gd name="connsiteX108" fmla="*/ 2852221 w 12173433"/>
                  <a:gd name="connsiteY108" fmla="*/ 532577 h 651043"/>
                  <a:gd name="connsiteX109" fmla="*/ 2815007 w 12173433"/>
                  <a:gd name="connsiteY109" fmla="*/ 507226 h 651043"/>
                  <a:gd name="connsiteX110" fmla="*/ 2799651 w 12173433"/>
                  <a:gd name="connsiteY110" fmla="*/ 496013 h 651043"/>
                  <a:gd name="connsiteX111" fmla="*/ 2812204 w 12173433"/>
                  <a:gd name="connsiteY111" fmla="*/ 478950 h 651043"/>
                  <a:gd name="connsiteX112" fmla="*/ 2827561 w 12173433"/>
                  <a:gd name="connsiteY112" fmla="*/ 490203 h 651043"/>
                  <a:gd name="connsiteX113" fmla="*/ 2863515 w 12173433"/>
                  <a:gd name="connsiteY113" fmla="*/ 514579 h 651043"/>
                  <a:gd name="connsiteX114" fmla="*/ 3763351 w 12173433"/>
                  <a:gd name="connsiteY114" fmla="*/ 504707 h 651043"/>
                  <a:gd name="connsiteX115" fmla="*/ 3750838 w 12173433"/>
                  <a:gd name="connsiteY115" fmla="*/ 487603 h 651043"/>
                  <a:gd name="connsiteX116" fmla="*/ 3801905 w 12173433"/>
                  <a:gd name="connsiteY116" fmla="*/ 450105 h 651043"/>
                  <a:gd name="connsiteX117" fmla="*/ 3814459 w 12173433"/>
                  <a:gd name="connsiteY117" fmla="*/ 467168 h 651043"/>
                  <a:gd name="connsiteX118" fmla="*/ 6585143 w 12173433"/>
                  <a:gd name="connsiteY118" fmla="*/ 494225 h 651043"/>
                  <a:gd name="connsiteX119" fmla="*/ 6572630 w 12173433"/>
                  <a:gd name="connsiteY119" fmla="*/ 477162 h 651043"/>
                  <a:gd name="connsiteX120" fmla="*/ 6623697 w 12173433"/>
                  <a:gd name="connsiteY120" fmla="*/ 439623 h 651043"/>
                  <a:gd name="connsiteX121" fmla="*/ 6636251 w 12173433"/>
                  <a:gd name="connsiteY121" fmla="*/ 456727 h 651043"/>
                  <a:gd name="connsiteX122" fmla="*/ 9406934 w 12173433"/>
                  <a:gd name="connsiteY122" fmla="*/ 483825 h 651043"/>
                  <a:gd name="connsiteX123" fmla="*/ 9394421 w 12173433"/>
                  <a:gd name="connsiteY123" fmla="*/ 466721 h 651043"/>
                  <a:gd name="connsiteX124" fmla="*/ 9445489 w 12173433"/>
                  <a:gd name="connsiteY124" fmla="*/ 429223 h 651043"/>
                  <a:gd name="connsiteX125" fmla="*/ 9458043 w 12173433"/>
                  <a:gd name="connsiteY125" fmla="*/ 446286 h 651043"/>
                  <a:gd name="connsiteX126" fmla="*/ 8392167 w 12173433"/>
                  <a:gd name="connsiteY126" fmla="*/ 479356 h 651043"/>
                  <a:gd name="connsiteX127" fmla="*/ 8341100 w 12173433"/>
                  <a:gd name="connsiteY127" fmla="*/ 441858 h 651043"/>
                  <a:gd name="connsiteX128" fmla="*/ 8353612 w 12173433"/>
                  <a:gd name="connsiteY128" fmla="*/ 424795 h 651043"/>
                  <a:gd name="connsiteX129" fmla="*/ 8404680 w 12173433"/>
                  <a:gd name="connsiteY129" fmla="*/ 462293 h 651043"/>
                  <a:gd name="connsiteX130" fmla="*/ 5570375 w 12173433"/>
                  <a:gd name="connsiteY130" fmla="*/ 468915 h 651043"/>
                  <a:gd name="connsiteX131" fmla="*/ 5519267 w 12173433"/>
                  <a:gd name="connsiteY131" fmla="*/ 431417 h 651043"/>
                  <a:gd name="connsiteX132" fmla="*/ 5531821 w 12173433"/>
                  <a:gd name="connsiteY132" fmla="*/ 414313 h 651043"/>
                  <a:gd name="connsiteX133" fmla="*/ 5582888 w 12173433"/>
                  <a:gd name="connsiteY133" fmla="*/ 451852 h 651043"/>
                  <a:gd name="connsiteX134" fmla="*/ 2748583 w 12173433"/>
                  <a:gd name="connsiteY134" fmla="*/ 458474 h 651043"/>
                  <a:gd name="connsiteX135" fmla="*/ 2697597 w 12173433"/>
                  <a:gd name="connsiteY135" fmla="*/ 420813 h 651043"/>
                  <a:gd name="connsiteX136" fmla="*/ 2710151 w 12173433"/>
                  <a:gd name="connsiteY136" fmla="*/ 403750 h 651043"/>
                  <a:gd name="connsiteX137" fmla="*/ 2761218 w 12173433"/>
                  <a:gd name="connsiteY137" fmla="*/ 441248 h 651043"/>
                  <a:gd name="connsiteX138" fmla="*/ 3865526 w 12173433"/>
                  <a:gd name="connsiteY138" fmla="*/ 429710 h 651043"/>
                  <a:gd name="connsiteX139" fmla="*/ 3852973 w 12173433"/>
                  <a:gd name="connsiteY139" fmla="*/ 412607 h 651043"/>
                  <a:gd name="connsiteX140" fmla="*/ 3904203 w 12173433"/>
                  <a:gd name="connsiteY140" fmla="*/ 374987 h 651043"/>
                  <a:gd name="connsiteX141" fmla="*/ 3916756 w 12173433"/>
                  <a:gd name="connsiteY141" fmla="*/ 392050 h 651043"/>
                  <a:gd name="connsiteX142" fmla="*/ 6687319 w 12173433"/>
                  <a:gd name="connsiteY142" fmla="*/ 419229 h 651043"/>
                  <a:gd name="connsiteX143" fmla="*/ 6674805 w 12173433"/>
                  <a:gd name="connsiteY143" fmla="*/ 402166 h 651043"/>
                  <a:gd name="connsiteX144" fmla="*/ 6725873 w 12173433"/>
                  <a:gd name="connsiteY144" fmla="*/ 364627 h 651043"/>
                  <a:gd name="connsiteX145" fmla="*/ 6738386 w 12173433"/>
                  <a:gd name="connsiteY145" fmla="*/ 381731 h 651043"/>
                  <a:gd name="connsiteX146" fmla="*/ 9509110 w 12173433"/>
                  <a:gd name="connsiteY146" fmla="*/ 408788 h 651043"/>
                  <a:gd name="connsiteX147" fmla="*/ 9496597 w 12173433"/>
                  <a:gd name="connsiteY147" fmla="*/ 391725 h 651043"/>
                  <a:gd name="connsiteX148" fmla="*/ 9547665 w 12173433"/>
                  <a:gd name="connsiteY148" fmla="*/ 354186 h 651043"/>
                  <a:gd name="connsiteX149" fmla="*/ 9560177 w 12173433"/>
                  <a:gd name="connsiteY149" fmla="*/ 371289 h 651043"/>
                  <a:gd name="connsiteX150" fmla="*/ 8289992 w 12173433"/>
                  <a:gd name="connsiteY150" fmla="*/ 404359 h 651043"/>
                  <a:gd name="connsiteX151" fmla="*/ 8239046 w 12173433"/>
                  <a:gd name="connsiteY151" fmla="*/ 366699 h 651043"/>
                  <a:gd name="connsiteX152" fmla="*/ 8251559 w 12173433"/>
                  <a:gd name="connsiteY152" fmla="*/ 349636 h 651043"/>
                  <a:gd name="connsiteX153" fmla="*/ 8302667 w 12173433"/>
                  <a:gd name="connsiteY153" fmla="*/ 387134 h 651043"/>
                  <a:gd name="connsiteX154" fmla="*/ 5468321 w 12173433"/>
                  <a:gd name="connsiteY154" fmla="*/ 393756 h 651043"/>
                  <a:gd name="connsiteX155" fmla="*/ 5417254 w 12173433"/>
                  <a:gd name="connsiteY155" fmla="*/ 356217 h 651043"/>
                  <a:gd name="connsiteX156" fmla="*/ 5429767 w 12173433"/>
                  <a:gd name="connsiteY156" fmla="*/ 339154 h 651043"/>
                  <a:gd name="connsiteX157" fmla="*/ 5480875 w 12173433"/>
                  <a:gd name="connsiteY157" fmla="*/ 376693 h 651043"/>
                  <a:gd name="connsiteX158" fmla="*/ 2646408 w 12173433"/>
                  <a:gd name="connsiteY158" fmla="*/ 383315 h 651043"/>
                  <a:gd name="connsiteX159" fmla="*/ 2595340 w 12173433"/>
                  <a:gd name="connsiteY159" fmla="*/ 345695 h 651043"/>
                  <a:gd name="connsiteX160" fmla="*/ 2607853 w 12173433"/>
                  <a:gd name="connsiteY160" fmla="*/ 328632 h 651043"/>
                  <a:gd name="connsiteX161" fmla="*/ 2658961 w 12173433"/>
                  <a:gd name="connsiteY161" fmla="*/ 366130 h 651043"/>
                  <a:gd name="connsiteX162" fmla="*/ 3967702 w 12173433"/>
                  <a:gd name="connsiteY162" fmla="*/ 354551 h 651043"/>
                  <a:gd name="connsiteX163" fmla="*/ 3955148 w 12173433"/>
                  <a:gd name="connsiteY163" fmla="*/ 337570 h 651043"/>
                  <a:gd name="connsiteX164" fmla="*/ 4006216 w 12173433"/>
                  <a:gd name="connsiteY164" fmla="*/ 300071 h 651043"/>
                  <a:gd name="connsiteX165" fmla="*/ 4018769 w 12173433"/>
                  <a:gd name="connsiteY165" fmla="*/ 317134 h 651043"/>
                  <a:gd name="connsiteX166" fmla="*/ 6789494 w 12173433"/>
                  <a:gd name="connsiteY166" fmla="*/ 344070 h 651043"/>
                  <a:gd name="connsiteX167" fmla="*/ 6776940 w 12173433"/>
                  <a:gd name="connsiteY167" fmla="*/ 327007 h 651043"/>
                  <a:gd name="connsiteX168" fmla="*/ 6828008 w 12173433"/>
                  <a:gd name="connsiteY168" fmla="*/ 289468 h 651043"/>
                  <a:gd name="connsiteX169" fmla="*/ 6840561 w 12173433"/>
                  <a:gd name="connsiteY169" fmla="*/ 306572 h 651043"/>
                  <a:gd name="connsiteX170" fmla="*/ 11244713 w 12173433"/>
                  <a:gd name="connsiteY170" fmla="*/ 335945 h 651043"/>
                  <a:gd name="connsiteX171" fmla="*/ 11222531 w 12173433"/>
                  <a:gd name="connsiteY171" fmla="*/ 335619 h 651043"/>
                  <a:gd name="connsiteX172" fmla="*/ 11223140 w 12173433"/>
                  <a:gd name="connsiteY172" fmla="*/ 314453 h 651043"/>
                  <a:gd name="connsiteX173" fmla="*/ 11245282 w 12173433"/>
                  <a:gd name="connsiteY173" fmla="*/ 314778 h 651043"/>
                  <a:gd name="connsiteX174" fmla="*/ 11286030 w 12173433"/>
                  <a:gd name="connsiteY174" fmla="*/ 314778 h 651043"/>
                  <a:gd name="connsiteX175" fmla="*/ 11286030 w 12173433"/>
                  <a:gd name="connsiteY175" fmla="*/ 335945 h 651043"/>
                  <a:gd name="connsiteX176" fmla="*/ 11244551 w 12173433"/>
                  <a:gd name="connsiteY176" fmla="*/ 335945 h 651043"/>
                  <a:gd name="connsiteX177" fmla="*/ 12173433 w 12173433"/>
                  <a:gd name="connsiteY177" fmla="*/ 335945 h 651043"/>
                  <a:gd name="connsiteX178" fmla="*/ 12110057 w 12173433"/>
                  <a:gd name="connsiteY178" fmla="*/ 335945 h 651043"/>
                  <a:gd name="connsiteX179" fmla="*/ 12110057 w 12173433"/>
                  <a:gd name="connsiteY179" fmla="*/ 314778 h 651043"/>
                  <a:gd name="connsiteX180" fmla="*/ 12173433 w 12173433"/>
                  <a:gd name="connsiteY180" fmla="*/ 314778 h 651043"/>
                  <a:gd name="connsiteX181" fmla="*/ 12046679 w 12173433"/>
                  <a:gd name="connsiteY181" fmla="*/ 335945 h 651043"/>
                  <a:gd name="connsiteX182" fmla="*/ 11983301 w 12173433"/>
                  <a:gd name="connsiteY182" fmla="*/ 335945 h 651043"/>
                  <a:gd name="connsiteX183" fmla="*/ 11983301 w 12173433"/>
                  <a:gd name="connsiteY183" fmla="*/ 314778 h 651043"/>
                  <a:gd name="connsiteX184" fmla="*/ 12046679 w 12173433"/>
                  <a:gd name="connsiteY184" fmla="*/ 314778 h 651043"/>
                  <a:gd name="connsiteX185" fmla="*/ 11919925 w 12173433"/>
                  <a:gd name="connsiteY185" fmla="*/ 335945 h 651043"/>
                  <a:gd name="connsiteX186" fmla="*/ 11856547 w 12173433"/>
                  <a:gd name="connsiteY186" fmla="*/ 335945 h 651043"/>
                  <a:gd name="connsiteX187" fmla="*/ 11856547 w 12173433"/>
                  <a:gd name="connsiteY187" fmla="*/ 314778 h 651043"/>
                  <a:gd name="connsiteX188" fmla="*/ 11919803 w 12173433"/>
                  <a:gd name="connsiteY188" fmla="*/ 314778 h 651043"/>
                  <a:gd name="connsiteX189" fmla="*/ 11793170 w 12173433"/>
                  <a:gd name="connsiteY189" fmla="*/ 335945 h 651043"/>
                  <a:gd name="connsiteX190" fmla="*/ 11729793 w 12173433"/>
                  <a:gd name="connsiteY190" fmla="*/ 335945 h 651043"/>
                  <a:gd name="connsiteX191" fmla="*/ 11729793 w 12173433"/>
                  <a:gd name="connsiteY191" fmla="*/ 314778 h 651043"/>
                  <a:gd name="connsiteX192" fmla="*/ 11793170 w 12173433"/>
                  <a:gd name="connsiteY192" fmla="*/ 314778 h 651043"/>
                  <a:gd name="connsiteX193" fmla="*/ 11666456 w 12173433"/>
                  <a:gd name="connsiteY193" fmla="*/ 335945 h 651043"/>
                  <a:gd name="connsiteX194" fmla="*/ 11602916 w 12173433"/>
                  <a:gd name="connsiteY194" fmla="*/ 335945 h 651043"/>
                  <a:gd name="connsiteX195" fmla="*/ 11602916 w 12173433"/>
                  <a:gd name="connsiteY195" fmla="*/ 314778 h 651043"/>
                  <a:gd name="connsiteX196" fmla="*/ 11666294 w 12173433"/>
                  <a:gd name="connsiteY196" fmla="*/ 314778 h 651043"/>
                  <a:gd name="connsiteX197" fmla="*/ 11539701 w 12173433"/>
                  <a:gd name="connsiteY197" fmla="*/ 335945 h 651043"/>
                  <a:gd name="connsiteX198" fmla="*/ 11476325 w 12173433"/>
                  <a:gd name="connsiteY198" fmla="*/ 335945 h 651043"/>
                  <a:gd name="connsiteX199" fmla="*/ 11476325 w 12173433"/>
                  <a:gd name="connsiteY199" fmla="*/ 314778 h 651043"/>
                  <a:gd name="connsiteX200" fmla="*/ 11539701 w 12173433"/>
                  <a:gd name="connsiteY200" fmla="*/ 314778 h 651043"/>
                  <a:gd name="connsiteX201" fmla="*/ 11412947 w 12173433"/>
                  <a:gd name="connsiteY201" fmla="*/ 335945 h 651043"/>
                  <a:gd name="connsiteX202" fmla="*/ 11349569 w 12173433"/>
                  <a:gd name="connsiteY202" fmla="*/ 335945 h 651043"/>
                  <a:gd name="connsiteX203" fmla="*/ 11349569 w 12173433"/>
                  <a:gd name="connsiteY203" fmla="*/ 314778 h 651043"/>
                  <a:gd name="connsiteX204" fmla="*/ 11412947 w 12173433"/>
                  <a:gd name="connsiteY204" fmla="*/ 314778 h 651043"/>
                  <a:gd name="connsiteX205" fmla="*/ 924089 w 12173433"/>
                  <a:gd name="connsiteY205" fmla="*/ 335945 h 651043"/>
                  <a:gd name="connsiteX206" fmla="*/ 860712 w 12173433"/>
                  <a:gd name="connsiteY206" fmla="*/ 335945 h 651043"/>
                  <a:gd name="connsiteX207" fmla="*/ 860712 w 12173433"/>
                  <a:gd name="connsiteY207" fmla="*/ 314778 h 651043"/>
                  <a:gd name="connsiteX208" fmla="*/ 924089 w 12173433"/>
                  <a:gd name="connsiteY208" fmla="*/ 314778 h 651043"/>
                  <a:gd name="connsiteX209" fmla="*/ 797335 w 12173433"/>
                  <a:gd name="connsiteY209" fmla="*/ 335945 h 651043"/>
                  <a:gd name="connsiteX210" fmla="*/ 733958 w 12173433"/>
                  <a:gd name="connsiteY210" fmla="*/ 335945 h 651043"/>
                  <a:gd name="connsiteX211" fmla="*/ 733958 w 12173433"/>
                  <a:gd name="connsiteY211" fmla="*/ 314778 h 651043"/>
                  <a:gd name="connsiteX212" fmla="*/ 797335 w 12173433"/>
                  <a:gd name="connsiteY212" fmla="*/ 314778 h 651043"/>
                  <a:gd name="connsiteX213" fmla="*/ 670580 w 12173433"/>
                  <a:gd name="connsiteY213" fmla="*/ 335945 h 651043"/>
                  <a:gd name="connsiteX214" fmla="*/ 607203 w 12173433"/>
                  <a:gd name="connsiteY214" fmla="*/ 335945 h 651043"/>
                  <a:gd name="connsiteX215" fmla="*/ 607203 w 12173433"/>
                  <a:gd name="connsiteY215" fmla="*/ 314778 h 651043"/>
                  <a:gd name="connsiteX216" fmla="*/ 670580 w 12173433"/>
                  <a:gd name="connsiteY216" fmla="*/ 314778 h 651043"/>
                  <a:gd name="connsiteX217" fmla="*/ 543866 w 12173433"/>
                  <a:gd name="connsiteY217" fmla="*/ 335945 h 651043"/>
                  <a:gd name="connsiteX218" fmla="*/ 480489 w 12173433"/>
                  <a:gd name="connsiteY218" fmla="*/ 335945 h 651043"/>
                  <a:gd name="connsiteX219" fmla="*/ 480489 w 12173433"/>
                  <a:gd name="connsiteY219" fmla="*/ 314778 h 651043"/>
                  <a:gd name="connsiteX220" fmla="*/ 543866 w 12173433"/>
                  <a:gd name="connsiteY220" fmla="*/ 314778 h 651043"/>
                  <a:gd name="connsiteX221" fmla="*/ 417112 w 12173433"/>
                  <a:gd name="connsiteY221" fmla="*/ 335945 h 651043"/>
                  <a:gd name="connsiteX222" fmla="*/ 353735 w 12173433"/>
                  <a:gd name="connsiteY222" fmla="*/ 335945 h 651043"/>
                  <a:gd name="connsiteX223" fmla="*/ 353735 w 12173433"/>
                  <a:gd name="connsiteY223" fmla="*/ 314778 h 651043"/>
                  <a:gd name="connsiteX224" fmla="*/ 417112 w 12173433"/>
                  <a:gd name="connsiteY224" fmla="*/ 314778 h 651043"/>
                  <a:gd name="connsiteX225" fmla="*/ 290357 w 12173433"/>
                  <a:gd name="connsiteY225" fmla="*/ 335945 h 651043"/>
                  <a:gd name="connsiteX226" fmla="*/ 226980 w 12173433"/>
                  <a:gd name="connsiteY226" fmla="*/ 335945 h 651043"/>
                  <a:gd name="connsiteX227" fmla="*/ 226980 w 12173433"/>
                  <a:gd name="connsiteY227" fmla="*/ 314778 h 651043"/>
                  <a:gd name="connsiteX228" fmla="*/ 290357 w 12173433"/>
                  <a:gd name="connsiteY228" fmla="*/ 314778 h 651043"/>
                  <a:gd name="connsiteX229" fmla="*/ 163603 w 12173433"/>
                  <a:gd name="connsiteY229" fmla="*/ 335945 h 651043"/>
                  <a:gd name="connsiteX230" fmla="*/ 100225 w 12173433"/>
                  <a:gd name="connsiteY230" fmla="*/ 335945 h 651043"/>
                  <a:gd name="connsiteX231" fmla="*/ 100225 w 12173433"/>
                  <a:gd name="connsiteY231" fmla="*/ 314778 h 651043"/>
                  <a:gd name="connsiteX232" fmla="*/ 163603 w 12173433"/>
                  <a:gd name="connsiteY232" fmla="*/ 314778 h 651043"/>
                  <a:gd name="connsiteX233" fmla="*/ 36848 w 12173433"/>
                  <a:gd name="connsiteY233" fmla="*/ 335945 h 651043"/>
                  <a:gd name="connsiteX234" fmla="*/ 0 w 12173433"/>
                  <a:gd name="connsiteY234" fmla="*/ 335945 h 651043"/>
                  <a:gd name="connsiteX235" fmla="*/ 0 w 12173433"/>
                  <a:gd name="connsiteY235" fmla="*/ 314778 h 651043"/>
                  <a:gd name="connsiteX236" fmla="*/ 36848 w 12173433"/>
                  <a:gd name="connsiteY236" fmla="*/ 314778 h 651043"/>
                  <a:gd name="connsiteX237" fmla="*/ 988035 w 12173433"/>
                  <a:gd name="connsiteY237" fmla="*/ 334766 h 651043"/>
                  <a:gd name="connsiteX238" fmla="*/ 986898 w 12173433"/>
                  <a:gd name="connsiteY238" fmla="*/ 313600 h 651043"/>
                  <a:gd name="connsiteX239" fmla="*/ 1049097 w 12173433"/>
                  <a:gd name="connsiteY239" fmla="*/ 307628 h 651043"/>
                  <a:gd name="connsiteX240" fmla="*/ 1051982 w 12173433"/>
                  <a:gd name="connsiteY240" fmla="*/ 328591 h 651043"/>
                  <a:gd name="connsiteX241" fmla="*/ 988035 w 12173433"/>
                  <a:gd name="connsiteY241" fmla="*/ 334888 h 651043"/>
                  <a:gd name="connsiteX242" fmla="*/ 9611286 w 12173433"/>
                  <a:gd name="connsiteY242" fmla="*/ 333507 h 651043"/>
                  <a:gd name="connsiteX243" fmla="*/ 9598732 w 12173433"/>
                  <a:gd name="connsiteY243" fmla="*/ 316403 h 651043"/>
                  <a:gd name="connsiteX244" fmla="*/ 9649799 w 12173433"/>
                  <a:gd name="connsiteY244" fmla="*/ 278905 h 651043"/>
                  <a:gd name="connsiteX245" fmla="*/ 9662353 w 12173433"/>
                  <a:gd name="connsiteY245" fmla="*/ 296009 h 651043"/>
                  <a:gd name="connsiteX246" fmla="*/ 11158463 w 12173433"/>
                  <a:gd name="connsiteY246" fmla="*/ 331151 h 651043"/>
                  <a:gd name="connsiteX247" fmla="*/ 11094964 w 12173433"/>
                  <a:gd name="connsiteY247" fmla="*/ 321400 h 651043"/>
                  <a:gd name="connsiteX248" fmla="*/ 11099026 w 12173433"/>
                  <a:gd name="connsiteY248" fmla="*/ 300599 h 651043"/>
                  <a:gd name="connsiteX249" fmla="*/ 11160738 w 12173433"/>
                  <a:gd name="connsiteY249" fmla="*/ 310106 h 651043"/>
                  <a:gd name="connsiteX250" fmla="*/ 8187857 w 12173433"/>
                  <a:gd name="connsiteY250" fmla="*/ 329079 h 651043"/>
                  <a:gd name="connsiteX251" fmla="*/ 8136748 w 12173433"/>
                  <a:gd name="connsiteY251" fmla="*/ 291540 h 651043"/>
                  <a:gd name="connsiteX252" fmla="*/ 8149302 w 12173433"/>
                  <a:gd name="connsiteY252" fmla="*/ 274477 h 651043"/>
                  <a:gd name="connsiteX253" fmla="*/ 8200369 w 12173433"/>
                  <a:gd name="connsiteY253" fmla="*/ 311975 h 651043"/>
                  <a:gd name="connsiteX254" fmla="*/ 5366024 w 12173433"/>
                  <a:gd name="connsiteY254" fmla="*/ 318597 h 651043"/>
                  <a:gd name="connsiteX255" fmla="*/ 5314957 w 12173433"/>
                  <a:gd name="connsiteY255" fmla="*/ 281099 h 651043"/>
                  <a:gd name="connsiteX256" fmla="*/ 5327510 w 12173433"/>
                  <a:gd name="connsiteY256" fmla="*/ 263995 h 651043"/>
                  <a:gd name="connsiteX257" fmla="*/ 5378578 w 12173433"/>
                  <a:gd name="connsiteY257" fmla="*/ 301534 h 651043"/>
                  <a:gd name="connsiteX258" fmla="*/ 1115237 w 12173433"/>
                  <a:gd name="connsiteY258" fmla="*/ 317256 h 651043"/>
                  <a:gd name="connsiteX259" fmla="*/ 1110565 w 12173433"/>
                  <a:gd name="connsiteY259" fmla="*/ 296577 h 651043"/>
                  <a:gd name="connsiteX260" fmla="*/ 1170814 w 12173433"/>
                  <a:gd name="connsiteY260" fmla="*/ 280327 h 651043"/>
                  <a:gd name="connsiteX261" fmla="*/ 1177274 w 12173433"/>
                  <a:gd name="connsiteY261" fmla="*/ 300640 h 651043"/>
                  <a:gd name="connsiteX262" fmla="*/ 1115237 w 12173433"/>
                  <a:gd name="connsiteY262" fmla="*/ 317256 h 651043"/>
                  <a:gd name="connsiteX263" fmla="*/ 2544232 w 12173433"/>
                  <a:gd name="connsiteY263" fmla="*/ 308278 h 651043"/>
                  <a:gd name="connsiteX264" fmla="*/ 2493165 w 12173433"/>
                  <a:gd name="connsiteY264" fmla="*/ 270739 h 651043"/>
                  <a:gd name="connsiteX265" fmla="*/ 2505718 w 12173433"/>
                  <a:gd name="connsiteY265" fmla="*/ 253676 h 651043"/>
                  <a:gd name="connsiteX266" fmla="*/ 2556786 w 12173433"/>
                  <a:gd name="connsiteY266" fmla="*/ 291174 h 651043"/>
                  <a:gd name="connsiteX267" fmla="*/ 11032521 w 12173433"/>
                  <a:gd name="connsiteY267" fmla="*/ 306368 h 651043"/>
                  <a:gd name="connsiteX268" fmla="*/ 10971582 w 12173433"/>
                  <a:gd name="connsiteY268" fmla="*/ 285690 h 651043"/>
                  <a:gd name="connsiteX269" fmla="*/ 10979300 w 12173433"/>
                  <a:gd name="connsiteY269" fmla="*/ 265986 h 651043"/>
                  <a:gd name="connsiteX270" fmla="*/ 11038331 w 12173433"/>
                  <a:gd name="connsiteY270" fmla="*/ 286015 h 651043"/>
                  <a:gd name="connsiteX271" fmla="*/ 4069837 w 12173433"/>
                  <a:gd name="connsiteY271" fmla="*/ 279514 h 651043"/>
                  <a:gd name="connsiteX272" fmla="*/ 4057283 w 12173433"/>
                  <a:gd name="connsiteY272" fmla="*/ 262411 h 651043"/>
                  <a:gd name="connsiteX273" fmla="*/ 4108391 w 12173433"/>
                  <a:gd name="connsiteY273" fmla="*/ 224912 h 651043"/>
                  <a:gd name="connsiteX274" fmla="*/ 4120904 w 12173433"/>
                  <a:gd name="connsiteY274" fmla="*/ 241975 h 651043"/>
                  <a:gd name="connsiteX275" fmla="*/ 1237604 w 12173433"/>
                  <a:gd name="connsiteY275" fmla="*/ 277808 h 651043"/>
                  <a:gd name="connsiteX276" fmla="*/ 1229275 w 12173433"/>
                  <a:gd name="connsiteY276" fmla="*/ 258348 h 651043"/>
                  <a:gd name="connsiteX277" fmla="*/ 1285177 w 12173433"/>
                  <a:gd name="connsiteY277" fmla="*/ 230925 h 651043"/>
                  <a:gd name="connsiteX278" fmla="*/ 1295497 w 12173433"/>
                  <a:gd name="connsiteY278" fmla="*/ 249451 h 651043"/>
                  <a:gd name="connsiteX279" fmla="*/ 1237604 w 12173433"/>
                  <a:gd name="connsiteY279" fmla="*/ 277808 h 651043"/>
                  <a:gd name="connsiteX280" fmla="*/ 6891629 w 12173433"/>
                  <a:gd name="connsiteY280" fmla="*/ 269033 h 651043"/>
                  <a:gd name="connsiteX281" fmla="*/ 6879116 w 12173433"/>
                  <a:gd name="connsiteY281" fmla="*/ 251970 h 651043"/>
                  <a:gd name="connsiteX282" fmla="*/ 6930183 w 12173433"/>
                  <a:gd name="connsiteY282" fmla="*/ 214431 h 651043"/>
                  <a:gd name="connsiteX283" fmla="*/ 6942737 w 12173433"/>
                  <a:gd name="connsiteY283" fmla="*/ 231534 h 651043"/>
                  <a:gd name="connsiteX284" fmla="*/ 10912957 w 12173433"/>
                  <a:gd name="connsiteY284" fmla="*/ 259282 h 651043"/>
                  <a:gd name="connsiteX285" fmla="*/ 10857218 w 12173433"/>
                  <a:gd name="connsiteY285" fmla="*/ 226781 h 651043"/>
                  <a:gd name="connsiteX286" fmla="*/ 10868918 w 12173433"/>
                  <a:gd name="connsiteY286" fmla="*/ 209109 h 651043"/>
                  <a:gd name="connsiteX287" fmla="*/ 10922627 w 12173433"/>
                  <a:gd name="connsiteY287" fmla="*/ 240350 h 651043"/>
                  <a:gd name="connsiteX288" fmla="*/ 9713420 w 12173433"/>
                  <a:gd name="connsiteY288" fmla="*/ 258592 h 651043"/>
                  <a:gd name="connsiteX289" fmla="*/ 9700908 w 12173433"/>
                  <a:gd name="connsiteY289" fmla="*/ 241529 h 651043"/>
                  <a:gd name="connsiteX290" fmla="*/ 9751975 w 12173433"/>
                  <a:gd name="connsiteY290" fmla="*/ 203990 h 651043"/>
                  <a:gd name="connsiteX291" fmla="*/ 9764528 w 12173433"/>
                  <a:gd name="connsiteY291" fmla="*/ 221093 h 651043"/>
                  <a:gd name="connsiteX292" fmla="*/ 8085681 w 12173433"/>
                  <a:gd name="connsiteY292" fmla="*/ 254163 h 651043"/>
                  <a:gd name="connsiteX293" fmla="*/ 8034614 w 12173433"/>
                  <a:gd name="connsiteY293" fmla="*/ 216625 h 651043"/>
                  <a:gd name="connsiteX294" fmla="*/ 8047127 w 12173433"/>
                  <a:gd name="connsiteY294" fmla="*/ 199561 h 651043"/>
                  <a:gd name="connsiteX295" fmla="*/ 8098234 w 12173433"/>
                  <a:gd name="connsiteY295" fmla="*/ 237060 h 651043"/>
                  <a:gd name="connsiteX296" fmla="*/ 5263889 w 12173433"/>
                  <a:gd name="connsiteY296" fmla="*/ 243682 h 651043"/>
                  <a:gd name="connsiteX297" fmla="*/ 5212781 w 12173433"/>
                  <a:gd name="connsiteY297" fmla="*/ 206143 h 651043"/>
                  <a:gd name="connsiteX298" fmla="*/ 5225334 w 12173433"/>
                  <a:gd name="connsiteY298" fmla="*/ 189080 h 651043"/>
                  <a:gd name="connsiteX299" fmla="*/ 5276402 w 12173433"/>
                  <a:gd name="connsiteY299" fmla="*/ 226619 h 651043"/>
                  <a:gd name="connsiteX300" fmla="*/ 2442097 w 12173433"/>
                  <a:gd name="connsiteY300" fmla="*/ 233241 h 651043"/>
                  <a:gd name="connsiteX301" fmla="*/ 2391030 w 12173433"/>
                  <a:gd name="connsiteY301" fmla="*/ 195702 h 651043"/>
                  <a:gd name="connsiteX302" fmla="*/ 2403543 w 12173433"/>
                  <a:gd name="connsiteY302" fmla="*/ 178639 h 651043"/>
                  <a:gd name="connsiteX303" fmla="*/ 2454651 w 12173433"/>
                  <a:gd name="connsiteY303" fmla="*/ 216137 h 651043"/>
                  <a:gd name="connsiteX304" fmla="*/ 1350058 w 12173433"/>
                  <a:gd name="connsiteY304" fmla="*/ 214959 h 651043"/>
                  <a:gd name="connsiteX305" fmla="*/ 1337870 w 12173433"/>
                  <a:gd name="connsiteY305" fmla="*/ 197733 h 651043"/>
                  <a:gd name="connsiteX306" fmla="*/ 1388856 w 12173433"/>
                  <a:gd name="connsiteY306" fmla="*/ 160316 h 651043"/>
                  <a:gd name="connsiteX307" fmla="*/ 1401410 w 12173433"/>
                  <a:gd name="connsiteY307" fmla="*/ 177420 h 651043"/>
                  <a:gd name="connsiteX308" fmla="*/ 4172013 w 12173433"/>
                  <a:gd name="connsiteY308" fmla="*/ 204477 h 651043"/>
                  <a:gd name="connsiteX309" fmla="*/ 4159459 w 12173433"/>
                  <a:gd name="connsiteY309" fmla="*/ 187374 h 651043"/>
                  <a:gd name="connsiteX310" fmla="*/ 4210526 w 12173433"/>
                  <a:gd name="connsiteY310" fmla="*/ 149875 h 651043"/>
                  <a:gd name="connsiteX311" fmla="*/ 4223080 w 12173433"/>
                  <a:gd name="connsiteY311" fmla="*/ 166938 h 651043"/>
                  <a:gd name="connsiteX312" fmla="*/ 6993804 w 12173433"/>
                  <a:gd name="connsiteY312" fmla="*/ 193996 h 651043"/>
                  <a:gd name="connsiteX313" fmla="*/ 6981251 w 12173433"/>
                  <a:gd name="connsiteY313" fmla="*/ 176932 h 651043"/>
                  <a:gd name="connsiteX314" fmla="*/ 7032440 w 12173433"/>
                  <a:gd name="connsiteY314" fmla="*/ 139394 h 651043"/>
                  <a:gd name="connsiteX315" fmla="*/ 7044628 w 12173433"/>
                  <a:gd name="connsiteY315" fmla="*/ 156619 h 651043"/>
                  <a:gd name="connsiteX316" fmla="*/ 10805297 w 12173433"/>
                  <a:gd name="connsiteY316" fmla="*/ 189567 h 651043"/>
                  <a:gd name="connsiteX317" fmla="*/ 10766255 w 12173433"/>
                  <a:gd name="connsiteY317" fmla="*/ 160885 h 651043"/>
                  <a:gd name="connsiteX318" fmla="*/ 10754351 w 12173433"/>
                  <a:gd name="connsiteY318" fmla="*/ 152354 h 651043"/>
                  <a:gd name="connsiteX319" fmla="*/ 10766539 w 12173433"/>
                  <a:gd name="connsiteY319" fmla="*/ 134965 h 651043"/>
                  <a:gd name="connsiteX320" fmla="*/ 10778727 w 12173433"/>
                  <a:gd name="connsiteY320" fmla="*/ 143822 h 651043"/>
                  <a:gd name="connsiteX321" fmla="*/ 10817729 w 12173433"/>
                  <a:gd name="connsiteY321" fmla="*/ 172504 h 651043"/>
                  <a:gd name="connsiteX322" fmla="*/ 9815596 w 12173433"/>
                  <a:gd name="connsiteY322" fmla="*/ 183555 h 651043"/>
                  <a:gd name="connsiteX323" fmla="*/ 9803042 w 12173433"/>
                  <a:gd name="connsiteY323" fmla="*/ 166451 h 651043"/>
                  <a:gd name="connsiteX324" fmla="*/ 9833919 w 12173433"/>
                  <a:gd name="connsiteY324" fmla="*/ 143822 h 651043"/>
                  <a:gd name="connsiteX325" fmla="*/ 9854760 w 12173433"/>
                  <a:gd name="connsiteY325" fmla="*/ 129115 h 651043"/>
                  <a:gd name="connsiteX326" fmla="*/ 9866623 w 12173433"/>
                  <a:gd name="connsiteY326" fmla="*/ 146706 h 651043"/>
                  <a:gd name="connsiteX327" fmla="*/ 9846310 w 12173433"/>
                  <a:gd name="connsiteY327" fmla="*/ 160885 h 651043"/>
                  <a:gd name="connsiteX328" fmla="*/ 7983546 w 12173433"/>
                  <a:gd name="connsiteY328" fmla="*/ 179126 h 651043"/>
                  <a:gd name="connsiteX329" fmla="*/ 7958723 w 12173433"/>
                  <a:gd name="connsiteY329" fmla="*/ 160885 h 651043"/>
                  <a:gd name="connsiteX330" fmla="*/ 7932397 w 12173433"/>
                  <a:gd name="connsiteY330" fmla="*/ 142603 h 651043"/>
                  <a:gd name="connsiteX331" fmla="*/ 7944057 w 12173433"/>
                  <a:gd name="connsiteY331" fmla="*/ 124890 h 651043"/>
                  <a:gd name="connsiteX332" fmla="*/ 7971277 w 12173433"/>
                  <a:gd name="connsiteY332" fmla="*/ 143822 h 651043"/>
                  <a:gd name="connsiteX333" fmla="*/ 7996059 w 12173433"/>
                  <a:gd name="connsiteY333" fmla="*/ 162023 h 651043"/>
                  <a:gd name="connsiteX334" fmla="*/ 5161714 w 12173433"/>
                  <a:gd name="connsiteY334" fmla="*/ 168645 h 651043"/>
                  <a:gd name="connsiteX335" fmla="*/ 5151151 w 12173433"/>
                  <a:gd name="connsiteY335" fmla="*/ 160885 h 651043"/>
                  <a:gd name="connsiteX336" fmla="*/ 5110199 w 12173433"/>
                  <a:gd name="connsiteY336" fmla="*/ 133259 h 651043"/>
                  <a:gd name="connsiteX337" fmla="*/ 5121331 w 12173433"/>
                  <a:gd name="connsiteY337" fmla="*/ 115221 h 651043"/>
                  <a:gd name="connsiteX338" fmla="*/ 5163704 w 12173433"/>
                  <a:gd name="connsiteY338" fmla="*/ 143659 h 651043"/>
                  <a:gd name="connsiteX339" fmla="*/ 5174267 w 12173433"/>
                  <a:gd name="connsiteY339" fmla="*/ 151419 h 651043"/>
                  <a:gd name="connsiteX340" fmla="*/ 2340084 w 12173433"/>
                  <a:gd name="connsiteY340" fmla="*/ 158244 h 651043"/>
                  <a:gd name="connsiteX341" fmla="*/ 2287839 w 12173433"/>
                  <a:gd name="connsiteY341" fmla="*/ 124281 h 651043"/>
                  <a:gd name="connsiteX342" fmla="*/ 2298483 w 12173433"/>
                  <a:gd name="connsiteY342" fmla="*/ 105999 h 651043"/>
                  <a:gd name="connsiteX343" fmla="*/ 2352475 w 12173433"/>
                  <a:gd name="connsiteY343" fmla="*/ 141059 h 651043"/>
                  <a:gd name="connsiteX344" fmla="*/ 1452518 w 12173433"/>
                  <a:gd name="connsiteY344" fmla="*/ 141059 h 651043"/>
                  <a:gd name="connsiteX345" fmla="*/ 1440980 w 12173433"/>
                  <a:gd name="connsiteY345" fmla="*/ 123306 h 651043"/>
                  <a:gd name="connsiteX346" fmla="*/ 1496476 w 12173433"/>
                  <a:gd name="connsiteY346" fmla="*/ 90804 h 651043"/>
                  <a:gd name="connsiteX347" fmla="*/ 1506348 w 12173433"/>
                  <a:gd name="connsiteY347" fmla="*/ 109574 h 651043"/>
                  <a:gd name="connsiteX348" fmla="*/ 1452437 w 12173433"/>
                  <a:gd name="connsiteY348" fmla="*/ 141059 h 651043"/>
                  <a:gd name="connsiteX349" fmla="*/ 4274757 w 12173433"/>
                  <a:gd name="connsiteY349" fmla="*/ 131756 h 651043"/>
                  <a:gd name="connsiteX350" fmla="*/ 4263706 w 12173433"/>
                  <a:gd name="connsiteY350" fmla="*/ 113718 h 651043"/>
                  <a:gd name="connsiteX351" fmla="*/ 4320015 w 12173433"/>
                  <a:gd name="connsiteY351" fmla="*/ 82679 h 651043"/>
                  <a:gd name="connsiteX352" fmla="*/ 4329399 w 12173433"/>
                  <a:gd name="connsiteY352" fmla="*/ 101692 h 651043"/>
                  <a:gd name="connsiteX353" fmla="*/ 4274675 w 12173433"/>
                  <a:gd name="connsiteY353" fmla="*/ 131756 h 651043"/>
                  <a:gd name="connsiteX354" fmla="*/ 7097280 w 12173433"/>
                  <a:gd name="connsiteY354" fmla="*/ 122859 h 651043"/>
                  <a:gd name="connsiteX355" fmla="*/ 7086676 w 12173433"/>
                  <a:gd name="connsiteY355" fmla="*/ 104536 h 651043"/>
                  <a:gd name="connsiteX356" fmla="*/ 7143797 w 12173433"/>
                  <a:gd name="connsiteY356" fmla="*/ 74960 h 651043"/>
                  <a:gd name="connsiteX357" fmla="*/ 7152654 w 12173433"/>
                  <a:gd name="connsiteY357" fmla="*/ 94176 h 651043"/>
                  <a:gd name="connsiteX358" fmla="*/ 7097198 w 12173433"/>
                  <a:gd name="connsiteY358" fmla="*/ 122859 h 651043"/>
                  <a:gd name="connsiteX359" fmla="*/ 10701618 w 12173433"/>
                  <a:gd name="connsiteY359" fmla="*/ 119202 h 651043"/>
                  <a:gd name="connsiteX360" fmla="*/ 10645919 w 12173433"/>
                  <a:gd name="connsiteY360" fmla="*/ 91129 h 651043"/>
                  <a:gd name="connsiteX361" fmla="*/ 10654573 w 12173433"/>
                  <a:gd name="connsiteY361" fmla="*/ 71791 h 651043"/>
                  <a:gd name="connsiteX362" fmla="*/ 10712019 w 12173433"/>
                  <a:gd name="connsiteY362" fmla="*/ 100758 h 651043"/>
                  <a:gd name="connsiteX363" fmla="*/ 9920006 w 12173433"/>
                  <a:gd name="connsiteY363" fmla="*/ 114368 h 651043"/>
                  <a:gd name="connsiteX364" fmla="*/ 9909890 w 12173433"/>
                  <a:gd name="connsiteY364" fmla="*/ 95761 h 651043"/>
                  <a:gd name="connsiteX365" fmla="*/ 9967701 w 12173433"/>
                  <a:gd name="connsiteY365" fmla="*/ 67647 h 651043"/>
                  <a:gd name="connsiteX366" fmla="*/ 9976111 w 12173433"/>
                  <a:gd name="connsiteY366" fmla="*/ 87067 h 651043"/>
                  <a:gd name="connsiteX367" fmla="*/ 9919925 w 12173433"/>
                  <a:gd name="connsiteY367" fmla="*/ 114368 h 651043"/>
                  <a:gd name="connsiteX368" fmla="*/ 7878811 w 12173433"/>
                  <a:gd name="connsiteY368" fmla="*/ 110874 h 651043"/>
                  <a:gd name="connsiteX369" fmla="*/ 7822381 w 12173433"/>
                  <a:gd name="connsiteY369" fmla="*/ 84182 h 651043"/>
                  <a:gd name="connsiteX370" fmla="*/ 7830506 w 12173433"/>
                  <a:gd name="connsiteY370" fmla="*/ 64641 h 651043"/>
                  <a:gd name="connsiteX371" fmla="*/ 7888602 w 12173433"/>
                  <a:gd name="connsiteY371" fmla="*/ 92145 h 651043"/>
                  <a:gd name="connsiteX372" fmla="*/ 5055760 w 12173433"/>
                  <a:gd name="connsiteY372" fmla="*/ 102749 h 651043"/>
                  <a:gd name="connsiteX373" fmla="*/ 4998883 w 12173433"/>
                  <a:gd name="connsiteY373" fmla="*/ 77438 h 651043"/>
                  <a:gd name="connsiteX374" fmla="*/ 5006642 w 12173433"/>
                  <a:gd name="connsiteY374" fmla="*/ 57734 h 651043"/>
                  <a:gd name="connsiteX375" fmla="*/ 5065388 w 12173433"/>
                  <a:gd name="connsiteY375" fmla="*/ 83817 h 651043"/>
                  <a:gd name="connsiteX376" fmla="*/ 2232546 w 12173433"/>
                  <a:gd name="connsiteY376" fmla="*/ 95233 h 651043"/>
                  <a:gd name="connsiteX377" fmla="*/ 2174856 w 12173433"/>
                  <a:gd name="connsiteY377" fmla="*/ 71222 h 651043"/>
                  <a:gd name="connsiteX378" fmla="*/ 2182169 w 12173433"/>
                  <a:gd name="connsiteY378" fmla="*/ 51356 h 651043"/>
                  <a:gd name="connsiteX379" fmla="*/ 2241484 w 12173433"/>
                  <a:gd name="connsiteY379" fmla="*/ 76016 h 651043"/>
                  <a:gd name="connsiteX380" fmla="*/ 1562859 w 12173433"/>
                  <a:gd name="connsiteY380" fmla="*/ 83045 h 651043"/>
                  <a:gd name="connsiteX381" fmla="*/ 1554734 w 12173433"/>
                  <a:gd name="connsiteY381" fmla="*/ 63463 h 651043"/>
                  <a:gd name="connsiteX382" fmla="*/ 1615024 w 12173433"/>
                  <a:gd name="connsiteY382" fmla="*/ 41281 h 651043"/>
                  <a:gd name="connsiteX383" fmla="*/ 1621524 w 12173433"/>
                  <a:gd name="connsiteY383" fmla="*/ 61594 h 651043"/>
                  <a:gd name="connsiteX384" fmla="*/ 1562778 w 12173433"/>
                  <a:gd name="connsiteY384" fmla="*/ 83085 h 651043"/>
                  <a:gd name="connsiteX385" fmla="*/ 4386398 w 12173433"/>
                  <a:gd name="connsiteY385" fmla="*/ 76545 h 651043"/>
                  <a:gd name="connsiteX386" fmla="*/ 4378720 w 12173433"/>
                  <a:gd name="connsiteY386" fmla="*/ 56800 h 651043"/>
                  <a:gd name="connsiteX387" fmla="*/ 4439660 w 12173433"/>
                  <a:gd name="connsiteY387" fmla="*/ 35959 h 651043"/>
                  <a:gd name="connsiteX388" fmla="*/ 4445713 w 12173433"/>
                  <a:gd name="connsiteY388" fmla="*/ 56272 h 651043"/>
                  <a:gd name="connsiteX389" fmla="*/ 4386479 w 12173433"/>
                  <a:gd name="connsiteY389" fmla="*/ 76585 h 651043"/>
                  <a:gd name="connsiteX390" fmla="*/ 7210262 w 12173433"/>
                  <a:gd name="connsiteY390" fmla="*/ 70410 h 651043"/>
                  <a:gd name="connsiteX391" fmla="*/ 7203031 w 12173433"/>
                  <a:gd name="connsiteY391" fmla="*/ 50503 h 651043"/>
                  <a:gd name="connsiteX392" fmla="*/ 7264214 w 12173433"/>
                  <a:gd name="connsiteY392" fmla="*/ 31043 h 651043"/>
                  <a:gd name="connsiteX393" fmla="*/ 7269821 w 12173433"/>
                  <a:gd name="connsiteY393" fmla="*/ 51356 h 651043"/>
                  <a:gd name="connsiteX394" fmla="*/ 7210344 w 12173433"/>
                  <a:gd name="connsiteY394" fmla="*/ 70451 h 651043"/>
                  <a:gd name="connsiteX395" fmla="*/ 10587743 w 12173433"/>
                  <a:gd name="connsiteY395" fmla="*/ 67891 h 651043"/>
                  <a:gd name="connsiteX396" fmla="*/ 10527981 w 12173433"/>
                  <a:gd name="connsiteY396" fmla="*/ 49528 h 651043"/>
                  <a:gd name="connsiteX397" fmla="*/ 10533425 w 12173433"/>
                  <a:gd name="connsiteY397" fmla="*/ 29215 h 651043"/>
                  <a:gd name="connsiteX398" fmla="*/ 10594771 w 12173433"/>
                  <a:gd name="connsiteY398" fmla="*/ 48065 h 651043"/>
                  <a:gd name="connsiteX399" fmla="*/ 10034288 w 12173433"/>
                  <a:gd name="connsiteY399" fmla="*/ 64641 h 651043"/>
                  <a:gd name="connsiteX400" fmla="*/ 10027503 w 12173433"/>
                  <a:gd name="connsiteY400" fmla="*/ 44572 h 651043"/>
                  <a:gd name="connsiteX401" fmla="*/ 10089093 w 12173433"/>
                  <a:gd name="connsiteY401" fmla="*/ 26452 h 651043"/>
                  <a:gd name="connsiteX402" fmla="*/ 10094252 w 12173433"/>
                  <a:gd name="connsiteY402" fmla="*/ 47009 h 651043"/>
                  <a:gd name="connsiteX403" fmla="*/ 10034369 w 12173433"/>
                  <a:gd name="connsiteY403" fmla="*/ 64682 h 651043"/>
                  <a:gd name="connsiteX404" fmla="*/ 7763676 w 12173433"/>
                  <a:gd name="connsiteY404" fmla="*/ 62285 h 651043"/>
                  <a:gd name="connsiteX405" fmla="*/ 7703508 w 12173433"/>
                  <a:gd name="connsiteY405" fmla="*/ 45222 h 651043"/>
                  <a:gd name="connsiteX406" fmla="*/ 7708505 w 12173433"/>
                  <a:gd name="connsiteY406" fmla="*/ 24624 h 651043"/>
                  <a:gd name="connsiteX407" fmla="*/ 7770257 w 12173433"/>
                  <a:gd name="connsiteY407" fmla="*/ 42175 h 651043"/>
                  <a:gd name="connsiteX408" fmla="*/ 4939568 w 12173433"/>
                  <a:gd name="connsiteY408" fmla="*/ 57247 h 651043"/>
                  <a:gd name="connsiteX409" fmla="*/ 4879035 w 12173433"/>
                  <a:gd name="connsiteY409" fmla="*/ 41443 h 651043"/>
                  <a:gd name="connsiteX410" fmla="*/ 4883585 w 12173433"/>
                  <a:gd name="connsiteY410" fmla="*/ 20764 h 651043"/>
                  <a:gd name="connsiteX411" fmla="*/ 4945703 w 12173433"/>
                  <a:gd name="connsiteY411" fmla="*/ 37015 h 651043"/>
                  <a:gd name="connsiteX412" fmla="*/ 2115257 w 12173433"/>
                  <a:gd name="connsiteY412" fmla="*/ 52372 h 651043"/>
                  <a:gd name="connsiteX413" fmla="*/ 2054318 w 12173433"/>
                  <a:gd name="connsiteY413" fmla="*/ 37868 h 651043"/>
                  <a:gd name="connsiteX414" fmla="*/ 2058380 w 12173433"/>
                  <a:gd name="connsiteY414" fmla="*/ 17108 h 651043"/>
                  <a:gd name="connsiteX415" fmla="*/ 2120783 w 12173433"/>
                  <a:gd name="connsiteY415" fmla="*/ 31937 h 651043"/>
                  <a:gd name="connsiteX416" fmla="*/ 1681610 w 12173433"/>
                  <a:gd name="connsiteY416" fmla="*/ 44734 h 651043"/>
                  <a:gd name="connsiteX417" fmla="*/ 1676695 w 12173433"/>
                  <a:gd name="connsiteY417" fmla="*/ 24136 h 651043"/>
                  <a:gd name="connsiteX418" fmla="*/ 1739584 w 12173433"/>
                  <a:gd name="connsiteY418" fmla="*/ 11542 h 651043"/>
                  <a:gd name="connsiteX419" fmla="*/ 1742997 w 12173433"/>
                  <a:gd name="connsiteY419" fmla="*/ 32465 h 651043"/>
                  <a:gd name="connsiteX420" fmla="*/ 1681610 w 12173433"/>
                  <a:gd name="connsiteY420" fmla="*/ 44612 h 651043"/>
                  <a:gd name="connsiteX421" fmla="*/ 4506165 w 12173433"/>
                  <a:gd name="connsiteY421" fmla="*/ 40671 h 651043"/>
                  <a:gd name="connsiteX422" fmla="*/ 4501696 w 12173433"/>
                  <a:gd name="connsiteY422" fmla="*/ 19992 h 651043"/>
                  <a:gd name="connsiteX423" fmla="*/ 4564830 w 12173433"/>
                  <a:gd name="connsiteY423" fmla="*/ 8698 h 651043"/>
                  <a:gd name="connsiteX424" fmla="*/ 4567795 w 12173433"/>
                  <a:gd name="connsiteY424" fmla="*/ 29702 h 651043"/>
                  <a:gd name="connsiteX425" fmla="*/ 4506165 w 12173433"/>
                  <a:gd name="connsiteY425" fmla="*/ 40712 h 651043"/>
                  <a:gd name="connsiteX426" fmla="*/ 7330841 w 12173433"/>
                  <a:gd name="connsiteY426" fmla="*/ 37177 h 651043"/>
                  <a:gd name="connsiteX427" fmla="*/ 7326779 w 12173433"/>
                  <a:gd name="connsiteY427" fmla="*/ 16377 h 651043"/>
                  <a:gd name="connsiteX428" fmla="*/ 7390116 w 12173433"/>
                  <a:gd name="connsiteY428" fmla="*/ 6383 h 651043"/>
                  <a:gd name="connsiteX429" fmla="*/ 7392634 w 12173433"/>
                  <a:gd name="connsiteY429" fmla="*/ 27427 h 651043"/>
                  <a:gd name="connsiteX430" fmla="*/ 7330841 w 12173433"/>
                  <a:gd name="connsiteY430" fmla="*/ 37218 h 651043"/>
                  <a:gd name="connsiteX431" fmla="*/ 10467204 w 12173433"/>
                  <a:gd name="connsiteY431" fmla="*/ 35756 h 651043"/>
                  <a:gd name="connsiteX432" fmla="*/ 10405289 w 12173433"/>
                  <a:gd name="connsiteY432" fmla="*/ 26574 h 651043"/>
                  <a:gd name="connsiteX433" fmla="*/ 10407646 w 12173433"/>
                  <a:gd name="connsiteY433" fmla="*/ 5529 h 651043"/>
                  <a:gd name="connsiteX434" fmla="*/ 10471104 w 12173433"/>
                  <a:gd name="connsiteY434" fmla="*/ 14955 h 651043"/>
                  <a:gd name="connsiteX435" fmla="*/ 10155721 w 12173433"/>
                  <a:gd name="connsiteY435" fmla="*/ 34009 h 651043"/>
                  <a:gd name="connsiteX436" fmla="*/ 10152104 w 12173433"/>
                  <a:gd name="connsiteY436" fmla="*/ 13127 h 651043"/>
                  <a:gd name="connsiteX437" fmla="*/ 10215645 w 12173433"/>
                  <a:gd name="connsiteY437" fmla="*/ 4433 h 651043"/>
                  <a:gd name="connsiteX438" fmla="*/ 10217757 w 12173433"/>
                  <a:gd name="connsiteY438" fmla="*/ 25518 h 651043"/>
                  <a:gd name="connsiteX439" fmla="*/ 10155517 w 12173433"/>
                  <a:gd name="connsiteY439" fmla="*/ 34049 h 651043"/>
                  <a:gd name="connsiteX440" fmla="*/ 7642243 w 12173433"/>
                  <a:gd name="connsiteY440" fmla="*/ 32871 h 651043"/>
                  <a:gd name="connsiteX441" fmla="*/ 7580206 w 12173433"/>
                  <a:gd name="connsiteY441" fmla="*/ 24746 h 651043"/>
                  <a:gd name="connsiteX442" fmla="*/ 7582116 w 12173433"/>
                  <a:gd name="connsiteY442" fmla="*/ 3661 h 651043"/>
                  <a:gd name="connsiteX443" fmla="*/ 7645696 w 12173433"/>
                  <a:gd name="connsiteY443" fmla="*/ 11786 h 651043"/>
                  <a:gd name="connsiteX444" fmla="*/ 4817445 w 12173433"/>
                  <a:gd name="connsiteY444" fmla="*/ 30230 h 651043"/>
                  <a:gd name="connsiteX445" fmla="*/ 4755205 w 12173433"/>
                  <a:gd name="connsiteY445" fmla="*/ 23486 h 651043"/>
                  <a:gd name="connsiteX446" fmla="*/ 4756749 w 12173433"/>
                  <a:gd name="connsiteY446" fmla="*/ 2361 h 651043"/>
                  <a:gd name="connsiteX447" fmla="*/ 4820492 w 12173433"/>
                  <a:gd name="connsiteY447" fmla="*/ 9226 h 651043"/>
                  <a:gd name="connsiteX448" fmla="*/ 1992606 w 12173433"/>
                  <a:gd name="connsiteY448" fmla="*/ 27915 h 651043"/>
                  <a:gd name="connsiteX449" fmla="*/ 1930244 w 12173433"/>
                  <a:gd name="connsiteY449" fmla="*/ 22430 h 651043"/>
                  <a:gd name="connsiteX450" fmla="*/ 1931341 w 12173433"/>
                  <a:gd name="connsiteY450" fmla="*/ 1264 h 651043"/>
                  <a:gd name="connsiteX451" fmla="*/ 1995206 w 12173433"/>
                  <a:gd name="connsiteY451" fmla="*/ 6870 h 651043"/>
                  <a:gd name="connsiteX452" fmla="*/ 1805115 w 12173433"/>
                  <a:gd name="connsiteY452" fmla="*/ 24665 h 651043"/>
                  <a:gd name="connsiteX453" fmla="*/ 1803246 w 12173433"/>
                  <a:gd name="connsiteY453" fmla="*/ 3579 h 651043"/>
                  <a:gd name="connsiteX454" fmla="*/ 1867233 w 12173433"/>
                  <a:gd name="connsiteY454" fmla="*/ 167 h 651043"/>
                  <a:gd name="connsiteX455" fmla="*/ 1867639 w 12173433"/>
                  <a:gd name="connsiteY455" fmla="*/ 21333 h 651043"/>
                  <a:gd name="connsiteX456" fmla="*/ 1805115 w 12173433"/>
                  <a:gd name="connsiteY456" fmla="*/ 24746 h 651043"/>
                  <a:gd name="connsiteX457" fmla="*/ 4630076 w 12173433"/>
                  <a:gd name="connsiteY457" fmla="*/ 23283 h 651043"/>
                  <a:gd name="connsiteX458" fmla="*/ 4628613 w 12173433"/>
                  <a:gd name="connsiteY458" fmla="*/ 2157 h 651043"/>
                  <a:gd name="connsiteX459" fmla="*/ 4691259 w 12173433"/>
                  <a:gd name="connsiteY459" fmla="*/ 4 h 651043"/>
                  <a:gd name="connsiteX460" fmla="*/ 4692640 w 12173433"/>
                  <a:gd name="connsiteY460" fmla="*/ 4 h 651043"/>
                  <a:gd name="connsiteX461" fmla="*/ 4692640 w 12173433"/>
                  <a:gd name="connsiteY461" fmla="*/ 21211 h 651043"/>
                  <a:gd name="connsiteX462" fmla="*/ 4691259 w 12173433"/>
                  <a:gd name="connsiteY462" fmla="*/ 21211 h 651043"/>
                  <a:gd name="connsiteX463" fmla="*/ 4630076 w 12173433"/>
                  <a:gd name="connsiteY463" fmla="*/ 23202 h 651043"/>
                  <a:gd name="connsiteX464" fmla="*/ 7455037 w 12173433"/>
                  <a:gd name="connsiteY464" fmla="*/ 22268 h 651043"/>
                  <a:gd name="connsiteX465" fmla="*/ 7453980 w 12173433"/>
                  <a:gd name="connsiteY465" fmla="*/ 1101 h 651043"/>
                  <a:gd name="connsiteX466" fmla="*/ 7518089 w 12173433"/>
                  <a:gd name="connsiteY466" fmla="*/ 207 h 651043"/>
                  <a:gd name="connsiteX467" fmla="*/ 7517682 w 12173433"/>
                  <a:gd name="connsiteY467" fmla="*/ 21414 h 651043"/>
                  <a:gd name="connsiteX468" fmla="*/ 7454955 w 12173433"/>
                  <a:gd name="connsiteY468" fmla="*/ 22186 h 651043"/>
                  <a:gd name="connsiteX469" fmla="*/ 10342684 w 12173433"/>
                  <a:gd name="connsiteY469" fmla="*/ 21943 h 651043"/>
                  <a:gd name="connsiteX470" fmla="*/ 10280037 w 12173433"/>
                  <a:gd name="connsiteY470" fmla="*/ 21577 h 651043"/>
                  <a:gd name="connsiteX471" fmla="*/ 10279428 w 12173433"/>
                  <a:gd name="connsiteY471" fmla="*/ 411 h 651043"/>
                  <a:gd name="connsiteX472" fmla="*/ 10343537 w 12173433"/>
                  <a:gd name="connsiteY472" fmla="*/ 776 h 651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Lst>
                <a:rect l="l" t="t" r="r" b="b"/>
                <a:pathLst>
                  <a:path w="12173433" h="651043">
                    <a:moveTo>
                      <a:pt x="3287452" y="651043"/>
                    </a:moveTo>
                    <a:lnTo>
                      <a:pt x="3279977" y="651043"/>
                    </a:lnTo>
                    <a:lnTo>
                      <a:pt x="3279977" y="629836"/>
                    </a:lnTo>
                    <a:lnTo>
                      <a:pt x="3287290" y="629836"/>
                    </a:lnTo>
                    <a:cubicBezTo>
                      <a:pt x="3305653" y="629836"/>
                      <a:pt x="3324219" y="629268"/>
                      <a:pt x="3342583" y="628130"/>
                    </a:cubicBezTo>
                    <a:lnTo>
                      <a:pt x="3343883" y="649296"/>
                    </a:lnTo>
                    <a:cubicBezTo>
                      <a:pt x="3325276" y="650393"/>
                      <a:pt x="3306222" y="651043"/>
                      <a:pt x="3287452" y="651043"/>
                    </a:cubicBezTo>
                    <a:close/>
                    <a:moveTo>
                      <a:pt x="6105385" y="651043"/>
                    </a:moveTo>
                    <a:lnTo>
                      <a:pt x="6105141" y="629877"/>
                    </a:lnTo>
                    <a:cubicBezTo>
                      <a:pt x="6125942" y="629633"/>
                      <a:pt x="6146987" y="628658"/>
                      <a:pt x="6167706" y="626952"/>
                    </a:cubicBezTo>
                    <a:lnTo>
                      <a:pt x="6169453" y="648078"/>
                    </a:lnTo>
                    <a:cubicBezTo>
                      <a:pt x="6148246" y="649703"/>
                      <a:pt x="6126673" y="650718"/>
                      <a:pt x="6105385" y="650962"/>
                    </a:cubicBezTo>
                    <a:close/>
                    <a:moveTo>
                      <a:pt x="8930792" y="650678"/>
                    </a:moveTo>
                    <a:lnTo>
                      <a:pt x="8930143" y="629511"/>
                    </a:lnTo>
                    <a:cubicBezTo>
                      <a:pt x="8951024" y="628861"/>
                      <a:pt x="8972028" y="627480"/>
                      <a:pt x="8992626" y="625449"/>
                    </a:cubicBezTo>
                    <a:lnTo>
                      <a:pt x="8994698" y="646331"/>
                    </a:lnTo>
                    <a:cubicBezTo>
                      <a:pt x="8973694" y="648524"/>
                      <a:pt x="8952162" y="649947"/>
                      <a:pt x="8930792" y="650596"/>
                    </a:cubicBezTo>
                    <a:close/>
                    <a:moveTo>
                      <a:pt x="8866684" y="650393"/>
                    </a:moveTo>
                    <a:cubicBezTo>
                      <a:pt x="8845396" y="649581"/>
                      <a:pt x="8823904" y="647956"/>
                      <a:pt x="8802778" y="645640"/>
                    </a:cubicBezTo>
                    <a:lnTo>
                      <a:pt x="8805094" y="624555"/>
                    </a:lnTo>
                    <a:cubicBezTo>
                      <a:pt x="8825732" y="626830"/>
                      <a:pt x="8846737" y="628618"/>
                      <a:pt x="8867537" y="629227"/>
                    </a:cubicBezTo>
                    <a:close/>
                    <a:moveTo>
                      <a:pt x="6041155" y="649459"/>
                    </a:moveTo>
                    <a:cubicBezTo>
                      <a:pt x="6019866" y="648200"/>
                      <a:pt x="5998375" y="646168"/>
                      <a:pt x="5977331" y="643406"/>
                    </a:cubicBezTo>
                    <a:lnTo>
                      <a:pt x="5980052" y="622402"/>
                    </a:lnTo>
                    <a:cubicBezTo>
                      <a:pt x="6000609" y="625083"/>
                      <a:pt x="6021613" y="627074"/>
                      <a:pt x="6042374" y="628293"/>
                    </a:cubicBezTo>
                    <a:close/>
                    <a:moveTo>
                      <a:pt x="3215747" y="648200"/>
                    </a:moveTo>
                    <a:cubicBezTo>
                      <a:pt x="3194458" y="646534"/>
                      <a:pt x="3173048" y="644137"/>
                      <a:pt x="3152044" y="640887"/>
                    </a:cubicBezTo>
                    <a:lnTo>
                      <a:pt x="3155213" y="619964"/>
                    </a:lnTo>
                    <a:cubicBezTo>
                      <a:pt x="3175527" y="623052"/>
                      <a:pt x="3196652" y="625449"/>
                      <a:pt x="3217413" y="627074"/>
                    </a:cubicBezTo>
                    <a:close/>
                    <a:moveTo>
                      <a:pt x="3407707" y="643040"/>
                    </a:moveTo>
                    <a:lnTo>
                      <a:pt x="3404863" y="622036"/>
                    </a:lnTo>
                    <a:cubicBezTo>
                      <a:pt x="3425582" y="619233"/>
                      <a:pt x="3446342" y="615698"/>
                      <a:pt x="3466575" y="611432"/>
                    </a:cubicBezTo>
                    <a:lnTo>
                      <a:pt x="3470921" y="632193"/>
                    </a:lnTo>
                    <a:cubicBezTo>
                      <a:pt x="3450324" y="636540"/>
                      <a:pt x="3429076" y="640196"/>
                      <a:pt x="3407869" y="643040"/>
                    </a:cubicBezTo>
                    <a:close/>
                    <a:moveTo>
                      <a:pt x="6232952" y="640481"/>
                    </a:moveTo>
                    <a:lnTo>
                      <a:pt x="6229702" y="619517"/>
                    </a:lnTo>
                    <a:cubicBezTo>
                      <a:pt x="6250421" y="616348"/>
                      <a:pt x="6271100" y="612367"/>
                      <a:pt x="6291170" y="607695"/>
                    </a:cubicBezTo>
                    <a:lnTo>
                      <a:pt x="6295964" y="628333"/>
                    </a:lnTo>
                    <a:cubicBezTo>
                      <a:pt x="6275528" y="633127"/>
                      <a:pt x="6254321" y="637190"/>
                      <a:pt x="6233115" y="640481"/>
                    </a:cubicBezTo>
                    <a:close/>
                    <a:moveTo>
                      <a:pt x="9058157" y="637556"/>
                    </a:moveTo>
                    <a:lnTo>
                      <a:pt x="9054459" y="616673"/>
                    </a:lnTo>
                    <a:cubicBezTo>
                      <a:pt x="9075098" y="613058"/>
                      <a:pt x="9095696" y="608548"/>
                      <a:pt x="9115643" y="603592"/>
                    </a:cubicBezTo>
                    <a:lnTo>
                      <a:pt x="9120884" y="624149"/>
                    </a:lnTo>
                    <a:cubicBezTo>
                      <a:pt x="9100571" y="629349"/>
                      <a:pt x="9079445" y="633858"/>
                      <a:pt x="9058318" y="637556"/>
                    </a:cubicBezTo>
                    <a:close/>
                    <a:moveTo>
                      <a:pt x="8739158" y="636215"/>
                    </a:moveTo>
                    <a:cubicBezTo>
                      <a:pt x="8718031" y="632152"/>
                      <a:pt x="8696987" y="627602"/>
                      <a:pt x="8676552" y="622199"/>
                    </a:cubicBezTo>
                    <a:lnTo>
                      <a:pt x="8681955" y="601885"/>
                    </a:lnTo>
                    <a:cubicBezTo>
                      <a:pt x="8701862" y="607126"/>
                      <a:pt x="8722582" y="611717"/>
                      <a:pt x="8742895" y="615536"/>
                    </a:cubicBezTo>
                    <a:close/>
                    <a:moveTo>
                      <a:pt x="5914075" y="632802"/>
                    </a:moveTo>
                    <a:cubicBezTo>
                      <a:pt x="5893071" y="628455"/>
                      <a:pt x="5872108" y="623296"/>
                      <a:pt x="5851754" y="617486"/>
                    </a:cubicBezTo>
                    <a:lnTo>
                      <a:pt x="5857604" y="597173"/>
                    </a:lnTo>
                    <a:cubicBezTo>
                      <a:pt x="5877430" y="602860"/>
                      <a:pt x="5897865" y="607898"/>
                      <a:pt x="5918544" y="612123"/>
                    </a:cubicBezTo>
                    <a:close/>
                    <a:moveTo>
                      <a:pt x="3089033" y="628983"/>
                    </a:moveTo>
                    <a:cubicBezTo>
                      <a:pt x="3068070" y="624230"/>
                      <a:pt x="3047228" y="618623"/>
                      <a:pt x="3027037" y="612367"/>
                    </a:cubicBezTo>
                    <a:lnTo>
                      <a:pt x="3033334" y="592054"/>
                    </a:lnTo>
                    <a:cubicBezTo>
                      <a:pt x="3052997" y="598188"/>
                      <a:pt x="3073310" y="603632"/>
                      <a:pt x="3093705" y="608304"/>
                    </a:cubicBezTo>
                    <a:close/>
                    <a:moveTo>
                      <a:pt x="3533202" y="616795"/>
                    </a:moveTo>
                    <a:lnTo>
                      <a:pt x="3527270" y="596482"/>
                    </a:lnTo>
                    <a:cubicBezTo>
                      <a:pt x="3547584" y="590632"/>
                      <a:pt x="3567369" y="583969"/>
                      <a:pt x="3586544" y="576656"/>
                    </a:cubicBezTo>
                    <a:lnTo>
                      <a:pt x="3594101" y="596482"/>
                    </a:lnTo>
                    <a:cubicBezTo>
                      <a:pt x="3574519" y="603795"/>
                      <a:pt x="3554043" y="610661"/>
                      <a:pt x="3533364" y="616673"/>
                    </a:cubicBezTo>
                    <a:close/>
                    <a:moveTo>
                      <a:pt x="6358041" y="611473"/>
                    </a:moveTo>
                    <a:lnTo>
                      <a:pt x="6351663" y="591160"/>
                    </a:lnTo>
                    <a:cubicBezTo>
                      <a:pt x="6371691" y="584863"/>
                      <a:pt x="6391476" y="577753"/>
                      <a:pt x="6410490" y="569994"/>
                    </a:cubicBezTo>
                    <a:lnTo>
                      <a:pt x="6418615" y="589616"/>
                    </a:lnTo>
                    <a:cubicBezTo>
                      <a:pt x="6398911" y="597579"/>
                      <a:pt x="6378598" y="605014"/>
                      <a:pt x="6358041" y="611473"/>
                    </a:cubicBezTo>
                    <a:close/>
                    <a:moveTo>
                      <a:pt x="9182595" y="605948"/>
                    </a:moveTo>
                    <a:lnTo>
                      <a:pt x="9175811" y="585879"/>
                    </a:lnTo>
                    <a:cubicBezTo>
                      <a:pt x="9195636" y="579135"/>
                      <a:pt x="9215259" y="571578"/>
                      <a:pt x="9234109" y="563372"/>
                    </a:cubicBezTo>
                    <a:lnTo>
                      <a:pt x="9242560" y="582791"/>
                    </a:lnTo>
                    <a:cubicBezTo>
                      <a:pt x="9223140" y="591241"/>
                      <a:pt x="9202990" y="599001"/>
                      <a:pt x="9182595" y="605948"/>
                    </a:cubicBezTo>
                    <a:close/>
                    <a:moveTo>
                      <a:pt x="8615328" y="603429"/>
                    </a:moveTo>
                    <a:cubicBezTo>
                      <a:pt x="8595015" y="596320"/>
                      <a:pt x="8574904" y="588316"/>
                      <a:pt x="8555647" y="579703"/>
                    </a:cubicBezTo>
                    <a:lnTo>
                      <a:pt x="8564301" y="560365"/>
                    </a:lnTo>
                    <a:cubicBezTo>
                      <a:pt x="8583030" y="568734"/>
                      <a:pt x="8602530" y="576616"/>
                      <a:pt x="8622357" y="583441"/>
                    </a:cubicBezTo>
                    <a:close/>
                    <a:moveTo>
                      <a:pt x="5790936" y="597335"/>
                    </a:moveTo>
                    <a:cubicBezTo>
                      <a:pt x="5770623" y="589738"/>
                      <a:pt x="5750838" y="581085"/>
                      <a:pt x="5731825" y="572187"/>
                    </a:cubicBezTo>
                    <a:lnTo>
                      <a:pt x="5740925" y="553093"/>
                    </a:lnTo>
                    <a:cubicBezTo>
                      <a:pt x="5759410" y="561868"/>
                      <a:pt x="5778748" y="570115"/>
                      <a:pt x="5798411" y="577469"/>
                    </a:cubicBezTo>
                    <a:close/>
                    <a:moveTo>
                      <a:pt x="2966707" y="590835"/>
                    </a:moveTo>
                    <a:cubicBezTo>
                      <a:pt x="2946678" y="582710"/>
                      <a:pt x="2926974" y="573813"/>
                      <a:pt x="2908164" y="564265"/>
                    </a:cubicBezTo>
                    <a:lnTo>
                      <a:pt x="2917752" y="545374"/>
                    </a:lnTo>
                    <a:cubicBezTo>
                      <a:pt x="2936034" y="554637"/>
                      <a:pt x="2955128" y="563331"/>
                      <a:pt x="2974629" y="571172"/>
                    </a:cubicBezTo>
                    <a:close/>
                    <a:moveTo>
                      <a:pt x="3653294" y="570928"/>
                    </a:moveTo>
                    <a:lnTo>
                      <a:pt x="3644112" y="551834"/>
                    </a:lnTo>
                    <a:cubicBezTo>
                      <a:pt x="3662963" y="542774"/>
                      <a:pt x="3681448" y="532780"/>
                      <a:pt x="3698998" y="522258"/>
                    </a:cubicBezTo>
                    <a:lnTo>
                      <a:pt x="3709927" y="540417"/>
                    </a:lnTo>
                    <a:cubicBezTo>
                      <a:pt x="3691807" y="551305"/>
                      <a:pt x="3672632" y="561584"/>
                      <a:pt x="3653294" y="570928"/>
                    </a:cubicBezTo>
                    <a:close/>
                    <a:moveTo>
                      <a:pt x="6476833" y="562803"/>
                    </a:moveTo>
                    <a:lnTo>
                      <a:pt x="6467164" y="543952"/>
                    </a:lnTo>
                    <a:cubicBezTo>
                      <a:pt x="6485770" y="534364"/>
                      <a:pt x="6504012" y="523923"/>
                      <a:pt x="6521278" y="512913"/>
                    </a:cubicBezTo>
                    <a:lnTo>
                      <a:pt x="6532653" y="530789"/>
                    </a:lnTo>
                    <a:cubicBezTo>
                      <a:pt x="6514900" y="542327"/>
                      <a:pt x="6496171" y="553093"/>
                      <a:pt x="6476914" y="562965"/>
                    </a:cubicBezTo>
                    <a:close/>
                    <a:moveTo>
                      <a:pt x="9300371" y="554393"/>
                    </a:moveTo>
                    <a:lnTo>
                      <a:pt x="9290215" y="535827"/>
                    </a:lnTo>
                    <a:cubicBezTo>
                      <a:pt x="9308578" y="525751"/>
                      <a:pt x="9326534" y="514864"/>
                      <a:pt x="9343476" y="503326"/>
                    </a:cubicBezTo>
                    <a:lnTo>
                      <a:pt x="9355339" y="520876"/>
                    </a:lnTo>
                    <a:cubicBezTo>
                      <a:pt x="9337788" y="532942"/>
                      <a:pt x="9319303" y="544196"/>
                      <a:pt x="9300331" y="554555"/>
                    </a:cubicBezTo>
                    <a:close/>
                    <a:moveTo>
                      <a:pt x="8498202" y="550696"/>
                    </a:moveTo>
                    <a:cubicBezTo>
                      <a:pt x="8479310" y="540133"/>
                      <a:pt x="8460948" y="528636"/>
                      <a:pt x="8443600" y="516610"/>
                    </a:cubicBezTo>
                    <a:lnTo>
                      <a:pt x="8455788" y="499182"/>
                    </a:lnTo>
                    <a:cubicBezTo>
                      <a:pt x="8472566" y="510842"/>
                      <a:pt x="8490361" y="521973"/>
                      <a:pt x="8508603" y="532211"/>
                    </a:cubicBezTo>
                    <a:close/>
                    <a:moveTo>
                      <a:pt x="5675110" y="541718"/>
                    </a:moveTo>
                    <a:cubicBezTo>
                      <a:pt x="5656950" y="530911"/>
                      <a:pt x="5639277" y="519211"/>
                      <a:pt x="5622580" y="506982"/>
                    </a:cubicBezTo>
                    <a:lnTo>
                      <a:pt x="5621483" y="506169"/>
                    </a:lnTo>
                    <a:lnTo>
                      <a:pt x="5634037" y="489066"/>
                    </a:lnTo>
                    <a:lnTo>
                      <a:pt x="5635134" y="489878"/>
                    </a:lnTo>
                    <a:cubicBezTo>
                      <a:pt x="5651385" y="501741"/>
                      <a:pt x="5668366" y="513035"/>
                      <a:pt x="5685957" y="523517"/>
                    </a:cubicBezTo>
                    <a:close/>
                    <a:moveTo>
                      <a:pt x="2852221" y="532577"/>
                    </a:moveTo>
                    <a:cubicBezTo>
                      <a:pt x="2839505" y="524451"/>
                      <a:pt x="2826992" y="516001"/>
                      <a:pt x="2815007" y="507226"/>
                    </a:cubicBezTo>
                    <a:lnTo>
                      <a:pt x="2799651" y="496013"/>
                    </a:lnTo>
                    <a:lnTo>
                      <a:pt x="2812204" y="478950"/>
                    </a:lnTo>
                    <a:lnTo>
                      <a:pt x="2827561" y="490203"/>
                    </a:lnTo>
                    <a:cubicBezTo>
                      <a:pt x="2839140" y="498735"/>
                      <a:pt x="2851246" y="506982"/>
                      <a:pt x="2863515" y="514579"/>
                    </a:cubicBezTo>
                    <a:close/>
                    <a:moveTo>
                      <a:pt x="3763351" y="504707"/>
                    </a:moveTo>
                    <a:lnTo>
                      <a:pt x="3750838" y="487603"/>
                    </a:lnTo>
                    <a:lnTo>
                      <a:pt x="3801905" y="450105"/>
                    </a:lnTo>
                    <a:lnTo>
                      <a:pt x="3814459" y="467168"/>
                    </a:lnTo>
                    <a:close/>
                    <a:moveTo>
                      <a:pt x="6585143" y="494225"/>
                    </a:moveTo>
                    <a:lnTo>
                      <a:pt x="6572630" y="477162"/>
                    </a:lnTo>
                    <a:lnTo>
                      <a:pt x="6623697" y="439623"/>
                    </a:lnTo>
                    <a:lnTo>
                      <a:pt x="6636251" y="456727"/>
                    </a:lnTo>
                    <a:close/>
                    <a:moveTo>
                      <a:pt x="9406934" y="483825"/>
                    </a:moveTo>
                    <a:lnTo>
                      <a:pt x="9394421" y="466721"/>
                    </a:lnTo>
                    <a:lnTo>
                      <a:pt x="9445489" y="429223"/>
                    </a:lnTo>
                    <a:lnTo>
                      <a:pt x="9458043" y="446286"/>
                    </a:lnTo>
                    <a:close/>
                    <a:moveTo>
                      <a:pt x="8392167" y="479356"/>
                    </a:moveTo>
                    <a:lnTo>
                      <a:pt x="8341100" y="441858"/>
                    </a:lnTo>
                    <a:lnTo>
                      <a:pt x="8353612" y="424795"/>
                    </a:lnTo>
                    <a:lnTo>
                      <a:pt x="8404680" y="462293"/>
                    </a:lnTo>
                    <a:close/>
                    <a:moveTo>
                      <a:pt x="5570375" y="468915"/>
                    </a:moveTo>
                    <a:lnTo>
                      <a:pt x="5519267" y="431417"/>
                    </a:lnTo>
                    <a:lnTo>
                      <a:pt x="5531821" y="414313"/>
                    </a:lnTo>
                    <a:lnTo>
                      <a:pt x="5582888" y="451852"/>
                    </a:lnTo>
                    <a:close/>
                    <a:moveTo>
                      <a:pt x="2748583" y="458474"/>
                    </a:moveTo>
                    <a:lnTo>
                      <a:pt x="2697597" y="420813"/>
                    </a:lnTo>
                    <a:lnTo>
                      <a:pt x="2710151" y="403750"/>
                    </a:lnTo>
                    <a:lnTo>
                      <a:pt x="2761218" y="441248"/>
                    </a:lnTo>
                    <a:close/>
                    <a:moveTo>
                      <a:pt x="3865526" y="429710"/>
                    </a:moveTo>
                    <a:lnTo>
                      <a:pt x="3852973" y="412607"/>
                    </a:lnTo>
                    <a:lnTo>
                      <a:pt x="3904203" y="374987"/>
                    </a:lnTo>
                    <a:lnTo>
                      <a:pt x="3916756" y="392050"/>
                    </a:lnTo>
                    <a:close/>
                    <a:moveTo>
                      <a:pt x="6687319" y="419229"/>
                    </a:moveTo>
                    <a:lnTo>
                      <a:pt x="6674805" y="402166"/>
                    </a:lnTo>
                    <a:lnTo>
                      <a:pt x="6725873" y="364627"/>
                    </a:lnTo>
                    <a:lnTo>
                      <a:pt x="6738386" y="381731"/>
                    </a:lnTo>
                    <a:close/>
                    <a:moveTo>
                      <a:pt x="9509110" y="408788"/>
                    </a:moveTo>
                    <a:lnTo>
                      <a:pt x="9496597" y="391725"/>
                    </a:lnTo>
                    <a:lnTo>
                      <a:pt x="9547665" y="354186"/>
                    </a:lnTo>
                    <a:lnTo>
                      <a:pt x="9560177" y="371289"/>
                    </a:lnTo>
                    <a:close/>
                    <a:moveTo>
                      <a:pt x="8289992" y="404359"/>
                    </a:moveTo>
                    <a:lnTo>
                      <a:pt x="8239046" y="366699"/>
                    </a:lnTo>
                    <a:lnTo>
                      <a:pt x="8251559" y="349636"/>
                    </a:lnTo>
                    <a:lnTo>
                      <a:pt x="8302667" y="387134"/>
                    </a:lnTo>
                    <a:close/>
                    <a:moveTo>
                      <a:pt x="5468321" y="393756"/>
                    </a:moveTo>
                    <a:lnTo>
                      <a:pt x="5417254" y="356217"/>
                    </a:lnTo>
                    <a:lnTo>
                      <a:pt x="5429767" y="339154"/>
                    </a:lnTo>
                    <a:lnTo>
                      <a:pt x="5480875" y="376693"/>
                    </a:lnTo>
                    <a:close/>
                    <a:moveTo>
                      <a:pt x="2646408" y="383315"/>
                    </a:moveTo>
                    <a:lnTo>
                      <a:pt x="2595340" y="345695"/>
                    </a:lnTo>
                    <a:lnTo>
                      <a:pt x="2607853" y="328632"/>
                    </a:lnTo>
                    <a:lnTo>
                      <a:pt x="2658961" y="366130"/>
                    </a:lnTo>
                    <a:close/>
                    <a:moveTo>
                      <a:pt x="3967702" y="354551"/>
                    </a:moveTo>
                    <a:lnTo>
                      <a:pt x="3955148" y="337570"/>
                    </a:lnTo>
                    <a:lnTo>
                      <a:pt x="4006216" y="300071"/>
                    </a:lnTo>
                    <a:lnTo>
                      <a:pt x="4018769" y="317134"/>
                    </a:lnTo>
                    <a:close/>
                    <a:moveTo>
                      <a:pt x="6789494" y="344070"/>
                    </a:moveTo>
                    <a:lnTo>
                      <a:pt x="6776940" y="327007"/>
                    </a:lnTo>
                    <a:lnTo>
                      <a:pt x="6828008" y="289468"/>
                    </a:lnTo>
                    <a:lnTo>
                      <a:pt x="6840561" y="306572"/>
                    </a:lnTo>
                    <a:close/>
                    <a:moveTo>
                      <a:pt x="11244713" y="335945"/>
                    </a:moveTo>
                    <a:cubicBezTo>
                      <a:pt x="11237319" y="335945"/>
                      <a:pt x="11229925" y="335945"/>
                      <a:pt x="11222531" y="335619"/>
                    </a:cubicBezTo>
                    <a:lnTo>
                      <a:pt x="11223140" y="314453"/>
                    </a:lnTo>
                    <a:cubicBezTo>
                      <a:pt x="11230494" y="314656"/>
                      <a:pt x="11237644" y="314656"/>
                      <a:pt x="11245282" y="314778"/>
                    </a:cubicBezTo>
                    <a:lnTo>
                      <a:pt x="11286030" y="314778"/>
                    </a:lnTo>
                    <a:lnTo>
                      <a:pt x="11286030" y="335945"/>
                    </a:lnTo>
                    <a:lnTo>
                      <a:pt x="11244551" y="335945"/>
                    </a:lnTo>
                    <a:close/>
                    <a:moveTo>
                      <a:pt x="12173433" y="335945"/>
                    </a:moveTo>
                    <a:lnTo>
                      <a:pt x="12110057" y="335945"/>
                    </a:lnTo>
                    <a:lnTo>
                      <a:pt x="12110057" y="314778"/>
                    </a:lnTo>
                    <a:lnTo>
                      <a:pt x="12173433" y="314778"/>
                    </a:lnTo>
                    <a:close/>
                    <a:moveTo>
                      <a:pt x="12046679" y="335945"/>
                    </a:moveTo>
                    <a:lnTo>
                      <a:pt x="11983301" y="335945"/>
                    </a:lnTo>
                    <a:lnTo>
                      <a:pt x="11983301" y="314778"/>
                    </a:lnTo>
                    <a:lnTo>
                      <a:pt x="12046679" y="314778"/>
                    </a:lnTo>
                    <a:close/>
                    <a:moveTo>
                      <a:pt x="11919925" y="335945"/>
                    </a:moveTo>
                    <a:lnTo>
                      <a:pt x="11856547" y="335945"/>
                    </a:lnTo>
                    <a:lnTo>
                      <a:pt x="11856547" y="314778"/>
                    </a:lnTo>
                    <a:lnTo>
                      <a:pt x="11919803" y="314778"/>
                    </a:lnTo>
                    <a:close/>
                    <a:moveTo>
                      <a:pt x="11793170" y="335945"/>
                    </a:moveTo>
                    <a:lnTo>
                      <a:pt x="11729793" y="335945"/>
                    </a:lnTo>
                    <a:lnTo>
                      <a:pt x="11729793" y="314778"/>
                    </a:lnTo>
                    <a:lnTo>
                      <a:pt x="11793170" y="314778"/>
                    </a:lnTo>
                    <a:close/>
                    <a:moveTo>
                      <a:pt x="11666456" y="335945"/>
                    </a:moveTo>
                    <a:lnTo>
                      <a:pt x="11602916" y="335945"/>
                    </a:lnTo>
                    <a:lnTo>
                      <a:pt x="11602916" y="314778"/>
                    </a:lnTo>
                    <a:lnTo>
                      <a:pt x="11666294" y="314778"/>
                    </a:lnTo>
                    <a:close/>
                    <a:moveTo>
                      <a:pt x="11539701" y="335945"/>
                    </a:moveTo>
                    <a:lnTo>
                      <a:pt x="11476325" y="335945"/>
                    </a:lnTo>
                    <a:lnTo>
                      <a:pt x="11476325" y="314778"/>
                    </a:lnTo>
                    <a:lnTo>
                      <a:pt x="11539701" y="314778"/>
                    </a:lnTo>
                    <a:close/>
                    <a:moveTo>
                      <a:pt x="11412947" y="335945"/>
                    </a:moveTo>
                    <a:lnTo>
                      <a:pt x="11349569" y="335945"/>
                    </a:lnTo>
                    <a:lnTo>
                      <a:pt x="11349569" y="314778"/>
                    </a:lnTo>
                    <a:lnTo>
                      <a:pt x="11412947" y="314778"/>
                    </a:lnTo>
                    <a:close/>
                    <a:moveTo>
                      <a:pt x="924089" y="335945"/>
                    </a:moveTo>
                    <a:lnTo>
                      <a:pt x="860712" y="335945"/>
                    </a:lnTo>
                    <a:lnTo>
                      <a:pt x="860712" y="314778"/>
                    </a:lnTo>
                    <a:lnTo>
                      <a:pt x="924089" y="314778"/>
                    </a:lnTo>
                    <a:close/>
                    <a:moveTo>
                      <a:pt x="797335" y="335945"/>
                    </a:moveTo>
                    <a:lnTo>
                      <a:pt x="733958" y="335945"/>
                    </a:lnTo>
                    <a:lnTo>
                      <a:pt x="733958" y="314778"/>
                    </a:lnTo>
                    <a:lnTo>
                      <a:pt x="797335" y="314778"/>
                    </a:lnTo>
                    <a:close/>
                    <a:moveTo>
                      <a:pt x="670580" y="335945"/>
                    </a:moveTo>
                    <a:lnTo>
                      <a:pt x="607203" y="335945"/>
                    </a:lnTo>
                    <a:lnTo>
                      <a:pt x="607203" y="314778"/>
                    </a:lnTo>
                    <a:lnTo>
                      <a:pt x="670580" y="314778"/>
                    </a:lnTo>
                    <a:close/>
                    <a:moveTo>
                      <a:pt x="543866" y="335945"/>
                    </a:moveTo>
                    <a:lnTo>
                      <a:pt x="480489" y="335945"/>
                    </a:lnTo>
                    <a:lnTo>
                      <a:pt x="480489" y="314778"/>
                    </a:lnTo>
                    <a:lnTo>
                      <a:pt x="543866" y="314778"/>
                    </a:lnTo>
                    <a:close/>
                    <a:moveTo>
                      <a:pt x="417112" y="335945"/>
                    </a:moveTo>
                    <a:lnTo>
                      <a:pt x="353735" y="335945"/>
                    </a:lnTo>
                    <a:lnTo>
                      <a:pt x="353735" y="314778"/>
                    </a:lnTo>
                    <a:lnTo>
                      <a:pt x="417112" y="314778"/>
                    </a:lnTo>
                    <a:close/>
                    <a:moveTo>
                      <a:pt x="290357" y="335945"/>
                    </a:moveTo>
                    <a:lnTo>
                      <a:pt x="226980" y="335945"/>
                    </a:lnTo>
                    <a:lnTo>
                      <a:pt x="226980" y="314778"/>
                    </a:lnTo>
                    <a:lnTo>
                      <a:pt x="290357" y="314778"/>
                    </a:lnTo>
                    <a:close/>
                    <a:moveTo>
                      <a:pt x="163603" y="335945"/>
                    </a:moveTo>
                    <a:lnTo>
                      <a:pt x="100225" y="335945"/>
                    </a:lnTo>
                    <a:lnTo>
                      <a:pt x="100225" y="314778"/>
                    </a:lnTo>
                    <a:lnTo>
                      <a:pt x="163603" y="314778"/>
                    </a:lnTo>
                    <a:close/>
                    <a:moveTo>
                      <a:pt x="36848" y="335945"/>
                    </a:moveTo>
                    <a:lnTo>
                      <a:pt x="0" y="335945"/>
                    </a:lnTo>
                    <a:lnTo>
                      <a:pt x="0" y="314778"/>
                    </a:lnTo>
                    <a:lnTo>
                      <a:pt x="36848" y="314778"/>
                    </a:lnTo>
                    <a:close/>
                    <a:moveTo>
                      <a:pt x="988035" y="334766"/>
                    </a:moveTo>
                    <a:lnTo>
                      <a:pt x="986898" y="313600"/>
                    </a:lnTo>
                    <a:cubicBezTo>
                      <a:pt x="1007658" y="312462"/>
                      <a:pt x="1028581" y="310431"/>
                      <a:pt x="1049097" y="307628"/>
                    </a:cubicBezTo>
                    <a:lnTo>
                      <a:pt x="1051982" y="328591"/>
                    </a:lnTo>
                    <a:cubicBezTo>
                      <a:pt x="1030896" y="331638"/>
                      <a:pt x="1009405" y="333710"/>
                      <a:pt x="988035" y="334888"/>
                    </a:cubicBezTo>
                    <a:close/>
                    <a:moveTo>
                      <a:pt x="9611286" y="333507"/>
                    </a:moveTo>
                    <a:lnTo>
                      <a:pt x="9598732" y="316403"/>
                    </a:lnTo>
                    <a:lnTo>
                      <a:pt x="9649799" y="278905"/>
                    </a:lnTo>
                    <a:lnTo>
                      <a:pt x="9662353" y="296009"/>
                    </a:lnTo>
                    <a:close/>
                    <a:moveTo>
                      <a:pt x="11158463" y="331151"/>
                    </a:moveTo>
                    <a:cubicBezTo>
                      <a:pt x="11137175" y="328794"/>
                      <a:pt x="11115846" y="325504"/>
                      <a:pt x="11094964" y="321400"/>
                    </a:cubicBezTo>
                    <a:lnTo>
                      <a:pt x="11099026" y="300599"/>
                    </a:lnTo>
                    <a:cubicBezTo>
                      <a:pt x="11119340" y="304662"/>
                      <a:pt x="11140059" y="307790"/>
                      <a:pt x="11160738" y="310106"/>
                    </a:cubicBezTo>
                    <a:close/>
                    <a:moveTo>
                      <a:pt x="8187857" y="329079"/>
                    </a:moveTo>
                    <a:lnTo>
                      <a:pt x="8136748" y="291540"/>
                    </a:lnTo>
                    <a:lnTo>
                      <a:pt x="8149302" y="274477"/>
                    </a:lnTo>
                    <a:lnTo>
                      <a:pt x="8200369" y="311975"/>
                    </a:lnTo>
                    <a:close/>
                    <a:moveTo>
                      <a:pt x="5366024" y="318597"/>
                    </a:moveTo>
                    <a:lnTo>
                      <a:pt x="5314957" y="281099"/>
                    </a:lnTo>
                    <a:lnTo>
                      <a:pt x="5327510" y="263995"/>
                    </a:lnTo>
                    <a:lnTo>
                      <a:pt x="5378578" y="301534"/>
                    </a:lnTo>
                    <a:close/>
                    <a:moveTo>
                      <a:pt x="1115237" y="317256"/>
                    </a:moveTo>
                    <a:lnTo>
                      <a:pt x="1110565" y="296577"/>
                    </a:lnTo>
                    <a:cubicBezTo>
                      <a:pt x="1130878" y="291987"/>
                      <a:pt x="1151191" y="286462"/>
                      <a:pt x="1170814" y="280327"/>
                    </a:cubicBezTo>
                    <a:lnTo>
                      <a:pt x="1177274" y="300640"/>
                    </a:lnTo>
                    <a:cubicBezTo>
                      <a:pt x="1157123" y="306815"/>
                      <a:pt x="1136241" y="312503"/>
                      <a:pt x="1115237" y="317256"/>
                    </a:cubicBezTo>
                    <a:close/>
                    <a:moveTo>
                      <a:pt x="2544232" y="308278"/>
                    </a:moveTo>
                    <a:lnTo>
                      <a:pt x="2493165" y="270739"/>
                    </a:lnTo>
                    <a:lnTo>
                      <a:pt x="2505718" y="253676"/>
                    </a:lnTo>
                    <a:lnTo>
                      <a:pt x="2556786" y="291174"/>
                    </a:lnTo>
                    <a:close/>
                    <a:moveTo>
                      <a:pt x="11032521" y="306368"/>
                    </a:moveTo>
                    <a:cubicBezTo>
                      <a:pt x="11011761" y="300356"/>
                      <a:pt x="10991285" y="293409"/>
                      <a:pt x="10971582" y="285690"/>
                    </a:cubicBezTo>
                    <a:lnTo>
                      <a:pt x="10979300" y="265986"/>
                    </a:lnTo>
                    <a:cubicBezTo>
                      <a:pt x="10998313" y="273461"/>
                      <a:pt x="11018180" y="280205"/>
                      <a:pt x="11038331" y="286015"/>
                    </a:cubicBezTo>
                    <a:close/>
                    <a:moveTo>
                      <a:pt x="4069837" y="279514"/>
                    </a:moveTo>
                    <a:lnTo>
                      <a:pt x="4057283" y="262411"/>
                    </a:lnTo>
                    <a:lnTo>
                      <a:pt x="4108391" y="224912"/>
                    </a:lnTo>
                    <a:lnTo>
                      <a:pt x="4120904" y="241975"/>
                    </a:lnTo>
                    <a:close/>
                    <a:moveTo>
                      <a:pt x="1237604" y="277808"/>
                    </a:moveTo>
                    <a:lnTo>
                      <a:pt x="1229275" y="258348"/>
                    </a:lnTo>
                    <a:cubicBezTo>
                      <a:pt x="1248366" y="250166"/>
                      <a:pt x="1267021" y="241013"/>
                      <a:pt x="1285177" y="230925"/>
                    </a:cubicBezTo>
                    <a:lnTo>
                      <a:pt x="1295497" y="249451"/>
                    </a:lnTo>
                    <a:cubicBezTo>
                      <a:pt x="1276691" y="259876"/>
                      <a:pt x="1257369" y="269337"/>
                      <a:pt x="1237604" y="277808"/>
                    </a:cubicBezTo>
                    <a:close/>
                    <a:moveTo>
                      <a:pt x="6891629" y="269033"/>
                    </a:moveTo>
                    <a:lnTo>
                      <a:pt x="6879116" y="251970"/>
                    </a:lnTo>
                    <a:lnTo>
                      <a:pt x="6930183" y="214431"/>
                    </a:lnTo>
                    <a:lnTo>
                      <a:pt x="6942737" y="231534"/>
                    </a:lnTo>
                    <a:close/>
                    <a:moveTo>
                      <a:pt x="10912957" y="259282"/>
                    </a:moveTo>
                    <a:cubicBezTo>
                      <a:pt x="10893822" y="249451"/>
                      <a:pt x="10875215" y="238604"/>
                      <a:pt x="10857218" y="226781"/>
                    </a:cubicBezTo>
                    <a:lnTo>
                      <a:pt x="10868918" y="209109"/>
                    </a:lnTo>
                    <a:cubicBezTo>
                      <a:pt x="10886225" y="220488"/>
                      <a:pt x="10904182" y="230917"/>
                      <a:pt x="10922627" y="240350"/>
                    </a:cubicBezTo>
                    <a:close/>
                    <a:moveTo>
                      <a:pt x="9713420" y="258592"/>
                    </a:moveTo>
                    <a:lnTo>
                      <a:pt x="9700908" y="241529"/>
                    </a:lnTo>
                    <a:lnTo>
                      <a:pt x="9751975" y="203990"/>
                    </a:lnTo>
                    <a:lnTo>
                      <a:pt x="9764528" y="221093"/>
                    </a:lnTo>
                    <a:close/>
                    <a:moveTo>
                      <a:pt x="8085681" y="254163"/>
                    </a:moveTo>
                    <a:lnTo>
                      <a:pt x="8034614" y="216625"/>
                    </a:lnTo>
                    <a:lnTo>
                      <a:pt x="8047127" y="199561"/>
                    </a:lnTo>
                    <a:lnTo>
                      <a:pt x="8098234" y="237060"/>
                    </a:lnTo>
                    <a:close/>
                    <a:moveTo>
                      <a:pt x="5263889" y="243682"/>
                    </a:moveTo>
                    <a:lnTo>
                      <a:pt x="5212781" y="206143"/>
                    </a:lnTo>
                    <a:lnTo>
                      <a:pt x="5225334" y="189080"/>
                    </a:lnTo>
                    <a:lnTo>
                      <a:pt x="5276402" y="226619"/>
                    </a:lnTo>
                    <a:close/>
                    <a:moveTo>
                      <a:pt x="2442097" y="233241"/>
                    </a:moveTo>
                    <a:lnTo>
                      <a:pt x="2391030" y="195702"/>
                    </a:lnTo>
                    <a:lnTo>
                      <a:pt x="2403543" y="178639"/>
                    </a:lnTo>
                    <a:lnTo>
                      <a:pt x="2454651" y="216137"/>
                    </a:lnTo>
                    <a:close/>
                    <a:moveTo>
                      <a:pt x="1350058" y="214959"/>
                    </a:moveTo>
                    <a:lnTo>
                      <a:pt x="1337870" y="197733"/>
                    </a:lnTo>
                    <a:lnTo>
                      <a:pt x="1388856" y="160316"/>
                    </a:lnTo>
                    <a:lnTo>
                      <a:pt x="1401410" y="177420"/>
                    </a:lnTo>
                    <a:close/>
                    <a:moveTo>
                      <a:pt x="4172013" y="204477"/>
                    </a:moveTo>
                    <a:lnTo>
                      <a:pt x="4159459" y="187374"/>
                    </a:lnTo>
                    <a:lnTo>
                      <a:pt x="4210526" y="149875"/>
                    </a:lnTo>
                    <a:lnTo>
                      <a:pt x="4223080" y="166938"/>
                    </a:lnTo>
                    <a:close/>
                    <a:moveTo>
                      <a:pt x="6993804" y="193996"/>
                    </a:moveTo>
                    <a:lnTo>
                      <a:pt x="6981251" y="176932"/>
                    </a:lnTo>
                    <a:lnTo>
                      <a:pt x="7032440" y="139394"/>
                    </a:lnTo>
                    <a:lnTo>
                      <a:pt x="7044628" y="156619"/>
                    </a:lnTo>
                    <a:close/>
                    <a:moveTo>
                      <a:pt x="10805297" y="189567"/>
                    </a:moveTo>
                    <a:lnTo>
                      <a:pt x="10766255" y="160885"/>
                    </a:lnTo>
                    <a:cubicBezTo>
                      <a:pt x="10762193" y="158001"/>
                      <a:pt x="10758374" y="155157"/>
                      <a:pt x="10754351" y="152354"/>
                    </a:cubicBezTo>
                    <a:lnTo>
                      <a:pt x="10766539" y="134965"/>
                    </a:lnTo>
                    <a:cubicBezTo>
                      <a:pt x="10770602" y="137891"/>
                      <a:pt x="10774664" y="140816"/>
                      <a:pt x="10778727" y="143822"/>
                    </a:cubicBezTo>
                    <a:lnTo>
                      <a:pt x="10817729" y="172504"/>
                    </a:lnTo>
                    <a:close/>
                    <a:moveTo>
                      <a:pt x="9815596" y="183555"/>
                    </a:moveTo>
                    <a:lnTo>
                      <a:pt x="9803042" y="166451"/>
                    </a:lnTo>
                    <a:lnTo>
                      <a:pt x="9833919" y="143822"/>
                    </a:lnTo>
                    <a:cubicBezTo>
                      <a:pt x="9840744" y="138784"/>
                      <a:pt x="9847731" y="133868"/>
                      <a:pt x="9854760" y="129115"/>
                    </a:cubicBezTo>
                    <a:lnTo>
                      <a:pt x="9866623" y="146706"/>
                    </a:lnTo>
                    <a:cubicBezTo>
                      <a:pt x="9859797" y="151297"/>
                      <a:pt x="9853054" y="156051"/>
                      <a:pt x="9846310" y="160885"/>
                    </a:cubicBezTo>
                    <a:close/>
                    <a:moveTo>
                      <a:pt x="7983546" y="179126"/>
                    </a:moveTo>
                    <a:lnTo>
                      <a:pt x="7958723" y="160885"/>
                    </a:lnTo>
                    <a:cubicBezTo>
                      <a:pt x="7950233" y="154629"/>
                      <a:pt x="7941376" y="148494"/>
                      <a:pt x="7932397" y="142603"/>
                    </a:cubicBezTo>
                    <a:lnTo>
                      <a:pt x="7944057" y="124890"/>
                    </a:lnTo>
                    <a:cubicBezTo>
                      <a:pt x="7953280" y="130984"/>
                      <a:pt x="7962461" y="137362"/>
                      <a:pt x="7971277" y="143822"/>
                    </a:cubicBezTo>
                    <a:lnTo>
                      <a:pt x="7996059" y="162023"/>
                    </a:lnTo>
                    <a:close/>
                    <a:moveTo>
                      <a:pt x="5161714" y="168645"/>
                    </a:moveTo>
                    <a:lnTo>
                      <a:pt x="5151151" y="160885"/>
                    </a:lnTo>
                    <a:cubicBezTo>
                      <a:pt x="5138069" y="151257"/>
                      <a:pt x="5124296" y="141953"/>
                      <a:pt x="5110199" y="133259"/>
                    </a:cubicBezTo>
                    <a:lnTo>
                      <a:pt x="5121331" y="115221"/>
                    </a:lnTo>
                    <a:cubicBezTo>
                      <a:pt x="5135916" y="124240"/>
                      <a:pt x="5150175" y="133868"/>
                      <a:pt x="5163704" y="143659"/>
                    </a:cubicBezTo>
                    <a:lnTo>
                      <a:pt x="5174267" y="151419"/>
                    </a:lnTo>
                    <a:close/>
                    <a:moveTo>
                      <a:pt x="2340084" y="158244"/>
                    </a:moveTo>
                    <a:cubicBezTo>
                      <a:pt x="2323468" y="146260"/>
                      <a:pt x="2305917" y="134844"/>
                      <a:pt x="2287839" y="124281"/>
                    </a:cubicBezTo>
                    <a:lnTo>
                      <a:pt x="2298483" y="105999"/>
                    </a:lnTo>
                    <a:cubicBezTo>
                      <a:pt x="2317171" y="116887"/>
                      <a:pt x="2335331" y="128668"/>
                      <a:pt x="2352475" y="141059"/>
                    </a:cubicBezTo>
                    <a:close/>
                    <a:moveTo>
                      <a:pt x="1452518" y="141059"/>
                    </a:moveTo>
                    <a:lnTo>
                      <a:pt x="1440980" y="123306"/>
                    </a:lnTo>
                    <a:cubicBezTo>
                      <a:pt x="1458652" y="111768"/>
                      <a:pt x="1477341" y="100839"/>
                      <a:pt x="1496476" y="90804"/>
                    </a:cubicBezTo>
                    <a:lnTo>
                      <a:pt x="1506348" y="109574"/>
                    </a:lnTo>
                    <a:cubicBezTo>
                      <a:pt x="1487660" y="119324"/>
                      <a:pt x="1469581" y="129887"/>
                      <a:pt x="1452437" y="141059"/>
                    </a:cubicBezTo>
                    <a:close/>
                    <a:moveTo>
                      <a:pt x="4274757" y="131756"/>
                    </a:moveTo>
                    <a:lnTo>
                      <a:pt x="4263706" y="113718"/>
                    </a:lnTo>
                    <a:cubicBezTo>
                      <a:pt x="4281663" y="102667"/>
                      <a:pt x="4300636" y="92226"/>
                      <a:pt x="4320015" y="82679"/>
                    </a:cubicBezTo>
                    <a:lnTo>
                      <a:pt x="4329399" y="101692"/>
                    </a:lnTo>
                    <a:cubicBezTo>
                      <a:pt x="4310467" y="110955"/>
                      <a:pt x="4292104" y="121071"/>
                      <a:pt x="4274675" y="131756"/>
                    </a:cubicBezTo>
                    <a:close/>
                    <a:moveTo>
                      <a:pt x="7097280" y="122859"/>
                    </a:moveTo>
                    <a:lnTo>
                      <a:pt x="7086676" y="104536"/>
                    </a:lnTo>
                    <a:cubicBezTo>
                      <a:pt x="7104918" y="93973"/>
                      <a:pt x="7124134" y="84020"/>
                      <a:pt x="7143797" y="74960"/>
                    </a:cubicBezTo>
                    <a:lnTo>
                      <a:pt x="7152654" y="94176"/>
                    </a:lnTo>
                    <a:cubicBezTo>
                      <a:pt x="7133519" y="102992"/>
                      <a:pt x="7114871" y="112662"/>
                      <a:pt x="7097198" y="122859"/>
                    </a:cubicBezTo>
                    <a:close/>
                    <a:moveTo>
                      <a:pt x="10701618" y="119202"/>
                    </a:moveTo>
                    <a:cubicBezTo>
                      <a:pt x="10683783" y="109168"/>
                      <a:pt x="10665054" y="99702"/>
                      <a:pt x="10645919" y="91129"/>
                    </a:cubicBezTo>
                    <a:lnTo>
                      <a:pt x="10654573" y="71791"/>
                    </a:lnTo>
                    <a:cubicBezTo>
                      <a:pt x="10674317" y="80648"/>
                      <a:pt x="10693615" y="90398"/>
                      <a:pt x="10712019" y="100758"/>
                    </a:cubicBezTo>
                    <a:close/>
                    <a:moveTo>
                      <a:pt x="9920006" y="114368"/>
                    </a:moveTo>
                    <a:lnTo>
                      <a:pt x="9909890" y="95761"/>
                    </a:lnTo>
                    <a:cubicBezTo>
                      <a:pt x="9928457" y="85645"/>
                      <a:pt x="9947916" y="76220"/>
                      <a:pt x="9967701" y="67647"/>
                    </a:cubicBezTo>
                    <a:lnTo>
                      <a:pt x="9976111" y="87067"/>
                    </a:lnTo>
                    <a:cubicBezTo>
                      <a:pt x="9956814" y="95395"/>
                      <a:pt x="9937963" y="104577"/>
                      <a:pt x="9919925" y="114368"/>
                    </a:cubicBezTo>
                    <a:close/>
                    <a:moveTo>
                      <a:pt x="7878811" y="110874"/>
                    </a:moveTo>
                    <a:cubicBezTo>
                      <a:pt x="7860692" y="101286"/>
                      <a:pt x="7841719" y="92308"/>
                      <a:pt x="7822381" y="84182"/>
                    </a:cubicBezTo>
                    <a:lnTo>
                      <a:pt x="7830506" y="64641"/>
                    </a:lnTo>
                    <a:cubicBezTo>
                      <a:pt x="7850372" y="73010"/>
                      <a:pt x="7869955" y="82273"/>
                      <a:pt x="7888602" y="92145"/>
                    </a:cubicBezTo>
                    <a:close/>
                    <a:moveTo>
                      <a:pt x="5055760" y="102749"/>
                    </a:moveTo>
                    <a:cubicBezTo>
                      <a:pt x="5037437" y="93648"/>
                      <a:pt x="5018221" y="85117"/>
                      <a:pt x="4998883" y="77438"/>
                    </a:cubicBezTo>
                    <a:lnTo>
                      <a:pt x="5006642" y="57734"/>
                    </a:lnTo>
                    <a:cubicBezTo>
                      <a:pt x="5026956" y="65616"/>
                      <a:pt x="5046538" y="74391"/>
                      <a:pt x="5065388" y="83817"/>
                    </a:cubicBezTo>
                    <a:close/>
                    <a:moveTo>
                      <a:pt x="2232546" y="95233"/>
                    </a:moveTo>
                    <a:cubicBezTo>
                      <a:pt x="2213980" y="86539"/>
                      <a:pt x="2194601" y="78495"/>
                      <a:pt x="2174856" y="71222"/>
                    </a:cubicBezTo>
                    <a:lnTo>
                      <a:pt x="2182169" y="51356"/>
                    </a:lnTo>
                    <a:cubicBezTo>
                      <a:pt x="2202482" y="58791"/>
                      <a:pt x="2222430" y="67119"/>
                      <a:pt x="2241484" y="76016"/>
                    </a:cubicBezTo>
                    <a:close/>
                    <a:moveTo>
                      <a:pt x="1562859" y="83045"/>
                    </a:moveTo>
                    <a:lnTo>
                      <a:pt x="1554734" y="63463"/>
                    </a:lnTo>
                    <a:cubicBezTo>
                      <a:pt x="1574194" y="55337"/>
                      <a:pt x="1594467" y="47903"/>
                      <a:pt x="1615024" y="41281"/>
                    </a:cubicBezTo>
                    <a:lnTo>
                      <a:pt x="1621524" y="61594"/>
                    </a:lnTo>
                    <a:cubicBezTo>
                      <a:pt x="1601414" y="67932"/>
                      <a:pt x="1581710" y="75204"/>
                      <a:pt x="1562778" y="83085"/>
                    </a:cubicBezTo>
                    <a:close/>
                    <a:moveTo>
                      <a:pt x="4386398" y="76545"/>
                    </a:moveTo>
                    <a:lnTo>
                      <a:pt x="4378720" y="56800"/>
                    </a:lnTo>
                    <a:cubicBezTo>
                      <a:pt x="4398424" y="49122"/>
                      <a:pt x="4418859" y="42093"/>
                      <a:pt x="4439660" y="35959"/>
                    </a:cubicBezTo>
                    <a:lnTo>
                      <a:pt x="4445713" y="56272"/>
                    </a:lnTo>
                    <a:cubicBezTo>
                      <a:pt x="4425562" y="62285"/>
                      <a:pt x="4405655" y="69110"/>
                      <a:pt x="4386479" y="76585"/>
                    </a:cubicBezTo>
                    <a:close/>
                    <a:moveTo>
                      <a:pt x="7210262" y="70410"/>
                    </a:moveTo>
                    <a:lnTo>
                      <a:pt x="7203031" y="50503"/>
                    </a:lnTo>
                    <a:cubicBezTo>
                      <a:pt x="7222897" y="43271"/>
                      <a:pt x="7243657" y="36731"/>
                      <a:pt x="7264214" y="31043"/>
                    </a:cubicBezTo>
                    <a:lnTo>
                      <a:pt x="7269821" y="51356"/>
                    </a:lnTo>
                    <a:cubicBezTo>
                      <a:pt x="7249710" y="57247"/>
                      <a:pt x="7229682" y="63422"/>
                      <a:pt x="7210344" y="70451"/>
                    </a:cubicBezTo>
                    <a:close/>
                    <a:moveTo>
                      <a:pt x="10587743" y="67891"/>
                    </a:moveTo>
                    <a:cubicBezTo>
                      <a:pt x="10568323" y="61066"/>
                      <a:pt x="10548212" y="54891"/>
                      <a:pt x="10527981" y="49528"/>
                    </a:cubicBezTo>
                    <a:lnTo>
                      <a:pt x="10533425" y="29215"/>
                    </a:lnTo>
                    <a:cubicBezTo>
                      <a:pt x="10554185" y="34699"/>
                      <a:pt x="10574823" y="41078"/>
                      <a:pt x="10594771" y="48065"/>
                    </a:cubicBezTo>
                    <a:close/>
                    <a:moveTo>
                      <a:pt x="10034288" y="64641"/>
                    </a:moveTo>
                    <a:lnTo>
                      <a:pt x="10027503" y="44572"/>
                    </a:lnTo>
                    <a:cubicBezTo>
                      <a:pt x="10047532" y="37787"/>
                      <a:pt x="10068130" y="31734"/>
                      <a:pt x="10089093" y="26452"/>
                    </a:cubicBezTo>
                    <a:lnTo>
                      <a:pt x="10094252" y="47009"/>
                    </a:lnTo>
                    <a:cubicBezTo>
                      <a:pt x="10074021" y="52169"/>
                      <a:pt x="10053870" y="58100"/>
                      <a:pt x="10034369" y="64682"/>
                    </a:cubicBezTo>
                    <a:close/>
                    <a:moveTo>
                      <a:pt x="7763676" y="62285"/>
                    </a:moveTo>
                    <a:cubicBezTo>
                      <a:pt x="7744135" y="55906"/>
                      <a:pt x="7723902" y="50097"/>
                      <a:pt x="7703508" y="45222"/>
                    </a:cubicBezTo>
                    <a:lnTo>
                      <a:pt x="7708505" y="24624"/>
                    </a:lnTo>
                    <a:cubicBezTo>
                      <a:pt x="7729387" y="29702"/>
                      <a:pt x="7750188" y="35593"/>
                      <a:pt x="7770257" y="42175"/>
                    </a:cubicBezTo>
                    <a:close/>
                    <a:moveTo>
                      <a:pt x="4939568" y="57247"/>
                    </a:moveTo>
                    <a:cubicBezTo>
                      <a:pt x="4919824" y="51275"/>
                      <a:pt x="4899470" y="45953"/>
                      <a:pt x="4879035" y="41443"/>
                    </a:cubicBezTo>
                    <a:lnTo>
                      <a:pt x="4883585" y="20764"/>
                    </a:lnTo>
                    <a:cubicBezTo>
                      <a:pt x="4904548" y="25355"/>
                      <a:pt x="4925430" y="30840"/>
                      <a:pt x="4945703" y="37015"/>
                    </a:cubicBezTo>
                    <a:close/>
                    <a:moveTo>
                      <a:pt x="2115257" y="52372"/>
                    </a:moveTo>
                    <a:cubicBezTo>
                      <a:pt x="2095432" y="46847"/>
                      <a:pt x="2074956" y="41971"/>
                      <a:pt x="2054318" y="37868"/>
                    </a:cubicBezTo>
                    <a:lnTo>
                      <a:pt x="2058380" y="17108"/>
                    </a:lnTo>
                    <a:cubicBezTo>
                      <a:pt x="2079425" y="21171"/>
                      <a:pt x="2100429" y="26290"/>
                      <a:pt x="2120783" y="31937"/>
                    </a:cubicBezTo>
                    <a:close/>
                    <a:moveTo>
                      <a:pt x="1681610" y="44734"/>
                    </a:moveTo>
                    <a:lnTo>
                      <a:pt x="1676695" y="24136"/>
                    </a:lnTo>
                    <a:cubicBezTo>
                      <a:pt x="1697211" y="19221"/>
                      <a:pt x="1718377" y="14995"/>
                      <a:pt x="1739584" y="11542"/>
                    </a:cubicBezTo>
                    <a:lnTo>
                      <a:pt x="1742997" y="32465"/>
                    </a:lnTo>
                    <a:cubicBezTo>
                      <a:pt x="1722277" y="35715"/>
                      <a:pt x="1701639" y="39818"/>
                      <a:pt x="1681610" y="44612"/>
                    </a:cubicBezTo>
                    <a:close/>
                    <a:moveTo>
                      <a:pt x="4506165" y="40671"/>
                    </a:moveTo>
                    <a:lnTo>
                      <a:pt x="4501696" y="19992"/>
                    </a:lnTo>
                    <a:cubicBezTo>
                      <a:pt x="4522416" y="15483"/>
                      <a:pt x="4543663" y="11867"/>
                      <a:pt x="4564830" y="8698"/>
                    </a:cubicBezTo>
                    <a:lnTo>
                      <a:pt x="4567795" y="29702"/>
                    </a:lnTo>
                    <a:cubicBezTo>
                      <a:pt x="4547117" y="32871"/>
                      <a:pt x="4526397" y="36365"/>
                      <a:pt x="4506165" y="40712"/>
                    </a:cubicBezTo>
                    <a:close/>
                    <a:moveTo>
                      <a:pt x="7330841" y="37177"/>
                    </a:moveTo>
                    <a:lnTo>
                      <a:pt x="7326779" y="16377"/>
                    </a:lnTo>
                    <a:cubicBezTo>
                      <a:pt x="7347539" y="12314"/>
                      <a:pt x="7368868" y="8983"/>
                      <a:pt x="7390116" y="6383"/>
                    </a:cubicBezTo>
                    <a:lnTo>
                      <a:pt x="7392634" y="27427"/>
                    </a:lnTo>
                    <a:cubicBezTo>
                      <a:pt x="7371915" y="29987"/>
                      <a:pt x="7351114" y="33277"/>
                      <a:pt x="7330841" y="37218"/>
                    </a:cubicBezTo>
                    <a:close/>
                    <a:moveTo>
                      <a:pt x="10467204" y="35756"/>
                    </a:moveTo>
                    <a:cubicBezTo>
                      <a:pt x="10446890" y="31977"/>
                      <a:pt x="10426009" y="28890"/>
                      <a:pt x="10405289" y="26574"/>
                    </a:cubicBezTo>
                    <a:lnTo>
                      <a:pt x="10407646" y="5529"/>
                    </a:lnTo>
                    <a:cubicBezTo>
                      <a:pt x="10428893" y="7886"/>
                      <a:pt x="10450222" y="11055"/>
                      <a:pt x="10471104" y="14955"/>
                    </a:cubicBezTo>
                    <a:close/>
                    <a:moveTo>
                      <a:pt x="10155721" y="34009"/>
                    </a:moveTo>
                    <a:lnTo>
                      <a:pt x="10152104" y="13127"/>
                    </a:lnTo>
                    <a:cubicBezTo>
                      <a:pt x="10173028" y="9470"/>
                      <a:pt x="10194397" y="6586"/>
                      <a:pt x="10215645" y="4433"/>
                    </a:cubicBezTo>
                    <a:lnTo>
                      <a:pt x="10217757" y="25518"/>
                    </a:lnTo>
                    <a:cubicBezTo>
                      <a:pt x="10196834" y="27630"/>
                      <a:pt x="10175953" y="30515"/>
                      <a:pt x="10155517" y="34049"/>
                    </a:cubicBezTo>
                    <a:close/>
                    <a:moveTo>
                      <a:pt x="7642243" y="32871"/>
                    </a:moveTo>
                    <a:cubicBezTo>
                      <a:pt x="7621930" y="29499"/>
                      <a:pt x="7600967" y="26818"/>
                      <a:pt x="7580206" y="24746"/>
                    </a:cubicBezTo>
                    <a:lnTo>
                      <a:pt x="7582116" y="3661"/>
                    </a:lnTo>
                    <a:cubicBezTo>
                      <a:pt x="7603405" y="5611"/>
                      <a:pt x="7624815" y="8373"/>
                      <a:pt x="7645696" y="11786"/>
                    </a:cubicBezTo>
                    <a:close/>
                    <a:moveTo>
                      <a:pt x="4817445" y="30230"/>
                    </a:moveTo>
                    <a:cubicBezTo>
                      <a:pt x="4797132" y="27265"/>
                      <a:pt x="4776047" y="24990"/>
                      <a:pt x="4755205" y="23486"/>
                    </a:cubicBezTo>
                    <a:lnTo>
                      <a:pt x="4756749" y="2361"/>
                    </a:lnTo>
                    <a:cubicBezTo>
                      <a:pt x="4778078" y="3904"/>
                      <a:pt x="4799529" y="6220"/>
                      <a:pt x="4820492" y="9226"/>
                    </a:cubicBezTo>
                    <a:close/>
                    <a:moveTo>
                      <a:pt x="1992606" y="27915"/>
                    </a:moveTo>
                    <a:cubicBezTo>
                      <a:pt x="1972090" y="25355"/>
                      <a:pt x="1951086" y="23486"/>
                      <a:pt x="1930244" y="22430"/>
                    </a:cubicBezTo>
                    <a:lnTo>
                      <a:pt x="1931341" y="1264"/>
                    </a:lnTo>
                    <a:cubicBezTo>
                      <a:pt x="1952711" y="2361"/>
                      <a:pt x="1974202" y="4270"/>
                      <a:pt x="1995206" y="6870"/>
                    </a:cubicBezTo>
                    <a:close/>
                    <a:moveTo>
                      <a:pt x="1805115" y="24665"/>
                    </a:moveTo>
                    <a:lnTo>
                      <a:pt x="1803246" y="3579"/>
                    </a:lnTo>
                    <a:cubicBezTo>
                      <a:pt x="1824372" y="1670"/>
                      <a:pt x="1845944" y="532"/>
                      <a:pt x="1867233" y="167"/>
                    </a:cubicBezTo>
                    <a:lnTo>
                      <a:pt x="1867639" y="21333"/>
                    </a:lnTo>
                    <a:cubicBezTo>
                      <a:pt x="1846798" y="21618"/>
                      <a:pt x="1825753" y="22755"/>
                      <a:pt x="1805115" y="24746"/>
                    </a:cubicBezTo>
                    <a:close/>
                    <a:moveTo>
                      <a:pt x="4630076" y="23283"/>
                    </a:moveTo>
                    <a:lnTo>
                      <a:pt x="4628613" y="2157"/>
                    </a:lnTo>
                    <a:cubicBezTo>
                      <a:pt x="4649292" y="736"/>
                      <a:pt x="4670377" y="4"/>
                      <a:pt x="4691259" y="4"/>
                    </a:cubicBezTo>
                    <a:lnTo>
                      <a:pt x="4692640" y="4"/>
                    </a:lnTo>
                    <a:lnTo>
                      <a:pt x="4692640" y="21211"/>
                    </a:lnTo>
                    <a:lnTo>
                      <a:pt x="4691259" y="21211"/>
                    </a:lnTo>
                    <a:cubicBezTo>
                      <a:pt x="4670865" y="21130"/>
                      <a:pt x="4650267" y="21821"/>
                      <a:pt x="4630076" y="23202"/>
                    </a:cubicBezTo>
                    <a:close/>
                    <a:moveTo>
                      <a:pt x="7455037" y="22268"/>
                    </a:moveTo>
                    <a:lnTo>
                      <a:pt x="7453980" y="1101"/>
                    </a:lnTo>
                    <a:cubicBezTo>
                      <a:pt x="7475268" y="45"/>
                      <a:pt x="7496760" y="-239"/>
                      <a:pt x="7518089" y="207"/>
                    </a:cubicBezTo>
                    <a:lnTo>
                      <a:pt x="7517682" y="21414"/>
                    </a:lnTo>
                    <a:cubicBezTo>
                      <a:pt x="7496841" y="20886"/>
                      <a:pt x="7475837" y="21171"/>
                      <a:pt x="7454955" y="22186"/>
                    </a:cubicBezTo>
                    <a:close/>
                    <a:moveTo>
                      <a:pt x="10342684" y="21943"/>
                    </a:moveTo>
                    <a:cubicBezTo>
                      <a:pt x="10321801" y="21077"/>
                      <a:pt x="10300920" y="20955"/>
                      <a:pt x="10280037" y="21577"/>
                    </a:cubicBezTo>
                    <a:lnTo>
                      <a:pt x="10279428" y="411"/>
                    </a:lnTo>
                    <a:cubicBezTo>
                      <a:pt x="10300798" y="-239"/>
                      <a:pt x="10322167" y="-118"/>
                      <a:pt x="10343537" y="776"/>
                    </a:cubicBezTo>
                    <a:close/>
                  </a:path>
                </a:pathLst>
              </a:custGeom>
              <a:solidFill>
                <a:srgbClr val="F2F2F2"/>
              </a:solidFill>
              <a:ln w="4063" cap="flat">
                <a:noFill/>
                <a:prstDash val="solid"/>
                <a:miter/>
              </a:ln>
            </p:spPr>
            <p:txBody>
              <a:bodyPr rtlCol="0" anchor="ctr"/>
              <a:lstStyle/>
              <a:p>
                <a:endParaRPr lang="en-US">
                  <a:solidFill>
                    <a:prstClr val="black"/>
                  </a:solidFill>
                  <a:latin typeface="Tahoma"/>
                </a:endParaRPr>
              </a:p>
            </p:txBody>
          </p:sp>
        </p:grpSp>
        <p:grpSp>
          <p:nvGrpSpPr>
            <p:cNvPr id="59" name="Group 13">
              <a:extLst>
                <a:ext uri="{FF2B5EF4-FFF2-40B4-BE49-F238E27FC236}">
                  <a16:creationId xmlns:a16="http://schemas.microsoft.com/office/drawing/2014/main" id="{E3460F81-3C96-E1B4-2EAF-FAA9809BABC8}"/>
                </a:ext>
              </a:extLst>
            </p:cNvPr>
            <p:cNvGrpSpPr/>
            <p:nvPr/>
          </p:nvGrpSpPr>
          <p:grpSpPr>
            <a:xfrm>
              <a:off x="9493135" y="2242826"/>
              <a:ext cx="1812710" cy="2689267"/>
              <a:chOff x="9494963" y="2639066"/>
              <a:chExt cx="1812710" cy="2689267"/>
            </a:xfrm>
          </p:grpSpPr>
          <p:sp>
            <p:nvSpPr>
              <p:cNvPr id="60" name="TextBox 61">
                <a:extLst>
                  <a:ext uri="{FF2B5EF4-FFF2-40B4-BE49-F238E27FC236}">
                    <a16:creationId xmlns:a16="http://schemas.microsoft.com/office/drawing/2014/main" id="{708185EA-C87C-E61C-8E1C-83D7EB478E5F}"/>
                  </a:ext>
                </a:extLst>
              </p:cNvPr>
              <p:cNvSpPr txBox="1"/>
              <p:nvPr/>
            </p:nvSpPr>
            <p:spPr>
              <a:xfrm>
                <a:off x="9494963" y="4756638"/>
                <a:ext cx="1812710" cy="571695"/>
              </a:xfrm>
              <a:prstGeom prst="rect">
                <a:avLst/>
              </a:prstGeom>
              <a:noFill/>
            </p:spPr>
            <p:txBody>
              <a:bodyPr wrap="square" rtlCol="0">
                <a:spAutoFit/>
              </a:bodyPr>
              <a:lstStyle/>
              <a:p>
                <a:pPr algn="ctr">
                  <a:lnSpc>
                    <a:spcPct val="115000"/>
                  </a:lnSpc>
                </a:pPr>
                <a:r>
                  <a:rPr lang="ar-EG" sz="2800" b="1" dirty="0">
                    <a:latin typeface="Times New Roman" panose="02020603050405020304" pitchFamily="18" charset="0"/>
                    <a:ea typeface="Calibri" panose="020F0502020204030204" pitchFamily="34" charset="0"/>
                    <a:cs typeface="Adobe Arabic" panose="02040503050201020203" pitchFamily="18" charset="-78"/>
                  </a:rPr>
                  <a:t>النزاهة والشفافية</a:t>
                </a:r>
                <a:endParaRPr lang="en-US" sz="2800" b="1" dirty="0">
                  <a:latin typeface="Times New Roman" panose="02020603050405020304" pitchFamily="18" charset="0"/>
                  <a:ea typeface="Calibri" panose="020F0502020204030204" pitchFamily="34" charset="0"/>
                  <a:cs typeface="Adobe Arabic" panose="02040503050201020203" pitchFamily="18" charset="-78"/>
                </a:endParaRPr>
              </a:p>
            </p:txBody>
          </p:sp>
          <p:grpSp>
            <p:nvGrpSpPr>
              <p:cNvPr id="61" name="Group 62">
                <a:extLst>
                  <a:ext uri="{FF2B5EF4-FFF2-40B4-BE49-F238E27FC236}">
                    <a16:creationId xmlns:a16="http://schemas.microsoft.com/office/drawing/2014/main" id="{41123765-A477-F49D-4818-B88B8AE53981}"/>
                  </a:ext>
                </a:extLst>
              </p:cNvPr>
              <p:cNvGrpSpPr/>
              <p:nvPr/>
            </p:nvGrpSpPr>
            <p:grpSpPr>
              <a:xfrm>
                <a:off x="9854922" y="2639066"/>
                <a:ext cx="906538" cy="1579685"/>
                <a:chOff x="9853094" y="1559558"/>
                <a:chExt cx="906538" cy="1579685"/>
              </a:xfrm>
            </p:grpSpPr>
            <p:grpSp>
              <p:nvGrpSpPr>
                <p:cNvPr id="62" name="Group 63">
                  <a:extLst>
                    <a:ext uri="{FF2B5EF4-FFF2-40B4-BE49-F238E27FC236}">
                      <a16:creationId xmlns:a16="http://schemas.microsoft.com/office/drawing/2014/main" id="{4717C22D-E398-11A2-7740-1E225531D8FF}"/>
                    </a:ext>
                  </a:extLst>
                </p:cNvPr>
                <p:cNvGrpSpPr/>
                <p:nvPr/>
              </p:nvGrpSpPr>
              <p:grpSpPr>
                <a:xfrm>
                  <a:off x="9853094" y="1559558"/>
                  <a:ext cx="906538" cy="1579685"/>
                  <a:chOff x="9853094" y="1559558"/>
                  <a:chExt cx="906538" cy="1579685"/>
                </a:xfrm>
              </p:grpSpPr>
              <p:sp>
                <p:nvSpPr>
                  <p:cNvPr id="3072" name="Freeform: Shape 65">
                    <a:extLst>
                      <a:ext uri="{FF2B5EF4-FFF2-40B4-BE49-F238E27FC236}">
                        <a16:creationId xmlns:a16="http://schemas.microsoft.com/office/drawing/2014/main" id="{5C2A9D4B-C1A1-74FD-994F-3481F64D079E}"/>
                      </a:ext>
                    </a:extLst>
                  </p:cNvPr>
                  <p:cNvSpPr/>
                  <p:nvPr/>
                </p:nvSpPr>
                <p:spPr>
                  <a:xfrm>
                    <a:off x="9853094" y="1559558"/>
                    <a:ext cx="906538" cy="1579685"/>
                  </a:xfrm>
                  <a:custGeom>
                    <a:avLst/>
                    <a:gdLst>
                      <a:gd name="connsiteX0" fmla="*/ 906538 w 906538"/>
                      <a:gd name="connsiteY0" fmla="*/ 453259 h 1579685"/>
                      <a:gd name="connsiteX1" fmla="*/ 453270 w 906538"/>
                      <a:gd name="connsiteY1" fmla="*/ 0 h 1579685"/>
                      <a:gd name="connsiteX2" fmla="*/ 0 w 906538"/>
                      <a:gd name="connsiteY2" fmla="*/ 453280 h 1579685"/>
                      <a:gd name="connsiteX3" fmla="*/ 364460 w 906538"/>
                      <a:gd name="connsiteY3" fmla="*/ 897754 h 1579685"/>
                      <a:gd name="connsiteX4" fmla="*/ 450060 w 906538"/>
                      <a:gd name="connsiteY4" fmla="*/ 1577638 h 1579685"/>
                      <a:gd name="connsiteX5" fmla="*/ 454366 w 906538"/>
                      <a:gd name="connsiteY5" fmla="*/ 1579441 h 1579685"/>
                      <a:gd name="connsiteX6" fmla="*/ 456154 w 906538"/>
                      <a:gd name="connsiteY6" fmla="*/ 1577638 h 1579685"/>
                      <a:gd name="connsiteX7" fmla="*/ 541916 w 906538"/>
                      <a:gd name="connsiteY7" fmla="*/ 897754 h 1579685"/>
                      <a:gd name="connsiteX8" fmla="*/ 906538 w 906538"/>
                      <a:gd name="connsiteY8" fmla="*/ 453259 h 15796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6538" h="1579685">
                        <a:moveTo>
                          <a:pt x="906538" y="453259"/>
                        </a:moveTo>
                        <a:cubicBezTo>
                          <a:pt x="906538" y="202926"/>
                          <a:pt x="703609" y="-6"/>
                          <a:pt x="453270" y="0"/>
                        </a:cubicBezTo>
                        <a:cubicBezTo>
                          <a:pt x="202929" y="6"/>
                          <a:pt x="0" y="202946"/>
                          <a:pt x="0" y="453280"/>
                        </a:cubicBezTo>
                        <a:cubicBezTo>
                          <a:pt x="0" y="669372"/>
                          <a:pt x="152553" y="855413"/>
                          <a:pt x="364460" y="897754"/>
                        </a:cubicBezTo>
                        <a:lnTo>
                          <a:pt x="450060" y="1577638"/>
                        </a:lnTo>
                        <a:cubicBezTo>
                          <a:pt x="450750" y="1579320"/>
                          <a:pt x="452660" y="1580128"/>
                          <a:pt x="454366" y="1579441"/>
                        </a:cubicBezTo>
                        <a:cubicBezTo>
                          <a:pt x="455179" y="1579108"/>
                          <a:pt x="455829" y="1578458"/>
                          <a:pt x="456154" y="1577638"/>
                        </a:cubicBezTo>
                        <a:lnTo>
                          <a:pt x="541916" y="897754"/>
                        </a:lnTo>
                        <a:cubicBezTo>
                          <a:pt x="753865" y="855409"/>
                          <a:pt x="906457" y="669384"/>
                          <a:pt x="906538" y="453259"/>
                        </a:cubicBezTo>
                        <a:close/>
                      </a:path>
                    </a:pathLst>
                  </a:custGeom>
                  <a:solidFill>
                    <a:srgbClr val="028086">
                      <a:lumMod val="75000"/>
                    </a:srgbClr>
                  </a:solidFill>
                  <a:ln w="4063"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b="0" i="0" u="none" strike="noStrike" kern="0" cap="none" spc="0" normalizeH="0" baseline="0" noProof="0">
                      <a:ln>
                        <a:noFill/>
                      </a:ln>
                      <a:solidFill>
                        <a:prstClr val="black"/>
                      </a:solidFill>
                      <a:effectLst/>
                      <a:uLnTx/>
                      <a:uFillTx/>
                      <a:latin typeface="Tahoma"/>
                    </a:endParaRPr>
                  </a:p>
                </p:txBody>
              </p:sp>
              <p:sp>
                <p:nvSpPr>
                  <p:cNvPr id="3073" name="Freeform: Shape 66">
                    <a:extLst>
                      <a:ext uri="{FF2B5EF4-FFF2-40B4-BE49-F238E27FC236}">
                        <a16:creationId xmlns:a16="http://schemas.microsoft.com/office/drawing/2014/main" id="{68B076BB-2304-1ADB-10CE-1D2351EE11C0}"/>
                      </a:ext>
                    </a:extLst>
                  </p:cNvPr>
                  <p:cNvSpPr/>
                  <p:nvPr/>
                </p:nvSpPr>
                <p:spPr>
                  <a:xfrm rot="16231800">
                    <a:off x="9973191" y="1679686"/>
                    <a:ext cx="666436" cy="666273"/>
                  </a:xfrm>
                  <a:custGeom>
                    <a:avLst/>
                    <a:gdLst>
                      <a:gd name="connsiteX0" fmla="*/ 666436 w 666436"/>
                      <a:gd name="connsiteY0" fmla="*/ 333137 h 666273"/>
                      <a:gd name="connsiteX1" fmla="*/ 333218 w 666436"/>
                      <a:gd name="connsiteY1" fmla="*/ 666274 h 666273"/>
                      <a:gd name="connsiteX2" fmla="*/ -1 w 666436"/>
                      <a:gd name="connsiteY2" fmla="*/ 333137 h 666273"/>
                      <a:gd name="connsiteX3" fmla="*/ 333218 w 666436"/>
                      <a:gd name="connsiteY3" fmla="*/ 0 h 666273"/>
                      <a:gd name="connsiteX4" fmla="*/ 666436 w 666436"/>
                      <a:gd name="connsiteY4" fmla="*/ 333137 h 6662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6436" h="666273">
                        <a:moveTo>
                          <a:pt x="666436" y="333137"/>
                        </a:moveTo>
                        <a:cubicBezTo>
                          <a:pt x="666436" y="517123"/>
                          <a:pt x="517249" y="666274"/>
                          <a:pt x="333218" y="666274"/>
                        </a:cubicBezTo>
                        <a:cubicBezTo>
                          <a:pt x="149187" y="666274"/>
                          <a:pt x="-1" y="517123"/>
                          <a:pt x="-1" y="333137"/>
                        </a:cubicBezTo>
                        <a:cubicBezTo>
                          <a:pt x="-1" y="149151"/>
                          <a:pt x="149187" y="0"/>
                          <a:pt x="333218" y="0"/>
                        </a:cubicBezTo>
                        <a:cubicBezTo>
                          <a:pt x="517249" y="0"/>
                          <a:pt x="666436" y="149151"/>
                          <a:pt x="666436" y="333137"/>
                        </a:cubicBezTo>
                        <a:close/>
                      </a:path>
                    </a:pathLst>
                  </a:custGeom>
                  <a:gradFill>
                    <a:gsLst>
                      <a:gs pos="0">
                        <a:srgbClr val="EAEAEA"/>
                      </a:gs>
                      <a:gs pos="100000">
                        <a:srgbClr val="FEFFFF"/>
                      </a:gs>
                    </a:gsLst>
                    <a:lin ang="13500000" scaled="1"/>
                  </a:gradFill>
                  <a:ln w="12700" cmpd="sng">
                    <a:noFill/>
                    <a:prstDash val="solid"/>
                  </a:ln>
                  <a:effectLst>
                    <a:outerShdw blurRad="317500" dist="127000" dir="2700000" algn="tl" rotWithShape="0">
                      <a:prstClr val="black">
                        <a:alpha val="60000"/>
                      </a:prstClr>
                    </a:outerShdw>
                  </a:effec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a:ln>
                        <a:noFill/>
                      </a:ln>
                      <a:solidFill>
                        <a:prstClr val="black"/>
                      </a:solidFill>
                      <a:effectLst/>
                      <a:uLnTx/>
                      <a:uFillTx/>
                      <a:latin typeface="Tahoma"/>
                    </a:endParaRPr>
                  </a:p>
                </p:txBody>
              </p:sp>
            </p:grpSp>
            <p:sp>
              <p:nvSpPr>
                <p:cNvPr id="63" name="TextBox 64">
                  <a:extLst>
                    <a:ext uri="{FF2B5EF4-FFF2-40B4-BE49-F238E27FC236}">
                      <a16:creationId xmlns:a16="http://schemas.microsoft.com/office/drawing/2014/main" id="{F41B3444-4084-5A3E-C387-3D955F50BCBC}"/>
                    </a:ext>
                  </a:extLst>
                </p:cNvPr>
                <p:cNvSpPr txBox="1"/>
                <p:nvPr/>
              </p:nvSpPr>
              <p:spPr>
                <a:xfrm>
                  <a:off x="9991719" y="1781898"/>
                  <a:ext cx="629288" cy="461665"/>
                </a:xfrm>
                <a:prstGeom prst="rect">
                  <a:avLst/>
                </a:prstGeom>
                <a:noFill/>
              </p:spPr>
              <p:txBody>
                <a:bodyPr wrap="square" rtlCol="0"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en-US" sz="2400" kern="0" spc="30" dirty="0">
                      <a:solidFill>
                        <a:srgbClr val="028086">
                          <a:lumMod val="75000"/>
                        </a:srgbClr>
                      </a:solidFill>
                      <a:latin typeface="Tahoma bold"/>
                    </a:rPr>
                    <a:t>01</a:t>
                  </a:r>
                  <a:endParaRPr kumimoji="0" lang="en-US" sz="2400" b="0" i="0" u="none" strike="noStrike" kern="0" cap="none" spc="30" normalizeH="0" baseline="0" noProof="0" dirty="0">
                    <a:ln>
                      <a:noFill/>
                    </a:ln>
                    <a:solidFill>
                      <a:srgbClr val="028086">
                        <a:lumMod val="75000"/>
                      </a:srgbClr>
                    </a:solidFill>
                    <a:effectLst/>
                    <a:uLnTx/>
                    <a:uFillTx/>
                    <a:latin typeface="Tahoma bold"/>
                  </a:endParaRPr>
                </a:p>
              </p:txBody>
            </p:sp>
          </p:grpSp>
        </p:grpSp>
      </p:grpSp>
      <p:grpSp>
        <p:nvGrpSpPr>
          <p:cNvPr id="29" name="Group 14">
            <a:extLst>
              <a:ext uri="{FF2B5EF4-FFF2-40B4-BE49-F238E27FC236}">
                <a16:creationId xmlns:a16="http://schemas.microsoft.com/office/drawing/2014/main" id="{34D5D5DC-531F-8C5C-E89C-7BF07B197FD4}"/>
              </a:ext>
            </a:extLst>
          </p:cNvPr>
          <p:cNvGrpSpPr/>
          <p:nvPr/>
        </p:nvGrpSpPr>
        <p:grpSpPr>
          <a:xfrm>
            <a:off x="8120126" y="2881277"/>
            <a:ext cx="1651578" cy="3155697"/>
            <a:chOff x="8121954" y="3277517"/>
            <a:chExt cx="1651578" cy="3155697"/>
          </a:xfrm>
        </p:grpSpPr>
        <p:grpSp>
          <p:nvGrpSpPr>
            <p:cNvPr id="30" name="Group 35">
              <a:extLst>
                <a:ext uri="{FF2B5EF4-FFF2-40B4-BE49-F238E27FC236}">
                  <a16:creationId xmlns:a16="http://schemas.microsoft.com/office/drawing/2014/main" id="{2C78E701-A5D9-CD1F-2C4B-4E9CA0838DC0}"/>
                </a:ext>
              </a:extLst>
            </p:cNvPr>
            <p:cNvGrpSpPr/>
            <p:nvPr/>
          </p:nvGrpSpPr>
          <p:grpSpPr>
            <a:xfrm>
              <a:off x="8121954" y="5479107"/>
              <a:ext cx="1651578" cy="954107"/>
              <a:chOff x="870916" y="3310632"/>
              <a:chExt cx="1285058" cy="954107"/>
            </a:xfrm>
          </p:grpSpPr>
          <p:sp>
            <p:nvSpPr>
              <p:cNvPr id="36" name="TextBox 36">
                <a:extLst>
                  <a:ext uri="{FF2B5EF4-FFF2-40B4-BE49-F238E27FC236}">
                    <a16:creationId xmlns:a16="http://schemas.microsoft.com/office/drawing/2014/main" id="{8DEF985A-CA91-5716-5EFF-D7E501D74242}"/>
                  </a:ext>
                </a:extLst>
              </p:cNvPr>
              <p:cNvSpPr txBox="1"/>
              <p:nvPr/>
            </p:nvSpPr>
            <p:spPr>
              <a:xfrm>
                <a:off x="870916" y="3310632"/>
                <a:ext cx="1285058" cy="954107"/>
              </a:xfrm>
              <a:prstGeom prst="rect">
                <a:avLst/>
              </a:prstGeom>
              <a:noFill/>
            </p:spPr>
            <p:txBody>
              <a:bodyPr wrap="square" rtlCol="0">
                <a:spAutoFit/>
              </a:bodyPr>
              <a:lstStyle/>
              <a:p>
                <a:pPr algn="ctr"/>
                <a:r>
                  <a:rPr lang="ar-EG" sz="2800" b="1" dirty="0">
                    <a:latin typeface="Times New Roman" panose="02020603050405020304" pitchFamily="18" charset="0"/>
                    <a:ea typeface="Calibri" panose="020F0502020204030204" pitchFamily="34" charset="0"/>
                    <a:cs typeface="Adobe Arabic" panose="02040503050201020203" pitchFamily="18" charset="-78"/>
                  </a:rPr>
                  <a:t>العدالة والإنصاف</a:t>
                </a:r>
                <a:endParaRPr lang="en-US" sz="2800" b="1" dirty="0">
                  <a:latin typeface="Times New Roman" panose="02020603050405020304" pitchFamily="18" charset="0"/>
                  <a:ea typeface="Calibri" panose="020F0502020204030204" pitchFamily="34" charset="0"/>
                  <a:cs typeface="Adobe Arabic" panose="02040503050201020203" pitchFamily="18" charset="-78"/>
                </a:endParaRPr>
              </a:p>
            </p:txBody>
          </p:sp>
          <p:sp>
            <p:nvSpPr>
              <p:cNvPr id="37" name="TextBox 37">
                <a:extLst>
                  <a:ext uri="{FF2B5EF4-FFF2-40B4-BE49-F238E27FC236}">
                    <a16:creationId xmlns:a16="http://schemas.microsoft.com/office/drawing/2014/main" id="{D17369D6-2894-157F-357E-5224890E2FF5}"/>
                  </a:ext>
                </a:extLst>
              </p:cNvPr>
              <p:cNvSpPr txBox="1"/>
              <p:nvPr/>
            </p:nvSpPr>
            <p:spPr>
              <a:xfrm>
                <a:off x="899885" y="3780304"/>
                <a:ext cx="1159686" cy="261610"/>
              </a:xfrm>
              <a:prstGeom prst="rect">
                <a:avLst/>
              </a:prstGeom>
              <a:noFill/>
            </p:spPr>
            <p:txBody>
              <a:bodyPr wrap="square" rtlCol="0">
                <a:spAutoFit/>
              </a:bodyPr>
              <a:lstStyle/>
              <a:p>
                <a:pPr algn="ctr">
                  <a:defRPr/>
                </a:pPr>
                <a:endParaRPr lang="en-US" sz="1100" dirty="0">
                  <a:solidFill>
                    <a:srgbClr val="001D1E">
                      <a:lumMod val="60000"/>
                      <a:lumOff val="40000"/>
                    </a:srgbClr>
                  </a:solidFill>
                  <a:latin typeface="Tahoma"/>
                </a:endParaRPr>
              </a:p>
            </p:txBody>
          </p:sp>
        </p:grpSp>
        <p:grpSp>
          <p:nvGrpSpPr>
            <p:cNvPr id="31" name="Group 38">
              <a:extLst>
                <a:ext uri="{FF2B5EF4-FFF2-40B4-BE49-F238E27FC236}">
                  <a16:creationId xmlns:a16="http://schemas.microsoft.com/office/drawing/2014/main" id="{F2956DBC-A3A3-14B1-166F-261027F103A9}"/>
                </a:ext>
              </a:extLst>
            </p:cNvPr>
            <p:cNvGrpSpPr/>
            <p:nvPr/>
          </p:nvGrpSpPr>
          <p:grpSpPr>
            <a:xfrm>
              <a:off x="8451156" y="3277517"/>
              <a:ext cx="906538" cy="1579772"/>
              <a:chOff x="8449328" y="2198009"/>
              <a:chExt cx="906538" cy="1579772"/>
            </a:xfrm>
          </p:grpSpPr>
          <p:grpSp>
            <p:nvGrpSpPr>
              <p:cNvPr id="32" name="Group 39">
                <a:extLst>
                  <a:ext uri="{FF2B5EF4-FFF2-40B4-BE49-F238E27FC236}">
                    <a16:creationId xmlns:a16="http://schemas.microsoft.com/office/drawing/2014/main" id="{BE63880B-FD1A-7404-D2DD-39B83E12F728}"/>
                  </a:ext>
                </a:extLst>
              </p:cNvPr>
              <p:cNvGrpSpPr/>
              <p:nvPr/>
            </p:nvGrpSpPr>
            <p:grpSpPr>
              <a:xfrm>
                <a:off x="8449328" y="2198009"/>
                <a:ext cx="906538" cy="1579772"/>
                <a:chOff x="8449328" y="2198009"/>
                <a:chExt cx="906538" cy="1579772"/>
              </a:xfrm>
            </p:grpSpPr>
            <p:sp>
              <p:nvSpPr>
                <p:cNvPr id="34" name="Freeform: Shape 41">
                  <a:extLst>
                    <a:ext uri="{FF2B5EF4-FFF2-40B4-BE49-F238E27FC236}">
                      <a16:creationId xmlns:a16="http://schemas.microsoft.com/office/drawing/2014/main" id="{2D92D98C-5003-185E-C80D-344005A03E7F}"/>
                    </a:ext>
                  </a:extLst>
                </p:cNvPr>
                <p:cNvSpPr/>
                <p:nvPr/>
              </p:nvSpPr>
              <p:spPr>
                <a:xfrm>
                  <a:off x="8449328" y="2198009"/>
                  <a:ext cx="906538" cy="1579772"/>
                </a:xfrm>
                <a:custGeom>
                  <a:avLst/>
                  <a:gdLst>
                    <a:gd name="connsiteX0" fmla="*/ 906538 w 906538"/>
                    <a:gd name="connsiteY0" fmla="*/ 453172 h 1579772"/>
                    <a:gd name="connsiteX1" fmla="*/ 453188 w 906538"/>
                    <a:gd name="connsiteY1" fmla="*/ 0 h 1579772"/>
                    <a:gd name="connsiteX2" fmla="*/ 0 w 906538"/>
                    <a:gd name="connsiteY2" fmla="*/ 453371 h 1579772"/>
                    <a:gd name="connsiteX3" fmla="*/ 364622 w 906538"/>
                    <a:gd name="connsiteY3" fmla="*/ 897788 h 1579772"/>
                    <a:gd name="connsiteX4" fmla="*/ 450182 w 906538"/>
                    <a:gd name="connsiteY4" fmla="*/ 1577672 h 1579772"/>
                    <a:gd name="connsiteX5" fmla="*/ 454448 w 906538"/>
                    <a:gd name="connsiteY5" fmla="*/ 1579549 h 1579772"/>
                    <a:gd name="connsiteX6" fmla="*/ 456317 w 906538"/>
                    <a:gd name="connsiteY6" fmla="*/ 1577672 h 1579772"/>
                    <a:gd name="connsiteX7" fmla="*/ 541916 w 906538"/>
                    <a:gd name="connsiteY7" fmla="*/ 897788 h 1579772"/>
                    <a:gd name="connsiteX8" fmla="*/ 906538 w 906538"/>
                    <a:gd name="connsiteY8" fmla="*/ 453172 h 15797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6538" h="1579772">
                      <a:moveTo>
                        <a:pt x="906538" y="453172"/>
                      </a:moveTo>
                      <a:cubicBezTo>
                        <a:pt x="906498" y="202840"/>
                        <a:pt x="703487" y="-53"/>
                        <a:pt x="453188" y="0"/>
                      </a:cubicBezTo>
                      <a:cubicBezTo>
                        <a:pt x="202848" y="57"/>
                        <a:pt x="-41" y="203039"/>
                        <a:pt x="0" y="453371"/>
                      </a:cubicBezTo>
                      <a:cubicBezTo>
                        <a:pt x="41" y="669492"/>
                        <a:pt x="152675" y="855520"/>
                        <a:pt x="364622" y="897788"/>
                      </a:cubicBezTo>
                      <a:lnTo>
                        <a:pt x="450182" y="1577672"/>
                      </a:lnTo>
                      <a:cubicBezTo>
                        <a:pt x="450832" y="1579366"/>
                        <a:pt x="452741" y="1580207"/>
                        <a:pt x="454448" y="1579549"/>
                      </a:cubicBezTo>
                      <a:cubicBezTo>
                        <a:pt x="455301" y="1579212"/>
                        <a:pt x="455991" y="1578533"/>
                        <a:pt x="456317" y="1577672"/>
                      </a:cubicBezTo>
                      <a:lnTo>
                        <a:pt x="541916" y="897788"/>
                      </a:lnTo>
                      <a:cubicBezTo>
                        <a:pt x="753905" y="855435"/>
                        <a:pt x="906498" y="669341"/>
                        <a:pt x="906538" y="453172"/>
                      </a:cubicBezTo>
                      <a:close/>
                    </a:path>
                  </a:pathLst>
                </a:custGeom>
                <a:solidFill>
                  <a:srgbClr val="F4B923"/>
                </a:solidFill>
                <a:ln w="4063"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b="0" i="0" u="none" strike="noStrike" kern="0" cap="none" spc="0" normalizeH="0" baseline="0" noProof="0">
                    <a:ln>
                      <a:noFill/>
                    </a:ln>
                    <a:solidFill>
                      <a:prstClr val="black"/>
                    </a:solidFill>
                    <a:effectLst/>
                    <a:uLnTx/>
                    <a:uFillTx/>
                    <a:latin typeface="Tahoma"/>
                  </a:endParaRPr>
                </a:p>
              </p:txBody>
            </p:sp>
            <p:sp>
              <p:nvSpPr>
                <p:cNvPr id="35" name="Freeform: Shape 42">
                  <a:extLst>
                    <a:ext uri="{FF2B5EF4-FFF2-40B4-BE49-F238E27FC236}">
                      <a16:creationId xmlns:a16="http://schemas.microsoft.com/office/drawing/2014/main" id="{82A633BA-06D8-B484-932E-F8B413B4DEB2}"/>
                    </a:ext>
                  </a:extLst>
                </p:cNvPr>
                <p:cNvSpPr/>
                <p:nvPr/>
              </p:nvSpPr>
              <p:spPr>
                <a:xfrm rot="16231800">
                  <a:off x="8569454" y="2318003"/>
                  <a:ext cx="666436" cy="666273"/>
                </a:xfrm>
                <a:custGeom>
                  <a:avLst/>
                  <a:gdLst>
                    <a:gd name="connsiteX0" fmla="*/ 666437 w 666436"/>
                    <a:gd name="connsiteY0" fmla="*/ 333137 h 666273"/>
                    <a:gd name="connsiteX1" fmla="*/ 333218 w 666436"/>
                    <a:gd name="connsiteY1" fmla="*/ 666274 h 666273"/>
                    <a:gd name="connsiteX2" fmla="*/ 0 w 666436"/>
                    <a:gd name="connsiteY2" fmla="*/ 333137 h 666273"/>
                    <a:gd name="connsiteX3" fmla="*/ 333218 w 666436"/>
                    <a:gd name="connsiteY3" fmla="*/ 0 h 666273"/>
                    <a:gd name="connsiteX4" fmla="*/ 666437 w 666436"/>
                    <a:gd name="connsiteY4" fmla="*/ 333137 h 6662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6436" h="666273">
                      <a:moveTo>
                        <a:pt x="666437" y="333137"/>
                      </a:moveTo>
                      <a:cubicBezTo>
                        <a:pt x="666437" y="517123"/>
                        <a:pt x="517250" y="666274"/>
                        <a:pt x="333218" y="666274"/>
                      </a:cubicBezTo>
                      <a:cubicBezTo>
                        <a:pt x="149187" y="666274"/>
                        <a:pt x="0" y="517123"/>
                        <a:pt x="0" y="333137"/>
                      </a:cubicBezTo>
                      <a:cubicBezTo>
                        <a:pt x="0" y="149150"/>
                        <a:pt x="149187" y="0"/>
                        <a:pt x="333218" y="0"/>
                      </a:cubicBezTo>
                      <a:cubicBezTo>
                        <a:pt x="517250" y="0"/>
                        <a:pt x="666437" y="149150"/>
                        <a:pt x="666437" y="333137"/>
                      </a:cubicBezTo>
                      <a:close/>
                    </a:path>
                  </a:pathLst>
                </a:custGeom>
                <a:gradFill>
                  <a:gsLst>
                    <a:gs pos="0">
                      <a:srgbClr val="EAEAEA"/>
                    </a:gs>
                    <a:gs pos="100000">
                      <a:srgbClr val="FEFFFF"/>
                    </a:gs>
                  </a:gsLst>
                  <a:lin ang="13500000" scaled="1"/>
                </a:gradFill>
                <a:ln w="12700" cmpd="sng">
                  <a:noFill/>
                  <a:prstDash val="solid"/>
                </a:ln>
                <a:effectLst>
                  <a:outerShdw blurRad="317500" dist="127000" dir="2700000" algn="tl" rotWithShape="0">
                    <a:prstClr val="black">
                      <a:alpha val="60000"/>
                    </a:prstClr>
                  </a:outerShdw>
                </a:effec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a:ln>
                      <a:noFill/>
                    </a:ln>
                    <a:solidFill>
                      <a:prstClr val="black"/>
                    </a:solidFill>
                    <a:effectLst/>
                    <a:uLnTx/>
                    <a:uFillTx/>
                    <a:latin typeface="Tahoma"/>
                  </a:endParaRPr>
                </a:p>
              </p:txBody>
            </p:sp>
          </p:grpSp>
          <p:sp>
            <p:nvSpPr>
              <p:cNvPr id="33" name="TextBox 40">
                <a:extLst>
                  <a:ext uri="{FF2B5EF4-FFF2-40B4-BE49-F238E27FC236}">
                    <a16:creationId xmlns:a16="http://schemas.microsoft.com/office/drawing/2014/main" id="{C3778BE3-7D2E-6996-1C52-F6D1D0D9A9BF}"/>
                  </a:ext>
                </a:extLst>
              </p:cNvPr>
              <p:cNvSpPr txBox="1"/>
              <p:nvPr/>
            </p:nvSpPr>
            <p:spPr>
              <a:xfrm>
                <a:off x="8587937" y="2413439"/>
                <a:ext cx="629288" cy="461665"/>
              </a:xfrm>
              <a:prstGeom prst="rect">
                <a:avLst/>
              </a:prstGeom>
              <a:noFill/>
            </p:spPr>
            <p:txBody>
              <a:bodyPr wrap="square" rtlCol="0"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400" b="0" i="0" u="none" strike="noStrike" kern="0" cap="none" spc="30" normalizeH="0" baseline="0" noProof="0" dirty="0">
                    <a:ln>
                      <a:noFill/>
                    </a:ln>
                    <a:solidFill>
                      <a:srgbClr val="F4B923"/>
                    </a:solidFill>
                    <a:effectLst/>
                    <a:uLnTx/>
                    <a:uFillTx/>
                    <a:latin typeface="Tahoma bold"/>
                  </a:rPr>
                  <a:t>02</a:t>
                </a:r>
              </a:p>
            </p:txBody>
          </p:sp>
        </p:grpSp>
      </p:grpSp>
      <p:grpSp>
        <p:nvGrpSpPr>
          <p:cNvPr id="45" name="Group 69">
            <a:extLst>
              <a:ext uri="{FF2B5EF4-FFF2-40B4-BE49-F238E27FC236}">
                <a16:creationId xmlns:a16="http://schemas.microsoft.com/office/drawing/2014/main" id="{DB0032D6-FC59-28C1-198F-492AD9E6CB4E}"/>
              </a:ext>
            </a:extLst>
          </p:cNvPr>
          <p:cNvGrpSpPr/>
          <p:nvPr/>
        </p:nvGrpSpPr>
        <p:grpSpPr>
          <a:xfrm>
            <a:off x="6656436" y="2242769"/>
            <a:ext cx="1678962" cy="2623863"/>
            <a:chOff x="6658264" y="2639009"/>
            <a:chExt cx="1678962" cy="2623863"/>
          </a:xfrm>
        </p:grpSpPr>
        <p:sp>
          <p:nvSpPr>
            <p:cNvPr id="46" name="TextBox 49">
              <a:extLst>
                <a:ext uri="{FF2B5EF4-FFF2-40B4-BE49-F238E27FC236}">
                  <a16:creationId xmlns:a16="http://schemas.microsoft.com/office/drawing/2014/main" id="{688F0211-E5FE-81EA-9087-8194BC839072}"/>
                </a:ext>
              </a:extLst>
            </p:cNvPr>
            <p:cNvSpPr txBox="1"/>
            <p:nvPr/>
          </p:nvSpPr>
          <p:spPr>
            <a:xfrm>
              <a:off x="6658264" y="4739652"/>
              <a:ext cx="1678962" cy="523220"/>
            </a:xfrm>
            <a:prstGeom prst="rect">
              <a:avLst/>
            </a:prstGeom>
            <a:noFill/>
          </p:spPr>
          <p:txBody>
            <a:bodyPr wrap="square" rtlCol="0">
              <a:spAutoFit/>
            </a:bodyPr>
            <a:lstStyle/>
            <a:p>
              <a:pPr algn="ctr"/>
              <a:r>
                <a:rPr lang="ar-EG" sz="2800" b="1" dirty="0">
                  <a:latin typeface="Times New Roman" panose="02020603050405020304" pitchFamily="18" charset="0"/>
                  <a:ea typeface="Calibri" panose="020F0502020204030204" pitchFamily="34" charset="0"/>
                  <a:cs typeface="Adobe Arabic" panose="02040503050201020203" pitchFamily="18" charset="-78"/>
                </a:rPr>
                <a:t>الاحترام والتقدير</a:t>
              </a:r>
              <a:endParaRPr lang="en-US" sz="2800" b="1" dirty="0">
                <a:latin typeface="Times New Roman" panose="02020603050405020304" pitchFamily="18" charset="0"/>
                <a:ea typeface="Calibri" panose="020F0502020204030204" pitchFamily="34" charset="0"/>
                <a:cs typeface="Adobe Arabic" panose="02040503050201020203" pitchFamily="18" charset="-78"/>
              </a:endParaRPr>
            </a:p>
          </p:txBody>
        </p:sp>
        <p:grpSp>
          <p:nvGrpSpPr>
            <p:cNvPr id="47" name="Group 50">
              <a:extLst>
                <a:ext uri="{FF2B5EF4-FFF2-40B4-BE49-F238E27FC236}">
                  <a16:creationId xmlns:a16="http://schemas.microsoft.com/office/drawing/2014/main" id="{C9C831C7-D805-CA05-32D9-5D9CCAB61C6E}"/>
                </a:ext>
              </a:extLst>
            </p:cNvPr>
            <p:cNvGrpSpPr/>
            <p:nvPr/>
          </p:nvGrpSpPr>
          <p:grpSpPr>
            <a:xfrm>
              <a:off x="7047349" y="2639009"/>
              <a:ext cx="906538" cy="1579957"/>
              <a:chOff x="7045521" y="1559501"/>
              <a:chExt cx="906538" cy="1579957"/>
            </a:xfrm>
          </p:grpSpPr>
          <p:grpSp>
            <p:nvGrpSpPr>
              <p:cNvPr id="48" name="Group 51">
                <a:extLst>
                  <a:ext uri="{FF2B5EF4-FFF2-40B4-BE49-F238E27FC236}">
                    <a16:creationId xmlns:a16="http://schemas.microsoft.com/office/drawing/2014/main" id="{F46C9980-69D6-4757-28E4-5886AC8FAA50}"/>
                  </a:ext>
                </a:extLst>
              </p:cNvPr>
              <p:cNvGrpSpPr/>
              <p:nvPr/>
            </p:nvGrpSpPr>
            <p:grpSpPr>
              <a:xfrm>
                <a:off x="7045521" y="1559501"/>
                <a:ext cx="906538" cy="1579957"/>
                <a:chOff x="7045521" y="1559501"/>
                <a:chExt cx="906538" cy="1579957"/>
              </a:xfrm>
            </p:grpSpPr>
            <p:sp>
              <p:nvSpPr>
                <p:cNvPr id="50" name="Freeform: Shape 53">
                  <a:extLst>
                    <a:ext uri="{FF2B5EF4-FFF2-40B4-BE49-F238E27FC236}">
                      <a16:creationId xmlns:a16="http://schemas.microsoft.com/office/drawing/2014/main" id="{4458DFF0-166F-9FED-658B-E4FB029D87A4}"/>
                    </a:ext>
                  </a:extLst>
                </p:cNvPr>
                <p:cNvSpPr/>
                <p:nvPr/>
              </p:nvSpPr>
              <p:spPr>
                <a:xfrm>
                  <a:off x="7045521" y="1559501"/>
                  <a:ext cx="906538" cy="1579957"/>
                </a:xfrm>
                <a:custGeom>
                  <a:avLst/>
                  <a:gdLst>
                    <a:gd name="connsiteX0" fmla="*/ 906539 w 906538"/>
                    <a:gd name="connsiteY0" fmla="*/ 453316 h 1579957"/>
                    <a:gd name="connsiteX1" fmla="*/ 453310 w 906538"/>
                    <a:gd name="connsiteY1" fmla="*/ 0 h 1579957"/>
                    <a:gd name="connsiteX2" fmla="*/ 0 w 906538"/>
                    <a:gd name="connsiteY2" fmla="*/ 453223 h 1579957"/>
                    <a:gd name="connsiteX3" fmla="*/ 364744 w 906538"/>
                    <a:gd name="connsiteY3" fmla="*/ 897810 h 1579957"/>
                    <a:gd name="connsiteX4" fmla="*/ 450060 w 906538"/>
                    <a:gd name="connsiteY4" fmla="*/ 1577857 h 1579957"/>
                    <a:gd name="connsiteX5" fmla="*/ 454326 w 906538"/>
                    <a:gd name="connsiteY5" fmla="*/ 1579734 h 1579957"/>
                    <a:gd name="connsiteX6" fmla="*/ 456195 w 906538"/>
                    <a:gd name="connsiteY6" fmla="*/ 1577857 h 1579957"/>
                    <a:gd name="connsiteX7" fmla="*/ 541916 w 906538"/>
                    <a:gd name="connsiteY7" fmla="*/ 897810 h 1579957"/>
                    <a:gd name="connsiteX8" fmla="*/ 906539 w 906538"/>
                    <a:gd name="connsiteY8" fmla="*/ 453316 h 1579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6538" h="1579957">
                      <a:moveTo>
                        <a:pt x="906539" y="453316"/>
                      </a:moveTo>
                      <a:cubicBezTo>
                        <a:pt x="906580" y="202982"/>
                        <a:pt x="703651" y="26"/>
                        <a:pt x="453310" y="0"/>
                      </a:cubicBezTo>
                      <a:cubicBezTo>
                        <a:pt x="202970" y="-26"/>
                        <a:pt x="41" y="202889"/>
                        <a:pt x="0" y="453223"/>
                      </a:cubicBezTo>
                      <a:cubicBezTo>
                        <a:pt x="-41" y="669445"/>
                        <a:pt x="152675" y="855579"/>
                        <a:pt x="364744" y="897810"/>
                      </a:cubicBezTo>
                      <a:lnTo>
                        <a:pt x="450060" y="1577857"/>
                      </a:lnTo>
                      <a:cubicBezTo>
                        <a:pt x="450710" y="1579551"/>
                        <a:pt x="452620" y="1580392"/>
                        <a:pt x="454326" y="1579734"/>
                      </a:cubicBezTo>
                      <a:cubicBezTo>
                        <a:pt x="455179" y="1579397"/>
                        <a:pt x="455870" y="1578718"/>
                        <a:pt x="456195" y="1577857"/>
                      </a:cubicBezTo>
                      <a:lnTo>
                        <a:pt x="541916" y="897810"/>
                      </a:lnTo>
                      <a:cubicBezTo>
                        <a:pt x="753865" y="855465"/>
                        <a:pt x="906458" y="669441"/>
                        <a:pt x="906539" y="453316"/>
                      </a:cubicBezTo>
                      <a:close/>
                    </a:path>
                  </a:pathLst>
                </a:custGeom>
                <a:solidFill>
                  <a:srgbClr val="9ACCCE"/>
                </a:solidFill>
                <a:ln w="4063"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b="0" i="0" u="none" strike="noStrike" kern="0" cap="none" spc="0" normalizeH="0" baseline="0" noProof="0">
                    <a:ln>
                      <a:noFill/>
                    </a:ln>
                    <a:solidFill>
                      <a:prstClr val="black"/>
                    </a:solidFill>
                    <a:effectLst/>
                    <a:uLnTx/>
                    <a:uFillTx/>
                    <a:latin typeface="Tahoma"/>
                  </a:endParaRPr>
                </a:p>
              </p:txBody>
            </p:sp>
            <p:sp>
              <p:nvSpPr>
                <p:cNvPr id="51" name="Freeform: Shape 54">
                  <a:extLst>
                    <a:ext uri="{FF2B5EF4-FFF2-40B4-BE49-F238E27FC236}">
                      <a16:creationId xmlns:a16="http://schemas.microsoft.com/office/drawing/2014/main" id="{4D53695D-6578-EEFB-C2F0-F92D7C1DC58E}"/>
                    </a:ext>
                  </a:extLst>
                </p:cNvPr>
                <p:cNvSpPr/>
                <p:nvPr/>
              </p:nvSpPr>
              <p:spPr>
                <a:xfrm>
                  <a:off x="7165648" y="1679797"/>
                  <a:ext cx="666287" cy="666274"/>
                </a:xfrm>
                <a:custGeom>
                  <a:avLst/>
                  <a:gdLst>
                    <a:gd name="connsiteX0" fmla="*/ 47 w 666287"/>
                    <a:gd name="connsiteY0" fmla="*/ 338749 h 666274"/>
                    <a:gd name="connsiteX1" fmla="*/ 338749 w 666287"/>
                    <a:gd name="connsiteY1" fmla="*/ 666227 h 666274"/>
                    <a:gd name="connsiteX2" fmla="*/ 666239 w 666287"/>
                    <a:gd name="connsiteY2" fmla="*/ 327528 h 666274"/>
                    <a:gd name="connsiteX3" fmla="*/ 327658 w 666287"/>
                    <a:gd name="connsiteY3" fmla="*/ 46 h 666274"/>
                    <a:gd name="connsiteX4" fmla="*/ 47 w 666287"/>
                    <a:gd name="connsiteY4" fmla="*/ 338615 h 666274"/>
                    <a:gd name="connsiteX5" fmla="*/ 47 w 666287"/>
                    <a:gd name="connsiteY5" fmla="*/ 338749 h 6662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6287" h="666274">
                      <a:moveTo>
                        <a:pt x="47" y="338749"/>
                      </a:moveTo>
                      <a:cubicBezTo>
                        <a:pt x="3134" y="522710"/>
                        <a:pt x="154793" y="669326"/>
                        <a:pt x="338749" y="666227"/>
                      </a:cubicBezTo>
                      <a:cubicBezTo>
                        <a:pt x="522706" y="663131"/>
                        <a:pt x="669327" y="511488"/>
                        <a:pt x="666239" y="327528"/>
                      </a:cubicBezTo>
                      <a:cubicBezTo>
                        <a:pt x="663111" y="143619"/>
                        <a:pt x="511574" y="-2979"/>
                        <a:pt x="327658" y="46"/>
                      </a:cubicBezTo>
                      <a:cubicBezTo>
                        <a:pt x="143702" y="3071"/>
                        <a:pt x="-3000" y="154654"/>
                        <a:pt x="47" y="338615"/>
                      </a:cubicBezTo>
                      <a:cubicBezTo>
                        <a:pt x="47" y="338659"/>
                        <a:pt x="47" y="338704"/>
                        <a:pt x="47" y="338749"/>
                      </a:cubicBezTo>
                      <a:close/>
                    </a:path>
                  </a:pathLst>
                </a:custGeom>
                <a:gradFill>
                  <a:gsLst>
                    <a:gs pos="0">
                      <a:srgbClr val="EAEAEA"/>
                    </a:gs>
                    <a:gs pos="100000">
                      <a:srgbClr val="FEFFFF"/>
                    </a:gs>
                  </a:gsLst>
                  <a:lin ang="13500000" scaled="1"/>
                </a:gradFill>
                <a:ln w="12700" cmpd="sng">
                  <a:noFill/>
                  <a:prstDash val="solid"/>
                </a:ln>
                <a:effectLst>
                  <a:outerShdw blurRad="317500" dist="127000" dir="2700000" algn="tl" rotWithShape="0">
                    <a:prstClr val="black">
                      <a:alpha val="60000"/>
                    </a:prstClr>
                  </a:outerShdw>
                </a:effec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a:ln>
                      <a:noFill/>
                    </a:ln>
                    <a:solidFill>
                      <a:prstClr val="black"/>
                    </a:solidFill>
                    <a:effectLst/>
                    <a:uLnTx/>
                    <a:uFillTx/>
                    <a:latin typeface="Tahoma"/>
                  </a:endParaRPr>
                </a:p>
              </p:txBody>
            </p:sp>
          </p:grpSp>
          <p:sp>
            <p:nvSpPr>
              <p:cNvPr id="49" name="TextBox 52">
                <a:extLst>
                  <a:ext uri="{FF2B5EF4-FFF2-40B4-BE49-F238E27FC236}">
                    <a16:creationId xmlns:a16="http://schemas.microsoft.com/office/drawing/2014/main" id="{1338CEA5-D799-1FB7-68CE-D8BE6EBD7BB1}"/>
                  </a:ext>
                </a:extLst>
              </p:cNvPr>
              <p:cNvSpPr txBox="1"/>
              <p:nvPr/>
            </p:nvSpPr>
            <p:spPr>
              <a:xfrm>
                <a:off x="7184156" y="1781898"/>
                <a:ext cx="629288" cy="461665"/>
              </a:xfrm>
              <a:prstGeom prst="rect">
                <a:avLst/>
              </a:prstGeom>
              <a:noFill/>
            </p:spPr>
            <p:txBody>
              <a:bodyPr wrap="square" rtlCol="0"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400" b="0" i="0" u="none" strike="noStrike" kern="0" cap="none" spc="30" normalizeH="0" baseline="0" noProof="0" dirty="0">
                    <a:ln>
                      <a:noFill/>
                    </a:ln>
                    <a:solidFill>
                      <a:srgbClr val="9ACCCE"/>
                    </a:solidFill>
                    <a:effectLst/>
                    <a:uLnTx/>
                    <a:uFillTx/>
                    <a:latin typeface="Tahoma bold"/>
                  </a:rPr>
                  <a:t>03</a:t>
                </a:r>
              </a:p>
            </p:txBody>
          </p:sp>
        </p:grpSp>
      </p:grpSp>
      <p:grpSp>
        <p:nvGrpSpPr>
          <p:cNvPr id="21" name="Group 68">
            <a:extLst>
              <a:ext uri="{FF2B5EF4-FFF2-40B4-BE49-F238E27FC236}">
                <a16:creationId xmlns:a16="http://schemas.microsoft.com/office/drawing/2014/main" id="{5E1BDA6A-571B-DFE8-F3E8-FB7751B072A1}"/>
              </a:ext>
            </a:extLst>
          </p:cNvPr>
          <p:cNvGrpSpPr/>
          <p:nvPr/>
        </p:nvGrpSpPr>
        <p:grpSpPr>
          <a:xfrm>
            <a:off x="5217593" y="2881277"/>
            <a:ext cx="1738245" cy="3222554"/>
            <a:chOff x="5219421" y="3277517"/>
            <a:chExt cx="1738245" cy="3222554"/>
          </a:xfrm>
        </p:grpSpPr>
        <p:sp>
          <p:nvSpPr>
            <p:cNvPr id="22" name="TextBox 29">
              <a:extLst>
                <a:ext uri="{FF2B5EF4-FFF2-40B4-BE49-F238E27FC236}">
                  <a16:creationId xmlns:a16="http://schemas.microsoft.com/office/drawing/2014/main" id="{DA32716F-9B7E-3562-3E30-172EAF6B92E8}"/>
                </a:ext>
              </a:extLst>
            </p:cNvPr>
            <p:cNvSpPr txBox="1"/>
            <p:nvPr/>
          </p:nvSpPr>
          <p:spPr>
            <a:xfrm>
              <a:off x="5219421" y="5545964"/>
              <a:ext cx="1738245" cy="954107"/>
            </a:xfrm>
            <a:prstGeom prst="rect">
              <a:avLst/>
            </a:prstGeom>
            <a:noFill/>
          </p:spPr>
          <p:txBody>
            <a:bodyPr wrap="square" rtlCol="0">
              <a:spAutoFit/>
            </a:bodyPr>
            <a:lstStyle/>
            <a:p>
              <a:pPr algn="ctr"/>
              <a:r>
                <a:rPr lang="ar-EG" sz="2800" b="1" dirty="0">
                  <a:latin typeface="Times New Roman" panose="02020603050405020304" pitchFamily="18" charset="0"/>
                  <a:ea typeface="Calibri" panose="020F0502020204030204" pitchFamily="34" charset="0"/>
                  <a:cs typeface="Adobe Arabic" panose="02040503050201020203" pitchFamily="18" charset="-78"/>
                </a:rPr>
                <a:t>المسؤولية الاجتماعية</a:t>
              </a:r>
              <a:endParaRPr lang="en-US" sz="2800" b="1" dirty="0">
                <a:latin typeface="Times New Roman" panose="02020603050405020304" pitchFamily="18" charset="0"/>
                <a:ea typeface="Calibri" panose="020F0502020204030204" pitchFamily="34" charset="0"/>
                <a:cs typeface="Adobe Arabic" panose="02040503050201020203" pitchFamily="18" charset="-78"/>
              </a:endParaRPr>
            </a:p>
          </p:txBody>
        </p:sp>
        <p:grpSp>
          <p:nvGrpSpPr>
            <p:cNvPr id="23" name="Group 30">
              <a:extLst>
                <a:ext uri="{FF2B5EF4-FFF2-40B4-BE49-F238E27FC236}">
                  <a16:creationId xmlns:a16="http://schemas.microsoft.com/office/drawing/2014/main" id="{239F9026-4794-ECE2-B846-34A95C75549E}"/>
                </a:ext>
              </a:extLst>
            </p:cNvPr>
            <p:cNvGrpSpPr/>
            <p:nvPr/>
          </p:nvGrpSpPr>
          <p:grpSpPr>
            <a:xfrm>
              <a:off x="5643583" y="3277517"/>
              <a:ext cx="906538" cy="1579720"/>
              <a:chOff x="5641755" y="2198009"/>
              <a:chExt cx="906538" cy="1579720"/>
            </a:xfrm>
          </p:grpSpPr>
          <p:grpSp>
            <p:nvGrpSpPr>
              <p:cNvPr id="24" name="Group 31">
                <a:extLst>
                  <a:ext uri="{FF2B5EF4-FFF2-40B4-BE49-F238E27FC236}">
                    <a16:creationId xmlns:a16="http://schemas.microsoft.com/office/drawing/2014/main" id="{62A01424-7FA8-8559-C9EB-F3AD329609A6}"/>
                  </a:ext>
                </a:extLst>
              </p:cNvPr>
              <p:cNvGrpSpPr/>
              <p:nvPr/>
            </p:nvGrpSpPr>
            <p:grpSpPr>
              <a:xfrm>
                <a:off x="5641755" y="2198009"/>
                <a:ext cx="906538" cy="1579720"/>
                <a:chOff x="5641755" y="2198009"/>
                <a:chExt cx="906538" cy="1579720"/>
              </a:xfrm>
            </p:grpSpPr>
            <p:sp>
              <p:nvSpPr>
                <p:cNvPr id="27" name="Freeform: Shape 33">
                  <a:extLst>
                    <a:ext uri="{FF2B5EF4-FFF2-40B4-BE49-F238E27FC236}">
                      <a16:creationId xmlns:a16="http://schemas.microsoft.com/office/drawing/2014/main" id="{CC82E216-AA33-76A2-CDE9-24D5D1748B4C}"/>
                    </a:ext>
                  </a:extLst>
                </p:cNvPr>
                <p:cNvSpPr/>
                <p:nvPr/>
              </p:nvSpPr>
              <p:spPr>
                <a:xfrm>
                  <a:off x="5641755" y="2198009"/>
                  <a:ext cx="906538" cy="1579720"/>
                </a:xfrm>
                <a:custGeom>
                  <a:avLst/>
                  <a:gdLst>
                    <a:gd name="connsiteX0" fmla="*/ 906539 w 906538"/>
                    <a:gd name="connsiteY0" fmla="*/ 453172 h 1579720"/>
                    <a:gd name="connsiteX1" fmla="*/ 453188 w 906538"/>
                    <a:gd name="connsiteY1" fmla="*/ 0 h 1579720"/>
                    <a:gd name="connsiteX2" fmla="*/ 0 w 906538"/>
                    <a:gd name="connsiteY2" fmla="*/ 453371 h 1579720"/>
                    <a:gd name="connsiteX3" fmla="*/ 364622 w 906538"/>
                    <a:gd name="connsiteY3" fmla="*/ 897788 h 1579720"/>
                    <a:gd name="connsiteX4" fmla="*/ 450223 w 906538"/>
                    <a:gd name="connsiteY4" fmla="*/ 1577672 h 1579720"/>
                    <a:gd name="connsiteX5" fmla="*/ 454529 w 906538"/>
                    <a:gd name="connsiteY5" fmla="*/ 1579476 h 1579720"/>
                    <a:gd name="connsiteX6" fmla="*/ 456317 w 906538"/>
                    <a:gd name="connsiteY6" fmla="*/ 1577672 h 1579720"/>
                    <a:gd name="connsiteX7" fmla="*/ 541916 w 906538"/>
                    <a:gd name="connsiteY7" fmla="*/ 897788 h 1579720"/>
                    <a:gd name="connsiteX8" fmla="*/ 906539 w 906538"/>
                    <a:gd name="connsiteY8" fmla="*/ 453172 h 1579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6538" h="1579720">
                      <a:moveTo>
                        <a:pt x="906539" y="453172"/>
                      </a:moveTo>
                      <a:cubicBezTo>
                        <a:pt x="906498" y="202840"/>
                        <a:pt x="703488" y="-53"/>
                        <a:pt x="453188" y="0"/>
                      </a:cubicBezTo>
                      <a:cubicBezTo>
                        <a:pt x="202848" y="57"/>
                        <a:pt x="-40" y="203039"/>
                        <a:pt x="0" y="453371"/>
                      </a:cubicBezTo>
                      <a:cubicBezTo>
                        <a:pt x="41" y="669492"/>
                        <a:pt x="152675" y="855520"/>
                        <a:pt x="364622" y="897788"/>
                      </a:cubicBezTo>
                      <a:lnTo>
                        <a:pt x="450223" y="1577672"/>
                      </a:lnTo>
                      <a:cubicBezTo>
                        <a:pt x="450914" y="1579354"/>
                        <a:pt x="452823" y="1580162"/>
                        <a:pt x="454529" y="1579476"/>
                      </a:cubicBezTo>
                      <a:cubicBezTo>
                        <a:pt x="455342" y="1579143"/>
                        <a:pt x="455992" y="1578493"/>
                        <a:pt x="456317" y="1577672"/>
                      </a:cubicBezTo>
                      <a:lnTo>
                        <a:pt x="541916" y="897788"/>
                      </a:lnTo>
                      <a:cubicBezTo>
                        <a:pt x="753905" y="855447"/>
                        <a:pt x="906539" y="669345"/>
                        <a:pt x="906539" y="453172"/>
                      </a:cubicBezTo>
                      <a:close/>
                    </a:path>
                  </a:pathLst>
                </a:custGeom>
                <a:solidFill>
                  <a:srgbClr val="3D8E92"/>
                </a:solidFill>
                <a:ln w="4063"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b="0" i="0" u="none" strike="noStrike" kern="0" cap="none" spc="0" normalizeH="0" baseline="0" noProof="0">
                    <a:ln>
                      <a:noFill/>
                    </a:ln>
                    <a:solidFill>
                      <a:prstClr val="black"/>
                    </a:solidFill>
                    <a:effectLst/>
                    <a:uLnTx/>
                    <a:uFillTx/>
                    <a:latin typeface="Tahoma"/>
                  </a:endParaRPr>
                </a:p>
              </p:txBody>
            </p:sp>
            <p:sp>
              <p:nvSpPr>
                <p:cNvPr id="28" name="Freeform: Shape 34">
                  <a:extLst>
                    <a:ext uri="{FF2B5EF4-FFF2-40B4-BE49-F238E27FC236}">
                      <a16:creationId xmlns:a16="http://schemas.microsoft.com/office/drawing/2014/main" id="{53084944-155C-93D8-E3DD-28775A9BF779}"/>
                    </a:ext>
                  </a:extLst>
                </p:cNvPr>
                <p:cNvSpPr/>
                <p:nvPr/>
              </p:nvSpPr>
              <p:spPr>
                <a:xfrm>
                  <a:off x="5761882" y="2317957"/>
                  <a:ext cx="666285" cy="666274"/>
                </a:xfrm>
                <a:custGeom>
                  <a:avLst/>
                  <a:gdLst>
                    <a:gd name="connsiteX0" fmla="*/ 47 w 666285"/>
                    <a:gd name="connsiteY0" fmla="*/ 338709 h 666274"/>
                    <a:gd name="connsiteX1" fmla="*/ 338709 w 666285"/>
                    <a:gd name="connsiteY1" fmla="*/ 666227 h 666274"/>
                    <a:gd name="connsiteX2" fmla="*/ 666239 w 666285"/>
                    <a:gd name="connsiteY2" fmla="*/ 327565 h 666274"/>
                    <a:gd name="connsiteX3" fmla="*/ 327618 w 666285"/>
                    <a:gd name="connsiteY3" fmla="*/ 47 h 666274"/>
                    <a:gd name="connsiteX4" fmla="*/ 47 w 666285"/>
                    <a:gd name="connsiteY4" fmla="*/ 338656 h 666274"/>
                    <a:gd name="connsiteX5" fmla="*/ 47 w 666285"/>
                    <a:gd name="connsiteY5" fmla="*/ 338709 h 6662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6285" h="666274">
                      <a:moveTo>
                        <a:pt x="47" y="338709"/>
                      </a:moveTo>
                      <a:cubicBezTo>
                        <a:pt x="3134" y="522670"/>
                        <a:pt x="154752" y="669307"/>
                        <a:pt x="338709" y="666227"/>
                      </a:cubicBezTo>
                      <a:cubicBezTo>
                        <a:pt x="522665" y="663152"/>
                        <a:pt x="669286" y="511530"/>
                        <a:pt x="666239" y="327565"/>
                      </a:cubicBezTo>
                      <a:cubicBezTo>
                        <a:pt x="663152" y="143625"/>
                        <a:pt x="511575" y="-3000"/>
                        <a:pt x="327618" y="47"/>
                      </a:cubicBezTo>
                      <a:cubicBezTo>
                        <a:pt x="143661" y="3094"/>
                        <a:pt x="-3000" y="154695"/>
                        <a:pt x="47" y="338656"/>
                      </a:cubicBezTo>
                      <a:cubicBezTo>
                        <a:pt x="47" y="338676"/>
                        <a:pt x="47" y="338693"/>
                        <a:pt x="47" y="338709"/>
                      </a:cubicBezTo>
                      <a:close/>
                    </a:path>
                  </a:pathLst>
                </a:custGeom>
                <a:gradFill>
                  <a:gsLst>
                    <a:gs pos="0">
                      <a:srgbClr val="EAEAEA"/>
                    </a:gs>
                    <a:gs pos="100000">
                      <a:srgbClr val="FEFFFF"/>
                    </a:gs>
                  </a:gsLst>
                  <a:lin ang="13500000" scaled="1"/>
                </a:gradFill>
                <a:ln w="12700" cmpd="sng">
                  <a:noFill/>
                  <a:prstDash val="solid"/>
                </a:ln>
                <a:effectLst>
                  <a:outerShdw blurRad="317500" dist="127000" dir="2700000" algn="tl" rotWithShape="0">
                    <a:prstClr val="black">
                      <a:alpha val="60000"/>
                    </a:prstClr>
                  </a:outerShdw>
                </a:effec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a:ln>
                      <a:noFill/>
                    </a:ln>
                    <a:solidFill>
                      <a:prstClr val="black"/>
                    </a:solidFill>
                    <a:effectLst/>
                    <a:uLnTx/>
                    <a:uFillTx/>
                    <a:latin typeface="Tahoma"/>
                  </a:endParaRPr>
                </a:p>
              </p:txBody>
            </p:sp>
          </p:grpSp>
          <p:sp>
            <p:nvSpPr>
              <p:cNvPr id="26" name="TextBox 32">
                <a:extLst>
                  <a:ext uri="{FF2B5EF4-FFF2-40B4-BE49-F238E27FC236}">
                    <a16:creationId xmlns:a16="http://schemas.microsoft.com/office/drawing/2014/main" id="{251B449C-6509-602D-F95B-9672579389B5}"/>
                  </a:ext>
                </a:extLst>
              </p:cNvPr>
              <p:cNvSpPr txBox="1"/>
              <p:nvPr/>
            </p:nvSpPr>
            <p:spPr>
              <a:xfrm>
                <a:off x="5780375" y="2413439"/>
                <a:ext cx="629288" cy="461665"/>
              </a:xfrm>
              <a:prstGeom prst="rect">
                <a:avLst/>
              </a:prstGeom>
              <a:noFill/>
            </p:spPr>
            <p:txBody>
              <a:bodyPr wrap="square" rtlCol="0"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400" b="0" i="0" u="none" strike="noStrike" kern="0" cap="none" spc="30" normalizeH="0" baseline="0" noProof="0" dirty="0">
                    <a:ln>
                      <a:noFill/>
                    </a:ln>
                    <a:solidFill>
                      <a:srgbClr val="3D8E92"/>
                    </a:solidFill>
                    <a:effectLst/>
                    <a:uLnTx/>
                    <a:uFillTx/>
                    <a:latin typeface="Tahoma bold"/>
                  </a:rPr>
                  <a:t>04</a:t>
                </a:r>
              </a:p>
            </p:txBody>
          </p:sp>
        </p:grpSp>
      </p:grpSp>
      <p:grpSp>
        <p:nvGrpSpPr>
          <p:cNvPr id="52" name="Group 67">
            <a:extLst>
              <a:ext uri="{FF2B5EF4-FFF2-40B4-BE49-F238E27FC236}">
                <a16:creationId xmlns:a16="http://schemas.microsoft.com/office/drawing/2014/main" id="{99174AD1-C15F-C79B-1FD7-F3E5C098820C}"/>
              </a:ext>
            </a:extLst>
          </p:cNvPr>
          <p:cNvGrpSpPr/>
          <p:nvPr/>
        </p:nvGrpSpPr>
        <p:grpSpPr>
          <a:xfrm>
            <a:off x="4151297" y="2242793"/>
            <a:ext cx="1353522" cy="3409287"/>
            <a:chOff x="4153125" y="2639033"/>
            <a:chExt cx="1353522" cy="3409287"/>
          </a:xfrm>
        </p:grpSpPr>
        <p:sp>
          <p:nvSpPr>
            <p:cNvPr id="53" name="TextBox 55">
              <a:extLst>
                <a:ext uri="{FF2B5EF4-FFF2-40B4-BE49-F238E27FC236}">
                  <a16:creationId xmlns:a16="http://schemas.microsoft.com/office/drawing/2014/main" id="{B64594C9-9BB9-4DD4-76FB-16E053634499}"/>
                </a:ext>
              </a:extLst>
            </p:cNvPr>
            <p:cNvSpPr txBox="1"/>
            <p:nvPr/>
          </p:nvSpPr>
          <p:spPr>
            <a:xfrm>
              <a:off x="4153125" y="4663325"/>
              <a:ext cx="1353522" cy="1384995"/>
            </a:xfrm>
            <a:prstGeom prst="rect">
              <a:avLst/>
            </a:prstGeom>
            <a:noFill/>
          </p:spPr>
          <p:txBody>
            <a:bodyPr wrap="square" rtlCol="0">
              <a:spAutoFit/>
            </a:bodyPr>
            <a:lstStyle/>
            <a:p>
              <a:pPr algn="ctr"/>
              <a:r>
                <a:rPr lang="ar-EG" sz="2800" b="1" dirty="0">
                  <a:latin typeface="Times New Roman" panose="02020603050405020304" pitchFamily="18" charset="0"/>
                  <a:ea typeface="Calibri" panose="020F0502020204030204" pitchFamily="34" charset="0"/>
                  <a:cs typeface="Adobe Arabic" panose="02040503050201020203" pitchFamily="18" charset="-78"/>
                </a:rPr>
                <a:t>الالتزام بالقوانين والأنظمة</a:t>
              </a:r>
              <a:endParaRPr lang="en-US" sz="2800" b="1" dirty="0">
                <a:latin typeface="Times New Roman" panose="02020603050405020304" pitchFamily="18" charset="0"/>
                <a:ea typeface="Calibri" panose="020F0502020204030204" pitchFamily="34" charset="0"/>
                <a:cs typeface="Adobe Arabic" panose="02040503050201020203" pitchFamily="18" charset="-78"/>
              </a:endParaRPr>
            </a:p>
          </p:txBody>
        </p:sp>
        <p:grpSp>
          <p:nvGrpSpPr>
            <p:cNvPr id="54" name="Group 56">
              <a:extLst>
                <a:ext uri="{FF2B5EF4-FFF2-40B4-BE49-F238E27FC236}">
                  <a16:creationId xmlns:a16="http://schemas.microsoft.com/office/drawing/2014/main" id="{50706395-9BC6-495A-EA02-CC63D9BD630D}"/>
                </a:ext>
              </a:extLst>
            </p:cNvPr>
            <p:cNvGrpSpPr/>
            <p:nvPr/>
          </p:nvGrpSpPr>
          <p:grpSpPr>
            <a:xfrm>
              <a:off x="4239817" y="2639033"/>
              <a:ext cx="906538" cy="1579933"/>
              <a:chOff x="4237989" y="1559525"/>
              <a:chExt cx="906538" cy="1579933"/>
            </a:xfrm>
          </p:grpSpPr>
          <p:grpSp>
            <p:nvGrpSpPr>
              <p:cNvPr id="55" name="Group 57">
                <a:extLst>
                  <a:ext uri="{FF2B5EF4-FFF2-40B4-BE49-F238E27FC236}">
                    <a16:creationId xmlns:a16="http://schemas.microsoft.com/office/drawing/2014/main" id="{BE72B296-4362-1B73-38CC-A99DFEBED576}"/>
                  </a:ext>
                </a:extLst>
              </p:cNvPr>
              <p:cNvGrpSpPr/>
              <p:nvPr/>
            </p:nvGrpSpPr>
            <p:grpSpPr>
              <a:xfrm>
                <a:off x="4237989" y="1559525"/>
                <a:ext cx="906538" cy="1579933"/>
                <a:chOff x="4237989" y="1559525"/>
                <a:chExt cx="906538" cy="1579933"/>
              </a:xfrm>
            </p:grpSpPr>
            <p:sp>
              <p:nvSpPr>
                <p:cNvPr id="57" name="Freeform: Shape 59">
                  <a:extLst>
                    <a:ext uri="{FF2B5EF4-FFF2-40B4-BE49-F238E27FC236}">
                      <a16:creationId xmlns:a16="http://schemas.microsoft.com/office/drawing/2014/main" id="{6D38B7B8-9737-3D84-0615-C3E3572E74ED}"/>
                    </a:ext>
                  </a:extLst>
                </p:cNvPr>
                <p:cNvSpPr/>
                <p:nvPr/>
              </p:nvSpPr>
              <p:spPr>
                <a:xfrm>
                  <a:off x="4237989" y="1559525"/>
                  <a:ext cx="906538" cy="1579933"/>
                </a:xfrm>
                <a:custGeom>
                  <a:avLst/>
                  <a:gdLst>
                    <a:gd name="connsiteX0" fmla="*/ 906539 w 906538"/>
                    <a:gd name="connsiteY0" fmla="*/ 453292 h 1579933"/>
                    <a:gd name="connsiteX1" fmla="*/ 453310 w 906538"/>
                    <a:gd name="connsiteY1" fmla="*/ 0 h 1579933"/>
                    <a:gd name="connsiteX2" fmla="*/ 0 w 906538"/>
                    <a:gd name="connsiteY2" fmla="*/ 453247 h 1579933"/>
                    <a:gd name="connsiteX3" fmla="*/ 364622 w 906538"/>
                    <a:gd name="connsiteY3" fmla="*/ 897786 h 1579933"/>
                    <a:gd name="connsiteX4" fmla="*/ 450304 w 906538"/>
                    <a:gd name="connsiteY4" fmla="*/ 1577833 h 1579933"/>
                    <a:gd name="connsiteX5" fmla="*/ 454570 w 906538"/>
                    <a:gd name="connsiteY5" fmla="*/ 1579709 h 1579933"/>
                    <a:gd name="connsiteX6" fmla="*/ 456438 w 906538"/>
                    <a:gd name="connsiteY6" fmla="*/ 1577833 h 1579933"/>
                    <a:gd name="connsiteX7" fmla="*/ 541916 w 906538"/>
                    <a:gd name="connsiteY7" fmla="*/ 897786 h 1579933"/>
                    <a:gd name="connsiteX8" fmla="*/ 906539 w 906538"/>
                    <a:gd name="connsiteY8" fmla="*/ 453292 h 15799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6538" h="1579933">
                      <a:moveTo>
                        <a:pt x="906539" y="453292"/>
                      </a:moveTo>
                      <a:cubicBezTo>
                        <a:pt x="906539" y="202958"/>
                        <a:pt x="703609" y="12"/>
                        <a:pt x="453310" y="0"/>
                      </a:cubicBezTo>
                      <a:cubicBezTo>
                        <a:pt x="202970" y="-12"/>
                        <a:pt x="0" y="202913"/>
                        <a:pt x="0" y="453247"/>
                      </a:cubicBezTo>
                      <a:cubicBezTo>
                        <a:pt x="0" y="669417"/>
                        <a:pt x="152633" y="855510"/>
                        <a:pt x="364622" y="897786"/>
                      </a:cubicBezTo>
                      <a:lnTo>
                        <a:pt x="450304" y="1577833"/>
                      </a:lnTo>
                      <a:cubicBezTo>
                        <a:pt x="450954" y="1579527"/>
                        <a:pt x="452863" y="1580368"/>
                        <a:pt x="454570" y="1579709"/>
                      </a:cubicBezTo>
                      <a:cubicBezTo>
                        <a:pt x="455423" y="1579372"/>
                        <a:pt x="456113" y="1578694"/>
                        <a:pt x="456438" y="1577833"/>
                      </a:cubicBezTo>
                      <a:lnTo>
                        <a:pt x="541916" y="897786"/>
                      </a:lnTo>
                      <a:cubicBezTo>
                        <a:pt x="753824" y="855425"/>
                        <a:pt x="906417" y="669408"/>
                        <a:pt x="906539" y="453292"/>
                      </a:cubicBezTo>
                      <a:close/>
                    </a:path>
                  </a:pathLst>
                </a:custGeom>
                <a:solidFill>
                  <a:srgbClr val="F6B107"/>
                </a:solidFill>
                <a:ln w="4063"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b="0" i="0" u="none" strike="noStrike" kern="0" cap="none" spc="0" normalizeH="0" baseline="0" noProof="0">
                    <a:ln>
                      <a:noFill/>
                    </a:ln>
                    <a:solidFill>
                      <a:prstClr val="black"/>
                    </a:solidFill>
                    <a:effectLst/>
                    <a:uLnTx/>
                    <a:uFillTx/>
                    <a:latin typeface="Tahoma"/>
                  </a:endParaRPr>
                </a:p>
              </p:txBody>
            </p:sp>
            <p:sp>
              <p:nvSpPr>
                <p:cNvPr id="58" name="Freeform: Shape 60">
                  <a:extLst>
                    <a:ext uri="{FF2B5EF4-FFF2-40B4-BE49-F238E27FC236}">
                      <a16:creationId xmlns:a16="http://schemas.microsoft.com/office/drawing/2014/main" id="{8361D308-777D-BCC2-083A-E5EFE50E38BF}"/>
                    </a:ext>
                  </a:extLst>
                </p:cNvPr>
                <p:cNvSpPr/>
                <p:nvPr/>
              </p:nvSpPr>
              <p:spPr>
                <a:xfrm>
                  <a:off x="4358115" y="1679796"/>
                  <a:ext cx="666287" cy="666275"/>
                </a:xfrm>
                <a:custGeom>
                  <a:avLst/>
                  <a:gdLst>
                    <a:gd name="connsiteX0" fmla="*/ 47 w 666287"/>
                    <a:gd name="connsiteY0" fmla="*/ 338750 h 666275"/>
                    <a:gd name="connsiteX1" fmla="*/ 338749 w 666287"/>
                    <a:gd name="connsiteY1" fmla="*/ 666227 h 666275"/>
                    <a:gd name="connsiteX2" fmla="*/ 666239 w 666287"/>
                    <a:gd name="connsiteY2" fmla="*/ 327524 h 666275"/>
                    <a:gd name="connsiteX3" fmla="*/ 327618 w 666287"/>
                    <a:gd name="connsiteY3" fmla="*/ 47 h 666275"/>
                    <a:gd name="connsiteX4" fmla="*/ 47 w 666287"/>
                    <a:gd name="connsiteY4" fmla="*/ 338656 h 666275"/>
                    <a:gd name="connsiteX5" fmla="*/ 47 w 666287"/>
                    <a:gd name="connsiteY5" fmla="*/ 338750 h 666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6287" h="666275">
                      <a:moveTo>
                        <a:pt x="47" y="338750"/>
                      </a:moveTo>
                      <a:cubicBezTo>
                        <a:pt x="3134" y="522710"/>
                        <a:pt x="154793" y="669327"/>
                        <a:pt x="338749" y="666227"/>
                      </a:cubicBezTo>
                      <a:cubicBezTo>
                        <a:pt x="522706" y="663127"/>
                        <a:pt x="669327" y="511485"/>
                        <a:pt x="666239" y="327524"/>
                      </a:cubicBezTo>
                      <a:cubicBezTo>
                        <a:pt x="663111" y="143602"/>
                        <a:pt x="511534" y="-3001"/>
                        <a:pt x="327618" y="47"/>
                      </a:cubicBezTo>
                      <a:cubicBezTo>
                        <a:pt x="143661" y="3094"/>
                        <a:pt x="-3000" y="154695"/>
                        <a:pt x="47" y="338656"/>
                      </a:cubicBezTo>
                      <a:cubicBezTo>
                        <a:pt x="47" y="338689"/>
                        <a:pt x="47" y="338717"/>
                        <a:pt x="47" y="338750"/>
                      </a:cubicBezTo>
                      <a:close/>
                    </a:path>
                  </a:pathLst>
                </a:custGeom>
                <a:gradFill>
                  <a:gsLst>
                    <a:gs pos="0">
                      <a:srgbClr val="EAEAEA"/>
                    </a:gs>
                    <a:gs pos="100000">
                      <a:srgbClr val="FEFFFF"/>
                    </a:gs>
                  </a:gsLst>
                  <a:lin ang="13500000" scaled="1"/>
                </a:gradFill>
                <a:ln w="12700" cmpd="sng">
                  <a:noFill/>
                  <a:prstDash val="solid"/>
                </a:ln>
                <a:effectLst>
                  <a:outerShdw blurRad="317500" dist="127000" dir="2700000" algn="tl" rotWithShape="0">
                    <a:prstClr val="black">
                      <a:alpha val="60000"/>
                    </a:prstClr>
                  </a:outerShdw>
                </a:effec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a:ln>
                      <a:noFill/>
                    </a:ln>
                    <a:solidFill>
                      <a:prstClr val="black"/>
                    </a:solidFill>
                    <a:effectLst/>
                    <a:uLnTx/>
                    <a:uFillTx/>
                    <a:latin typeface="Tahoma"/>
                  </a:endParaRPr>
                </a:p>
              </p:txBody>
            </p:sp>
          </p:grpSp>
          <p:sp>
            <p:nvSpPr>
              <p:cNvPr id="56" name="TextBox 58">
                <a:extLst>
                  <a:ext uri="{FF2B5EF4-FFF2-40B4-BE49-F238E27FC236}">
                    <a16:creationId xmlns:a16="http://schemas.microsoft.com/office/drawing/2014/main" id="{06999A29-737B-307B-BD38-2E146121DA55}"/>
                  </a:ext>
                </a:extLst>
              </p:cNvPr>
              <p:cNvSpPr txBox="1"/>
              <p:nvPr/>
            </p:nvSpPr>
            <p:spPr>
              <a:xfrm>
                <a:off x="4376594" y="1781898"/>
                <a:ext cx="629288" cy="461665"/>
              </a:xfrm>
              <a:prstGeom prst="rect">
                <a:avLst/>
              </a:prstGeom>
              <a:noFill/>
            </p:spPr>
            <p:txBody>
              <a:bodyPr wrap="square" rtlCol="0"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400" b="0" i="0" u="none" strike="noStrike" kern="0" cap="none" spc="30" normalizeH="0" baseline="0" noProof="0" dirty="0">
                    <a:ln>
                      <a:noFill/>
                    </a:ln>
                    <a:solidFill>
                      <a:srgbClr val="F6B107"/>
                    </a:solidFill>
                    <a:effectLst/>
                    <a:uLnTx/>
                    <a:uFillTx/>
                    <a:latin typeface="Tahoma bold"/>
                  </a:rPr>
                  <a:t>05</a:t>
                </a:r>
              </a:p>
            </p:txBody>
          </p:sp>
        </p:grpSp>
      </p:grpSp>
      <p:grpSp>
        <p:nvGrpSpPr>
          <p:cNvPr id="38" name="Group 16">
            <a:extLst>
              <a:ext uri="{FF2B5EF4-FFF2-40B4-BE49-F238E27FC236}">
                <a16:creationId xmlns:a16="http://schemas.microsoft.com/office/drawing/2014/main" id="{63963130-F4AE-FC5C-215D-1251E0F310F8}"/>
              </a:ext>
            </a:extLst>
          </p:cNvPr>
          <p:cNvGrpSpPr/>
          <p:nvPr/>
        </p:nvGrpSpPr>
        <p:grpSpPr>
          <a:xfrm>
            <a:off x="2401727" y="2881273"/>
            <a:ext cx="1651578" cy="3155701"/>
            <a:chOff x="2403555" y="3277513"/>
            <a:chExt cx="1651578" cy="3155701"/>
          </a:xfrm>
        </p:grpSpPr>
        <p:sp>
          <p:nvSpPr>
            <p:cNvPr id="39" name="TextBox 43">
              <a:extLst>
                <a:ext uri="{FF2B5EF4-FFF2-40B4-BE49-F238E27FC236}">
                  <a16:creationId xmlns:a16="http://schemas.microsoft.com/office/drawing/2014/main" id="{4B4C89BB-DFBD-B252-BDC1-9D45B8B4E802}"/>
                </a:ext>
              </a:extLst>
            </p:cNvPr>
            <p:cNvSpPr txBox="1"/>
            <p:nvPr/>
          </p:nvSpPr>
          <p:spPr>
            <a:xfrm>
              <a:off x="2403555" y="5479107"/>
              <a:ext cx="1651578" cy="954107"/>
            </a:xfrm>
            <a:prstGeom prst="rect">
              <a:avLst/>
            </a:prstGeom>
            <a:noFill/>
          </p:spPr>
          <p:txBody>
            <a:bodyPr wrap="square" rtlCol="0">
              <a:spAutoFit/>
            </a:bodyPr>
            <a:lstStyle/>
            <a:p>
              <a:pPr algn="ctr"/>
              <a:r>
                <a:rPr lang="ar-EG" sz="2800" b="1" dirty="0">
                  <a:latin typeface="Times New Roman" panose="02020603050405020304" pitchFamily="18" charset="0"/>
                  <a:ea typeface="Calibri" panose="020F0502020204030204" pitchFamily="34" charset="0"/>
                  <a:cs typeface="Adobe Arabic" panose="02040503050201020203" pitchFamily="18" charset="-78"/>
                </a:rPr>
                <a:t>التعلّم المستمر والتطوير الذاتي</a:t>
              </a:r>
              <a:endParaRPr lang="en-US" sz="2800" b="1" dirty="0">
                <a:latin typeface="Times New Roman" panose="02020603050405020304" pitchFamily="18" charset="0"/>
                <a:ea typeface="Calibri" panose="020F0502020204030204" pitchFamily="34" charset="0"/>
                <a:cs typeface="Adobe Arabic" panose="02040503050201020203" pitchFamily="18" charset="-78"/>
              </a:endParaRPr>
            </a:p>
          </p:txBody>
        </p:sp>
        <p:grpSp>
          <p:nvGrpSpPr>
            <p:cNvPr id="40" name="Group 44">
              <a:extLst>
                <a:ext uri="{FF2B5EF4-FFF2-40B4-BE49-F238E27FC236}">
                  <a16:creationId xmlns:a16="http://schemas.microsoft.com/office/drawing/2014/main" id="{356A5077-36A1-0F9A-F01E-ED80A93CAA24}"/>
                </a:ext>
              </a:extLst>
            </p:cNvPr>
            <p:cNvGrpSpPr/>
            <p:nvPr/>
          </p:nvGrpSpPr>
          <p:grpSpPr>
            <a:xfrm>
              <a:off x="2836010" y="3277513"/>
              <a:ext cx="906538" cy="1579776"/>
              <a:chOff x="2834182" y="2198005"/>
              <a:chExt cx="906538" cy="1579776"/>
            </a:xfrm>
          </p:grpSpPr>
          <p:grpSp>
            <p:nvGrpSpPr>
              <p:cNvPr id="41" name="Group 45">
                <a:extLst>
                  <a:ext uri="{FF2B5EF4-FFF2-40B4-BE49-F238E27FC236}">
                    <a16:creationId xmlns:a16="http://schemas.microsoft.com/office/drawing/2014/main" id="{C353C717-FD9B-E59F-471B-55031A60AFBE}"/>
                  </a:ext>
                </a:extLst>
              </p:cNvPr>
              <p:cNvGrpSpPr/>
              <p:nvPr/>
            </p:nvGrpSpPr>
            <p:grpSpPr>
              <a:xfrm>
                <a:off x="2834182" y="2198005"/>
                <a:ext cx="906538" cy="1579776"/>
                <a:chOff x="2834182" y="2198005"/>
                <a:chExt cx="906538" cy="1579776"/>
              </a:xfrm>
            </p:grpSpPr>
            <p:sp>
              <p:nvSpPr>
                <p:cNvPr id="43" name="Freeform: Shape 47">
                  <a:extLst>
                    <a:ext uri="{FF2B5EF4-FFF2-40B4-BE49-F238E27FC236}">
                      <a16:creationId xmlns:a16="http://schemas.microsoft.com/office/drawing/2014/main" id="{CC0DC2FC-0582-9589-F4B9-68FE48325D23}"/>
                    </a:ext>
                  </a:extLst>
                </p:cNvPr>
                <p:cNvSpPr/>
                <p:nvPr/>
              </p:nvSpPr>
              <p:spPr>
                <a:xfrm>
                  <a:off x="2834182" y="2198005"/>
                  <a:ext cx="906538" cy="1579776"/>
                </a:xfrm>
                <a:custGeom>
                  <a:avLst/>
                  <a:gdLst>
                    <a:gd name="connsiteX0" fmla="*/ 906539 w 906538"/>
                    <a:gd name="connsiteY0" fmla="*/ 453176 h 1579776"/>
                    <a:gd name="connsiteX1" fmla="*/ 453176 w 906538"/>
                    <a:gd name="connsiteY1" fmla="*/ 0 h 1579776"/>
                    <a:gd name="connsiteX2" fmla="*/ 0 w 906538"/>
                    <a:gd name="connsiteY2" fmla="*/ 453359 h 1579776"/>
                    <a:gd name="connsiteX3" fmla="*/ 364663 w 906538"/>
                    <a:gd name="connsiteY3" fmla="*/ 897792 h 1579776"/>
                    <a:gd name="connsiteX4" fmla="*/ 450222 w 906538"/>
                    <a:gd name="connsiteY4" fmla="*/ 1577676 h 1579776"/>
                    <a:gd name="connsiteX5" fmla="*/ 454480 w 906538"/>
                    <a:gd name="connsiteY5" fmla="*/ 1579553 h 1579776"/>
                    <a:gd name="connsiteX6" fmla="*/ 456357 w 906538"/>
                    <a:gd name="connsiteY6" fmla="*/ 1577676 h 1579776"/>
                    <a:gd name="connsiteX7" fmla="*/ 541876 w 906538"/>
                    <a:gd name="connsiteY7" fmla="*/ 897792 h 1579776"/>
                    <a:gd name="connsiteX8" fmla="*/ 906539 w 906538"/>
                    <a:gd name="connsiteY8" fmla="*/ 453176 h 15797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6538" h="1579776">
                      <a:moveTo>
                        <a:pt x="906539" y="453176"/>
                      </a:moveTo>
                      <a:cubicBezTo>
                        <a:pt x="906490" y="202844"/>
                        <a:pt x="703512" y="-53"/>
                        <a:pt x="453176" y="0"/>
                      </a:cubicBezTo>
                      <a:cubicBezTo>
                        <a:pt x="202844" y="49"/>
                        <a:pt x="-49" y="203027"/>
                        <a:pt x="0" y="453359"/>
                      </a:cubicBezTo>
                      <a:cubicBezTo>
                        <a:pt x="45" y="669500"/>
                        <a:pt x="152690" y="855541"/>
                        <a:pt x="364663" y="897792"/>
                      </a:cubicBezTo>
                      <a:lnTo>
                        <a:pt x="450222" y="1577676"/>
                      </a:lnTo>
                      <a:cubicBezTo>
                        <a:pt x="450881" y="1579370"/>
                        <a:pt x="452786" y="1580211"/>
                        <a:pt x="454480" y="1579553"/>
                      </a:cubicBezTo>
                      <a:cubicBezTo>
                        <a:pt x="455341" y="1579216"/>
                        <a:pt x="456024" y="1578537"/>
                        <a:pt x="456357" y="1577676"/>
                      </a:cubicBezTo>
                      <a:lnTo>
                        <a:pt x="541876" y="897792"/>
                      </a:lnTo>
                      <a:cubicBezTo>
                        <a:pt x="753881" y="855467"/>
                        <a:pt x="906519" y="669362"/>
                        <a:pt x="906539" y="453176"/>
                      </a:cubicBezTo>
                      <a:close/>
                    </a:path>
                  </a:pathLst>
                </a:custGeom>
                <a:solidFill>
                  <a:srgbClr val="6DB0B0"/>
                </a:solidFill>
                <a:ln w="4063"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b="0" i="0" u="none" strike="noStrike" kern="0" cap="none" spc="0" normalizeH="0" baseline="0" noProof="0">
                    <a:ln>
                      <a:noFill/>
                    </a:ln>
                    <a:solidFill>
                      <a:prstClr val="black"/>
                    </a:solidFill>
                    <a:effectLst/>
                    <a:uLnTx/>
                    <a:uFillTx/>
                    <a:latin typeface="Tahoma"/>
                  </a:endParaRPr>
                </a:p>
              </p:txBody>
            </p:sp>
            <p:sp>
              <p:nvSpPr>
                <p:cNvPr id="44" name="Freeform: Shape 48">
                  <a:extLst>
                    <a:ext uri="{FF2B5EF4-FFF2-40B4-BE49-F238E27FC236}">
                      <a16:creationId xmlns:a16="http://schemas.microsoft.com/office/drawing/2014/main" id="{5267F98E-0931-2240-641D-0E8C5D6C61D5}"/>
                    </a:ext>
                  </a:extLst>
                </p:cNvPr>
                <p:cNvSpPr/>
                <p:nvPr/>
              </p:nvSpPr>
              <p:spPr>
                <a:xfrm>
                  <a:off x="2954310" y="2317957"/>
                  <a:ext cx="666273" cy="666274"/>
                </a:xfrm>
                <a:custGeom>
                  <a:avLst/>
                  <a:gdLst>
                    <a:gd name="connsiteX0" fmla="*/ 46 w 666273"/>
                    <a:gd name="connsiteY0" fmla="*/ 338708 h 666274"/>
                    <a:gd name="connsiteX1" fmla="*/ 338708 w 666273"/>
                    <a:gd name="connsiteY1" fmla="*/ 666227 h 666274"/>
                    <a:gd name="connsiteX2" fmla="*/ 666226 w 666273"/>
                    <a:gd name="connsiteY2" fmla="*/ 327568 h 666274"/>
                    <a:gd name="connsiteX3" fmla="*/ 327658 w 666273"/>
                    <a:gd name="connsiteY3" fmla="*/ 46 h 666274"/>
                    <a:gd name="connsiteX4" fmla="*/ 46 w 666273"/>
                    <a:gd name="connsiteY4" fmla="*/ 338615 h 666274"/>
                    <a:gd name="connsiteX5" fmla="*/ 46 w 666273"/>
                    <a:gd name="connsiteY5" fmla="*/ 338708 h 6662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6273" h="666274">
                      <a:moveTo>
                        <a:pt x="46" y="338708"/>
                      </a:moveTo>
                      <a:cubicBezTo>
                        <a:pt x="3121" y="522669"/>
                        <a:pt x="154747" y="669306"/>
                        <a:pt x="338708" y="666227"/>
                      </a:cubicBezTo>
                      <a:cubicBezTo>
                        <a:pt x="522669" y="663151"/>
                        <a:pt x="669302" y="511529"/>
                        <a:pt x="666226" y="327568"/>
                      </a:cubicBezTo>
                      <a:cubicBezTo>
                        <a:pt x="663151" y="143644"/>
                        <a:pt x="511582" y="-2981"/>
                        <a:pt x="327658" y="46"/>
                      </a:cubicBezTo>
                      <a:cubicBezTo>
                        <a:pt x="143697" y="3073"/>
                        <a:pt x="-2981" y="154654"/>
                        <a:pt x="46" y="338615"/>
                      </a:cubicBezTo>
                      <a:cubicBezTo>
                        <a:pt x="46" y="338647"/>
                        <a:pt x="46" y="338676"/>
                        <a:pt x="46" y="338708"/>
                      </a:cubicBezTo>
                      <a:close/>
                    </a:path>
                  </a:pathLst>
                </a:custGeom>
                <a:gradFill>
                  <a:gsLst>
                    <a:gs pos="0">
                      <a:srgbClr val="EAEAEA"/>
                    </a:gs>
                    <a:gs pos="100000">
                      <a:srgbClr val="FEFFFF"/>
                    </a:gs>
                  </a:gsLst>
                  <a:lin ang="13500000" scaled="1"/>
                </a:gradFill>
                <a:ln w="12700" cmpd="sng">
                  <a:noFill/>
                  <a:prstDash val="solid"/>
                </a:ln>
                <a:effectLst>
                  <a:outerShdw blurRad="317500" dist="127000" dir="2700000" algn="tl" rotWithShape="0">
                    <a:prstClr val="black">
                      <a:alpha val="60000"/>
                    </a:prstClr>
                  </a:outerShdw>
                </a:effec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a:ln>
                      <a:noFill/>
                    </a:ln>
                    <a:solidFill>
                      <a:prstClr val="black"/>
                    </a:solidFill>
                    <a:effectLst/>
                    <a:uLnTx/>
                    <a:uFillTx/>
                    <a:latin typeface="Tahoma"/>
                  </a:endParaRPr>
                </a:p>
              </p:txBody>
            </p:sp>
          </p:grpSp>
          <p:sp>
            <p:nvSpPr>
              <p:cNvPr id="42" name="TextBox 46">
                <a:extLst>
                  <a:ext uri="{FF2B5EF4-FFF2-40B4-BE49-F238E27FC236}">
                    <a16:creationId xmlns:a16="http://schemas.microsoft.com/office/drawing/2014/main" id="{64DB2930-77F2-4E01-27D0-241807A0215B}"/>
                  </a:ext>
                </a:extLst>
              </p:cNvPr>
              <p:cNvSpPr txBox="1"/>
              <p:nvPr/>
            </p:nvSpPr>
            <p:spPr>
              <a:xfrm>
                <a:off x="2972813" y="2413439"/>
                <a:ext cx="629288" cy="461665"/>
              </a:xfrm>
              <a:prstGeom prst="rect">
                <a:avLst/>
              </a:prstGeom>
              <a:noFill/>
            </p:spPr>
            <p:txBody>
              <a:bodyPr wrap="square" rtlCol="0"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400" b="0" i="0" u="none" strike="noStrike" kern="0" cap="none" spc="30" normalizeH="0" baseline="0" noProof="0" dirty="0">
                    <a:ln>
                      <a:noFill/>
                    </a:ln>
                    <a:solidFill>
                      <a:srgbClr val="6DB0B0"/>
                    </a:solidFill>
                    <a:effectLst/>
                    <a:uLnTx/>
                    <a:uFillTx/>
                    <a:latin typeface="Tahoma bold"/>
                  </a:rPr>
                  <a:t>06</a:t>
                </a:r>
              </a:p>
            </p:txBody>
          </p:sp>
        </p:grpSp>
      </p:grpSp>
      <p:grpSp>
        <p:nvGrpSpPr>
          <p:cNvPr id="14" name="Group 15">
            <a:extLst>
              <a:ext uri="{FF2B5EF4-FFF2-40B4-BE49-F238E27FC236}">
                <a16:creationId xmlns:a16="http://schemas.microsoft.com/office/drawing/2014/main" id="{2F626913-1648-E107-7964-B4231C975D59}"/>
              </a:ext>
            </a:extLst>
          </p:cNvPr>
          <p:cNvGrpSpPr/>
          <p:nvPr/>
        </p:nvGrpSpPr>
        <p:grpSpPr>
          <a:xfrm>
            <a:off x="426720" y="2242793"/>
            <a:ext cx="2363163" cy="2789787"/>
            <a:chOff x="428548" y="2639033"/>
            <a:chExt cx="2363163" cy="2789787"/>
          </a:xfrm>
        </p:grpSpPr>
        <p:sp>
          <p:nvSpPr>
            <p:cNvPr id="15" name="TextBox 23">
              <a:extLst>
                <a:ext uri="{FF2B5EF4-FFF2-40B4-BE49-F238E27FC236}">
                  <a16:creationId xmlns:a16="http://schemas.microsoft.com/office/drawing/2014/main" id="{FE43FDBE-16DB-1FD9-B749-38D3FB7A20D9}"/>
                </a:ext>
              </a:extLst>
            </p:cNvPr>
            <p:cNvSpPr txBox="1"/>
            <p:nvPr/>
          </p:nvSpPr>
          <p:spPr>
            <a:xfrm>
              <a:off x="428548" y="4857125"/>
              <a:ext cx="2363163" cy="571695"/>
            </a:xfrm>
            <a:prstGeom prst="rect">
              <a:avLst/>
            </a:prstGeom>
            <a:noFill/>
          </p:spPr>
          <p:txBody>
            <a:bodyPr wrap="square" rtlCol="0">
              <a:spAutoFit/>
            </a:bodyPr>
            <a:lstStyle/>
            <a:p>
              <a:pPr algn="ctr">
                <a:lnSpc>
                  <a:spcPct val="115000"/>
                </a:lnSpc>
              </a:pPr>
              <a:r>
                <a:rPr lang="ar-EG" sz="2800" b="1" dirty="0">
                  <a:latin typeface="Times New Roman" panose="02020603050405020304" pitchFamily="18" charset="0"/>
                  <a:ea typeface="Calibri" panose="020F0502020204030204" pitchFamily="34" charset="0"/>
                  <a:cs typeface="Adobe Arabic" panose="02040503050201020203" pitchFamily="18" charset="-78"/>
                </a:rPr>
                <a:t>السرية وأمن المعلومات</a:t>
              </a:r>
              <a:endParaRPr lang="en-US" sz="2800" b="1" dirty="0">
                <a:latin typeface="Times New Roman" panose="02020603050405020304" pitchFamily="18" charset="0"/>
                <a:ea typeface="Calibri" panose="020F0502020204030204" pitchFamily="34" charset="0"/>
                <a:cs typeface="Adobe Arabic" panose="02040503050201020203" pitchFamily="18" charset="-78"/>
              </a:endParaRPr>
            </a:p>
          </p:txBody>
        </p:sp>
        <p:grpSp>
          <p:nvGrpSpPr>
            <p:cNvPr id="16" name="Group 24">
              <a:extLst>
                <a:ext uri="{FF2B5EF4-FFF2-40B4-BE49-F238E27FC236}">
                  <a16:creationId xmlns:a16="http://schemas.microsoft.com/office/drawing/2014/main" id="{D08C8611-7FD2-6097-6992-09454A4EAE23}"/>
                </a:ext>
              </a:extLst>
            </p:cNvPr>
            <p:cNvGrpSpPr/>
            <p:nvPr/>
          </p:nvGrpSpPr>
          <p:grpSpPr>
            <a:xfrm>
              <a:off x="1432235" y="2639033"/>
              <a:ext cx="906538" cy="1579718"/>
              <a:chOff x="1430407" y="1559525"/>
              <a:chExt cx="906538" cy="1579718"/>
            </a:xfrm>
          </p:grpSpPr>
          <p:grpSp>
            <p:nvGrpSpPr>
              <p:cNvPr id="17" name="Group 25">
                <a:extLst>
                  <a:ext uri="{FF2B5EF4-FFF2-40B4-BE49-F238E27FC236}">
                    <a16:creationId xmlns:a16="http://schemas.microsoft.com/office/drawing/2014/main" id="{8EFA9BA0-379D-916C-3F25-1FF6E4A05FA6}"/>
                  </a:ext>
                </a:extLst>
              </p:cNvPr>
              <p:cNvGrpSpPr/>
              <p:nvPr/>
            </p:nvGrpSpPr>
            <p:grpSpPr>
              <a:xfrm>
                <a:off x="1430407" y="1559525"/>
                <a:ext cx="906538" cy="1579718"/>
                <a:chOff x="1430407" y="1559525"/>
                <a:chExt cx="906538" cy="1579718"/>
              </a:xfrm>
            </p:grpSpPr>
            <p:sp>
              <p:nvSpPr>
                <p:cNvPr id="19" name="Freeform: Shape 27">
                  <a:extLst>
                    <a:ext uri="{FF2B5EF4-FFF2-40B4-BE49-F238E27FC236}">
                      <a16:creationId xmlns:a16="http://schemas.microsoft.com/office/drawing/2014/main" id="{63074B07-CE50-4174-3A96-A8C93A5EC846}"/>
                    </a:ext>
                  </a:extLst>
                </p:cNvPr>
                <p:cNvSpPr/>
                <p:nvPr/>
              </p:nvSpPr>
              <p:spPr>
                <a:xfrm>
                  <a:off x="1430407" y="1559525"/>
                  <a:ext cx="906538" cy="1579718"/>
                </a:xfrm>
                <a:custGeom>
                  <a:avLst/>
                  <a:gdLst>
                    <a:gd name="connsiteX0" fmla="*/ 906539 w 906538"/>
                    <a:gd name="connsiteY0" fmla="*/ 453292 h 1579718"/>
                    <a:gd name="connsiteX1" fmla="*/ 453290 w 906538"/>
                    <a:gd name="connsiteY1" fmla="*/ 0 h 1579718"/>
                    <a:gd name="connsiteX2" fmla="*/ 0 w 906538"/>
                    <a:gd name="connsiteY2" fmla="*/ 453247 h 1579718"/>
                    <a:gd name="connsiteX3" fmla="*/ 364622 w 906538"/>
                    <a:gd name="connsiteY3" fmla="*/ 897786 h 1579718"/>
                    <a:gd name="connsiteX4" fmla="*/ 450222 w 906538"/>
                    <a:gd name="connsiteY4" fmla="*/ 1577670 h 1579718"/>
                    <a:gd name="connsiteX5" fmla="*/ 454513 w 906538"/>
                    <a:gd name="connsiteY5" fmla="*/ 1579474 h 1579718"/>
                    <a:gd name="connsiteX6" fmla="*/ 456316 w 906538"/>
                    <a:gd name="connsiteY6" fmla="*/ 1577670 h 1579718"/>
                    <a:gd name="connsiteX7" fmla="*/ 541916 w 906538"/>
                    <a:gd name="connsiteY7" fmla="*/ 897786 h 1579718"/>
                    <a:gd name="connsiteX8" fmla="*/ 906539 w 906538"/>
                    <a:gd name="connsiteY8" fmla="*/ 453292 h 15797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6538" h="1579718">
                      <a:moveTo>
                        <a:pt x="906539" y="453292"/>
                      </a:moveTo>
                      <a:cubicBezTo>
                        <a:pt x="906551" y="202958"/>
                        <a:pt x="703626" y="12"/>
                        <a:pt x="453290" y="0"/>
                      </a:cubicBezTo>
                      <a:cubicBezTo>
                        <a:pt x="202958" y="-12"/>
                        <a:pt x="12" y="202913"/>
                        <a:pt x="0" y="453247"/>
                      </a:cubicBezTo>
                      <a:cubicBezTo>
                        <a:pt x="-12" y="669417"/>
                        <a:pt x="152630" y="855510"/>
                        <a:pt x="364622" y="897786"/>
                      </a:cubicBezTo>
                      <a:lnTo>
                        <a:pt x="450222" y="1577670"/>
                      </a:lnTo>
                      <a:cubicBezTo>
                        <a:pt x="450909" y="1579352"/>
                        <a:pt x="452831" y="1580160"/>
                        <a:pt x="454513" y="1579474"/>
                      </a:cubicBezTo>
                      <a:cubicBezTo>
                        <a:pt x="455333" y="1579141"/>
                        <a:pt x="455983" y="1578491"/>
                        <a:pt x="456316" y="1577670"/>
                      </a:cubicBezTo>
                      <a:lnTo>
                        <a:pt x="541916" y="897786"/>
                      </a:lnTo>
                      <a:cubicBezTo>
                        <a:pt x="753848" y="855441"/>
                        <a:pt x="906449" y="669417"/>
                        <a:pt x="906539" y="453292"/>
                      </a:cubicBezTo>
                      <a:close/>
                    </a:path>
                  </a:pathLst>
                </a:custGeom>
                <a:solidFill>
                  <a:srgbClr val="028086"/>
                </a:solidFill>
                <a:ln w="4063" cap="flat">
                  <a:noFill/>
                  <a:prstDash val="solid"/>
                  <a:miter/>
                </a:ln>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b="0" i="0" u="none" strike="noStrike" kern="0" cap="none" spc="0" normalizeH="0" baseline="0" noProof="0" dirty="0">
                    <a:ln>
                      <a:noFill/>
                    </a:ln>
                    <a:solidFill>
                      <a:prstClr val="black"/>
                    </a:solidFill>
                    <a:effectLst/>
                    <a:uLnTx/>
                    <a:uFillTx/>
                    <a:latin typeface="Tahoma"/>
                  </a:endParaRPr>
                </a:p>
              </p:txBody>
            </p:sp>
            <p:sp>
              <p:nvSpPr>
                <p:cNvPr id="20" name="Freeform: Shape 28">
                  <a:extLst>
                    <a:ext uri="{FF2B5EF4-FFF2-40B4-BE49-F238E27FC236}">
                      <a16:creationId xmlns:a16="http://schemas.microsoft.com/office/drawing/2014/main" id="{F1149A1F-725A-9F34-63A1-FC3627351338}"/>
                    </a:ext>
                  </a:extLst>
                </p:cNvPr>
                <p:cNvSpPr/>
                <p:nvPr/>
              </p:nvSpPr>
              <p:spPr>
                <a:xfrm>
                  <a:off x="1550539" y="1679593"/>
                  <a:ext cx="666274" cy="666274"/>
                </a:xfrm>
                <a:custGeom>
                  <a:avLst/>
                  <a:gdLst>
                    <a:gd name="connsiteX0" fmla="*/ 51 w 666274"/>
                    <a:gd name="connsiteY0" fmla="*/ 338953 h 666274"/>
                    <a:gd name="connsiteX1" fmla="*/ 338952 w 666274"/>
                    <a:gd name="connsiteY1" fmla="*/ 666223 h 666274"/>
                    <a:gd name="connsiteX2" fmla="*/ 666223 w 666274"/>
                    <a:gd name="connsiteY2" fmla="*/ 327325 h 666274"/>
                    <a:gd name="connsiteX3" fmla="*/ 327622 w 666274"/>
                    <a:gd name="connsiteY3" fmla="*/ 47 h 666274"/>
                    <a:gd name="connsiteX4" fmla="*/ 47 w 666274"/>
                    <a:gd name="connsiteY4" fmla="*/ 338652 h 666274"/>
                    <a:gd name="connsiteX5" fmla="*/ 51 w 666274"/>
                    <a:gd name="connsiteY5" fmla="*/ 338953 h 6662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6274" h="666274">
                      <a:moveTo>
                        <a:pt x="51" y="338953"/>
                      </a:moveTo>
                      <a:cubicBezTo>
                        <a:pt x="3260" y="522909"/>
                        <a:pt x="154992" y="669437"/>
                        <a:pt x="338952" y="666223"/>
                      </a:cubicBezTo>
                      <a:cubicBezTo>
                        <a:pt x="522909" y="663014"/>
                        <a:pt x="669433" y="511282"/>
                        <a:pt x="666223" y="327325"/>
                      </a:cubicBezTo>
                      <a:cubicBezTo>
                        <a:pt x="663013" y="143482"/>
                        <a:pt x="511465" y="-2998"/>
                        <a:pt x="327622" y="47"/>
                      </a:cubicBezTo>
                      <a:cubicBezTo>
                        <a:pt x="143661" y="3092"/>
                        <a:pt x="-3000" y="154692"/>
                        <a:pt x="47" y="338652"/>
                      </a:cubicBezTo>
                      <a:cubicBezTo>
                        <a:pt x="47" y="338754"/>
                        <a:pt x="51" y="338851"/>
                        <a:pt x="51" y="338953"/>
                      </a:cubicBezTo>
                      <a:close/>
                    </a:path>
                  </a:pathLst>
                </a:custGeom>
                <a:gradFill>
                  <a:gsLst>
                    <a:gs pos="0">
                      <a:srgbClr val="EAEAEA"/>
                    </a:gs>
                    <a:gs pos="100000">
                      <a:srgbClr val="FEFFFF"/>
                    </a:gs>
                  </a:gsLst>
                  <a:lin ang="13500000" scaled="1"/>
                </a:gradFill>
                <a:ln w="12700" cmpd="sng">
                  <a:noFill/>
                  <a:prstDash val="solid"/>
                </a:ln>
                <a:effectLst>
                  <a:outerShdw blurRad="317500" dist="127000" dir="2700000" algn="tl" rotWithShape="0">
                    <a:prstClr val="black">
                      <a:alpha val="60000"/>
                    </a:prstClr>
                  </a:outerShdw>
                </a:effec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a:ln>
                      <a:noFill/>
                    </a:ln>
                    <a:solidFill>
                      <a:prstClr val="black"/>
                    </a:solidFill>
                    <a:effectLst/>
                    <a:uLnTx/>
                    <a:uFillTx/>
                    <a:latin typeface="Tahoma"/>
                  </a:endParaRPr>
                </a:p>
              </p:txBody>
            </p:sp>
          </p:grpSp>
          <p:sp>
            <p:nvSpPr>
              <p:cNvPr id="18" name="TextBox 26">
                <a:extLst>
                  <a:ext uri="{FF2B5EF4-FFF2-40B4-BE49-F238E27FC236}">
                    <a16:creationId xmlns:a16="http://schemas.microsoft.com/office/drawing/2014/main" id="{49450F12-1B62-BEB6-2954-FC8F09A0F8F8}"/>
                  </a:ext>
                </a:extLst>
              </p:cNvPr>
              <p:cNvSpPr txBox="1"/>
              <p:nvPr/>
            </p:nvSpPr>
            <p:spPr>
              <a:xfrm>
                <a:off x="1569032" y="1781898"/>
                <a:ext cx="629288" cy="461665"/>
              </a:xfrm>
              <a:prstGeom prst="rect">
                <a:avLst/>
              </a:prstGeom>
              <a:noFill/>
            </p:spPr>
            <p:txBody>
              <a:bodyPr wrap="square" rtlCol="0"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400" b="0" i="0" u="none" strike="noStrike" kern="0" cap="none" spc="30" normalizeH="0" baseline="0" noProof="0" dirty="0">
                    <a:ln>
                      <a:noFill/>
                    </a:ln>
                    <a:solidFill>
                      <a:srgbClr val="028086"/>
                    </a:solidFill>
                    <a:effectLst/>
                    <a:uLnTx/>
                    <a:uFillTx/>
                    <a:latin typeface="Tahoma bold"/>
                  </a:rPr>
                  <a:t>07</a:t>
                </a:r>
              </a:p>
            </p:txBody>
          </p:sp>
        </p:grpSp>
      </p:grpSp>
    </p:spTree>
    <p:extLst>
      <p:ext uri="{BB962C8B-B14F-4D97-AF65-F5344CB8AC3E}">
        <p14:creationId xmlns:p14="http://schemas.microsoft.com/office/powerpoint/2010/main" val="397190725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92FC6B-3C88-203B-1015-C33F9B9D7A5B}"/>
            </a:ext>
          </a:extLst>
        </p:cNvPr>
        <p:cNvGrpSpPr/>
        <p:nvPr/>
      </p:nvGrpSpPr>
      <p:grpSpPr>
        <a:xfrm>
          <a:off x="0" y="0"/>
          <a:ext cx="0" cy="0"/>
          <a:chOff x="0" y="0"/>
          <a:chExt cx="0" cy="0"/>
        </a:xfrm>
      </p:grpSpPr>
      <p:sp>
        <p:nvSpPr>
          <p:cNvPr id="29" name="TextBox 28">
            <a:extLst>
              <a:ext uri="{FF2B5EF4-FFF2-40B4-BE49-F238E27FC236}">
                <a16:creationId xmlns:a16="http://schemas.microsoft.com/office/drawing/2014/main" id="{2AB92329-854A-1AB9-C2CF-0632C2291D41}"/>
              </a:ext>
            </a:extLst>
          </p:cNvPr>
          <p:cNvSpPr txBox="1"/>
          <p:nvPr/>
        </p:nvSpPr>
        <p:spPr>
          <a:xfrm>
            <a:off x="1002401" y="3155737"/>
            <a:ext cx="5009702" cy="658642"/>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r>
              <a:rPr lang="ar-EG" dirty="0"/>
              <a:t>بطاقة هوية القائد</a:t>
            </a:r>
          </a:p>
        </p:txBody>
      </p:sp>
      <p:sp>
        <p:nvSpPr>
          <p:cNvPr id="8" name="TextBox 7">
            <a:extLst>
              <a:ext uri="{FF2B5EF4-FFF2-40B4-BE49-F238E27FC236}">
                <a16:creationId xmlns:a16="http://schemas.microsoft.com/office/drawing/2014/main" id="{BC556E99-5B0A-8EE9-7B8A-C3A6D641BDD5}"/>
              </a:ext>
            </a:extLst>
          </p:cNvPr>
          <p:cNvSpPr txBox="1"/>
          <p:nvPr/>
        </p:nvSpPr>
        <p:spPr>
          <a:xfrm>
            <a:off x="2779494" y="-181335"/>
            <a:ext cx="6633012"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نشاط تدريبي</a:t>
            </a:r>
            <a:endParaRPr lang="en-US" sz="4000" dirty="0">
              <a:solidFill>
                <a:schemeClr val="bg1"/>
              </a:solidFill>
              <a:effectLst/>
              <a:latin typeface="Adobe Arabic" panose="02040503050201020203" pitchFamily="18" charset="-78"/>
              <a:ea typeface="Calibri" panose="020F0502020204030204" pitchFamily="34" charset="0"/>
              <a:cs typeface="Adobe Arabic" panose="02040503050201020203" pitchFamily="18" charset="-78"/>
            </a:endParaRPr>
          </a:p>
        </p:txBody>
      </p:sp>
      <p:pic>
        <p:nvPicPr>
          <p:cNvPr id="9" name="Picture 8">
            <a:extLst>
              <a:ext uri="{FF2B5EF4-FFF2-40B4-BE49-F238E27FC236}">
                <a16:creationId xmlns:a16="http://schemas.microsoft.com/office/drawing/2014/main" id="{66965A91-89A8-5FDF-51D8-DE27B516A00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3" name="Picture 2">
            <a:extLst>
              <a:ext uri="{FF2B5EF4-FFF2-40B4-BE49-F238E27FC236}">
                <a16:creationId xmlns:a16="http://schemas.microsoft.com/office/drawing/2014/main" id="{C29E21AD-87B3-32B0-9EFB-A191DC32FF3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79898" y="1386963"/>
            <a:ext cx="4762500" cy="4762500"/>
          </a:xfrm>
          <a:prstGeom prst="rect">
            <a:avLst/>
          </a:prstGeom>
        </p:spPr>
      </p:pic>
    </p:spTree>
    <p:extLst>
      <p:ext uri="{BB962C8B-B14F-4D97-AF65-F5344CB8AC3E}">
        <p14:creationId xmlns:p14="http://schemas.microsoft.com/office/powerpoint/2010/main" val="279658824"/>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477">
          <a:extLst>
            <a:ext uri="{FF2B5EF4-FFF2-40B4-BE49-F238E27FC236}">
              <a16:creationId xmlns:a16="http://schemas.microsoft.com/office/drawing/2014/main" id="{FCD08FBB-1577-FB61-5566-A3B7918A0C6E}"/>
            </a:ext>
          </a:extLst>
        </p:cNvPr>
        <p:cNvGrpSpPr/>
        <p:nvPr/>
      </p:nvGrpSpPr>
      <p:grpSpPr>
        <a:xfrm>
          <a:off x="0" y="0"/>
          <a:ext cx="0" cy="0"/>
          <a:chOff x="0" y="0"/>
          <a:chExt cx="0" cy="0"/>
        </a:xfrm>
      </p:grpSpPr>
      <p:sp>
        <p:nvSpPr>
          <p:cNvPr id="2" name="عنوان 1">
            <a:extLst>
              <a:ext uri="{FF2B5EF4-FFF2-40B4-BE49-F238E27FC236}">
                <a16:creationId xmlns:a16="http://schemas.microsoft.com/office/drawing/2014/main" id="{9E50CE6B-3FF4-74C5-1DD4-AC7DD56EDDD7}"/>
              </a:ext>
            </a:extLst>
          </p:cNvPr>
          <p:cNvSpPr txBox="1">
            <a:spLocks/>
          </p:cNvSpPr>
          <p:nvPr/>
        </p:nvSpPr>
        <p:spPr>
          <a:xfrm>
            <a:off x="6213764" y="1"/>
            <a:ext cx="5779903" cy="1284790"/>
          </a:xfrm>
          <a:prstGeom prst="rect">
            <a:avLst/>
          </a:prstGeom>
        </p:spPr>
        <p:txBody>
          <a:bodyPr vert="horz" lIns="91440" tIns="45720" rIns="91440" bIns="45720" rtlCol="1" anchor="ctr">
            <a:noAutofit/>
          </a:bodyPr>
          <a:lstStyle>
            <a:lvl1pPr algn="r" defTabSz="914400" rtl="1" eaLnBrk="1" latinLnBrk="0" hangingPunct="1">
              <a:lnSpc>
                <a:spcPct val="90000"/>
              </a:lnSpc>
              <a:spcBef>
                <a:spcPct val="0"/>
              </a:spcBef>
              <a:buNone/>
              <a:defRPr sz="2800" kern="1200">
                <a:solidFill>
                  <a:srgbClr val="A9894C"/>
                </a:solidFill>
                <a:latin typeface="TS Safaa Bold" panose="00000800000000000000" pitchFamily="50" charset="-78"/>
                <a:ea typeface="+mj-ea"/>
                <a:cs typeface="TS Safaa Bold" panose="00000800000000000000" pitchFamily="50" charset="-78"/>
              </a:defRPr>
            </a:lvl1pPr>
          </a:lstStyle>
          <a:p>
            <a:pPr algn="ctr">
              <a:lnSpc>
                <a:spcPct val="100000"/>
              </a:lnSpc>
            </a:pPr>
            <a:r>
              <a:rPr lang="ar-AE" sz="32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rPr>
              <a:t>التقويم</a:t>
            </a:r>
          </a:p>
        </p:txBody>
      </p:sp>
      <p:sp>
        <p:nvSpPr>
          <p:cNvPr id="6" name="Rectangle: Rounded Corners 13">
            <a:extLst>
              <a:ext uri="{FF2B5EF4-FFF2-40B4-BE49-F238E27FC236}">
                <a16:creationId xmlns:a16="http://schemas.microsoft.com/office/drawing/2014/main" id="{A0391C14-3EE1-AD29-92CB-09D274BCE297}"/>
              </a:ext>
            </a:extLst>
          </p:cNvPr>
          <p:cNvSpPr/>
          <p:nvPr/>
        </p:nvSpPr>
        <p:spPr>
          <a:xfrm>
            <a:off x="782320" y="1646324"/>
            <a:ext cx="10627360" cy="4165196"/>
          </a:xfrm>
          <a:prstGeom prst="roundRect">
            <a:avLst>
              <a:gd name="adj" fmla="val 7321"/>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TextBox 7">
            <a:extLst>
              <a:ext uri="{FF2B5EF4-FFF2-40B4-BE49-F238E27FC236}">
                <a16:creationId xmlns:a16="http://schemas.microsoft.com/office/drawing/2014/main" id="{77FDCEAF-BC28-4CFA-DEEC-2AF264584E70}"/>
              </a:ext>
            </a:extLst>
          </p:cNvPr>
          <p:cNvSpPr txBox="1"/>
          <p:nvPr/>
        </p:nvSpPr>
        <p:spPr>
          <a:xfrm>
            <a:off x="894079" y="1750182"/>
            <a:ext cx="10403842" cy="3985706"/>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3"/>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b="1" dirty="0">
                <a:solidFill>
                  <a:srgbClr val="168489"/>
                </a:solidFill>
              </a:rPr>
              <a:t>شركة "الريادة للتقنيات"</a:t>
            </a:r>
          </a:p>
          <a:p>
            <a:pPr marL="0" indent="0">
              <a:buNone/>
            </a:pPr>
            <a:r>
              <a:rPr lang="ar-SA" b="1" dirty="0">
                <a:solidFill>
                  <a:schemeClr val="tx1"/>
                </a:solidFill>
              </a:rPr>
              <a:t>تعاني شركة "الريادة للتقنيات" من تحديات كبيرة في إدارة قسم تطوير البرمجيات. يتكون القسم من 15 مبرمجاً ومصمماً، ويواجه مشكلات في تسليم المشاريع في الوقت المحدد، بالإضافة إلى شكاوى متكررة من العملاء حول جودة المنتجات. اشتكى الموظفون من غياب التوجيه الواضح، وعدم وجود معايير محددة للعمل، والتغييرات المستمرة في الأولويات. كما لوحظ ارتفاع في معدل دوران الموظفين، حيث استقال ثلاثة مبرمجين مهمين خلال الأشهر الستة الماضية.</a:t>
            </a:r>
          </a:p>
          <a:p>
            <a:pPr marL="0" indent="0">
              <a:buNone/>
            </a:pPr>
            <a:r>
              <a:rPr lang="ar-SA" b="1" dirty="0">
                <a:solidFill>
                  <a:schemeClr val="tx1"/>
                </a:solidFill>
              </a:rPr>
              <a:t>تم تعيين أحمد كمدير جديد للقسم، وهو يملك خبرة تقنية جيدة لكنه يواجه تحدياً في قيادة الفريق وإعادة بناء الثقة وتحسين الأداء.</a:t>
            </a:r>
          </a:p>
        </p:txBody>
      </p:sp>
    </p:spTree>
    <p:extLst>
      <p:ext uri="{BB962C8B-B14F-4D97-AF65-F5344CB8AC3E}">
        <p14:creationId xmlns:p14="http://schemas.microsoft.com/office/powerpoint/2010/main" val="78831299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1+#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59B74D45-8AAA-665A-5BAF-BADABCC8E93B}"/>
              </a:ext>
            </a:extLst>
          </p:cNvPr>
          <p:cNvSpPr/>
          <p:nvPr/>
        </p:nvSpPr>
        <p:spPr>
          <a:xfrm>
            <a:off x="0" y="1"/>
            <a:ext cx="12192000" cy="6858000"/>
          </a:xfrm>
          <a:prstGeom prst="rect">
            <a:avLst/>
          </a:prstGeom>
          <a:solidFill>
            <a:srgbClr val="00808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Tajawal ExtraBold" panose="00000800000000000000" pitchFamily="2" charset="-78"/>
              <a:cs typeface="Tajawal ExtraBold" panose="00000800000000000000" pitchFamily="2" charset="-78"/>
            </a:endParaRPr>
          </a:p>
        </p:txBody>
      </p:sp>
      <p:cxnSp>
        <p:nvCxnSpPr>
          <p:cNvPr id="19" name="Straight Connector 18">
            <a:extLst>
              <a:ext uri="{FF2B5EF4-FFF2-40B4-BE49-F238E27FC236}">
                <a16:creationId xmlns:a16="http://schemas.microsoft.com/office/drawing/2014/main" id="{C1712E9A-B157-3C29-CB49-D5300DE4501C}"/>
              </a:ext>
            </a:extLst>
          </p:cNvPr>
          <p:cNvCxnSpPr>
            <a:cxnSpLocks/>
          </p:cNvCxnSpPr>
          <p:nvPr/>
        </p:nvCxnSpPr>
        <p:spPr>
          <a:xfrm flipH="1">
            <a:off x="4651513" y="-286597"/>
            <a:ext cx="2888974" cy="0"/>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pic>
        <p:nvPicPr>
          <p:cNvPr id="4" name="Picture 3">
            <a:extLst>
              <a:ext uri="{FF2B5EF4-FFF2-40B4-BE49-F238E27FC236}">
                <a16:creationId xmlns:a16="http://schemas.microsoft.com/office/drawing/2014/main" id="{BD5FC7C8-5FD2-0E43-6E22-664D25E57B3A}"/>
              </a:ext>
            </a:extLst>
          </p:cNvPr>
          <p:cNvPicPr>
            <a:picLocks noChangeAspect="1"/>
          </p:cNvPicPr>
          <p:nvPr/>
        </p:nvPicPr>
        <p:blipFill>
          <a:blip r:embed="rId3">
            <a:extLst>
              <a:ext uri="{28A0092B-C50C-407E-A947-70E740481C1C}">
                <a14:useLocalDpi xmlns:a14="http://schemas.microsoft.com/office/drawing/2010/main" val="0"/>
              </a:ext>
            </a:extLst>
          </a:blip>
          <a:srcRect l="12170" r="12170"/>
          <a:stretch/>
        </p:blipFill>
        <p:spPr>
          <a:xfrm>
            <a:off x="0" y="2607174"/>
            <a:ext cx="12192000" cy="4005661"/>
          </a:xfrm>
          <a:prstGeom prst="rect">
            <a:avLst/>
          </a:prstGeom>
        </p:spPr>
      </p:pic>
      <p:sp>
        <p:nvSpPr>
          <p:cNvPr id="6" name="TextBox 5">
            <a:extLst>
              <a:ext uri="{FF2B5EF4-FFF2-40B4-BE49-F238E27FC236}">
                <a16:creationId xmlns:a16="http://schemas.microsoft.com/office/drawing/2014/main" id="{5331FAEE-B721-3230-58E4-3FD2C2B6CA8D}"/>
              </a:ext>
            </a:extLst>
          </p:cNvPr>
          <p:cNvSpPr txBox="1"/>
          <p:nvPr/>
        </p:nvSpPr>
        <p:spPr>
          <a:xfrm>
            <a:off x="3048000" y="1029872"/>
            <a:ext cx="6096000" cy="646331"/>
          </a:xfrm>
          <a:prstGeom prst="rect">
            <a:avLst/>
          </a:prstGeom>
          <a:noFill/>
        </p:spPr>
        <p:txBody>
          <a:bodyPr wrap="square">
            <a:spAutoFit/>
          </a:bodyPr>
          <a:lstStyle/>
          <a:p>
            <a:pPr algn="ctr"/>
            <a:r>
              <a:rPr lang="ar-EG" sz="3600" dirty="0">
                <a:solidFill>
                  <a:schemeClr val="bg1"/>
                </a:solidFill>
                <a:latin typeface="Tajawal ExtraBold" panose="00000800000000000000" pitchFamily="2" charset="-78"/>
                <a:cs typeface="Tajawal ExtraBold" panose="00000800000000000000" pitchFamily="2" charset="-78"/>
              </a:rPr>
              <a:t>وصف الدورة</a:t>
            </a:r>
            <a:endParaRPr lang="en-US" sz="3600" dirty="0">
              <a:solidFill>
                <a:schemeClr val="bg1"/>
              </a:solidFill>
              <a:latin typeface="Tajawal ExtraBold" panose="00000800000000000000" pitchFamily="2" charset="-78"/>
              <a:cs typeface="Tajawal ExtraBold" panose="00000800000000000000" pitchFamily="2" charset="-78"/>
            </a:endParaRPr>
          </a:p>
        </p:txBody>
      </p:sp>
      <p:grpSp>
        <p:nvGrpSpPr>
          <p:cNvPr id="35" name="Group 34">
            <a:extLst>
              <a:ext uri="{FF2B5EF4-FFF2-40B4-BE49-F238E27FC236}">
                <a16:creationId xmlns:a16="http://schemas.microsoft.com/office/drawing/2014/main" id="{7AA15B85-9CA4-31A8-A3E0-E6CBB0CEE330}"/>
              </a:ext>
            </a:extLst>
          </p:cNvPr>
          <p:cNvGrpSpPr/>
          <p:nvPr/>
        </p:nvGrpSpPr>
        <p:grpSpPr>
          <a:xfrm>
            <a:off x="2761434" y="2269981"/>
            <a:ext cx="6463845" cy="1824499"/>
            <a:chOff x="1003754" y="2610523"/>
            <a:chExt cx="6463845" cy="1824499"/>
          </a:xfrm>
        </p:grpSpPr>
        <p:sp>
          <p:nvSpPr>
            <p:cNvPr id="9" name="Rectangle: Rounded Corners 8">
              <a:extLst>
                <a:ext uri="{FF2B5EF4-FFF2-40B4-BE49-F238E27FC236}">
                  <a16:creationId xmlns:a16="http://schemas.microsoft.com/office/drawing/2014/main" id="{414E3D6B-5917-980E-BDDC-82AD805F537F}"/>
                </a:ext>
              </a:extLst>
            </p:cNvPr>
            <p:cNvSpPr/>
            <p:nvPr/>
          </p:nvSpPr>
          <p:spPr>
            <a:xfrm>
              <a:off x="1003754" y="2610523"/>
              <a:ext cx="6463845" cy="1824499"/>
            </a:xfrm>
            <a:prstGeom prst="roundRect">
              <a:avLst>
                <a:gd name="adj" fmla="val 7321"/>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extBox 24">
              <a:extLst>
                <a:ext uri="{FF2B5EF4-FFF2-40B4-BE49-F238E27FC236}">
                  <a16:creationId xmlns:a16="http://schemas.microsoft.com/office/drawing/2014/main" id="{E24CEBFD-E1E5-CCD0-5A9B-61611F5C1613}"/>
                </a:ext>
              </a:extLst>
            </p:cNvPr>
            <p:cNvSpPr txBox="1"/>
            <p:nvPr/>
          </p:nvSpPr>
          <p:spPr>
            <a:xfrm>
              <a:off x="1179892" y="2718934"/>
              <a:ext cx="6111568" cy="1384995"/>
            </a:xfrm>
            <a:prstGeom prst="rect">
              <a:avLst/>
            </a:prstGeom>
            <a:noFill/>
          </p:spPr>
          <p:txBody>
            <a:bodyPr wrap="square">
              <a:spAutoFit/>
            </a:bodyPr>
            <a:lstStyle/>
            <a:p>
              <a:pPr algn="ctr"/>
              <a:r>
                <a:rPr lang="ar-EG" sz="2800" dirty="0">
                  <a:solidFill>
                    <a:srgbClr val="4A431E"/>
                  </a:solidFill>
                  <a:latin typeface="Adobe Arabic" panose="02040503050201020203" pitchFamily="18" charset="-78"/>
                  <a:cs typeface="Adobe Arabic" panose="02040503050201020203" pitchFamily="18" charset="-78"/>
                </a:rPr>
                <a:t>دورة تدريبية متخصصة تهدف إلى تأهيل القادة والمشرفين من خلال تزويدهم بالمعرفة الحديثة والمهارات العملية اللازمة لقيادة الفرق وتحقيق التميز المؤسسي.</a:t>
              </a:r>
              <a:endParaRPr lang="en-US" sz="2800" dirty="0">
                <a:solidFill>
                  <a:srgbClr val="4A431E"/>
                </a:solidFill>
                <a:latin typeface="Adobe Arabic" panose="02040503050201020203" pitchFamily="18" charset="-78"/>
                <a:cs typeface="Adobe Arabic" panose="02040503050201020203" pitchFamily="18" charset="-78"/>
              </a:endParaRPr>
            </a:p>
          </p:txBody>
        </p:sp>
      </p:grpSp>
    </p:spTree>
    <p:extLst>
      <p:ext uri="{BB962C8B-B14F-4D97-AF65-F5344CB8AC3E}">
        <p14:creationId xmlns:p14="http://schemas.microsoft.com/office/powerpoint/2010/main" val="4147365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25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additive="base">
                                        <p:cTn id="7" dur="500" fill="hold"/>
                                        <p:tgtEl>
                                          <p:spTgt spid="35"/>
                                        </p:tgtEl>
                                        <p:attrNameLst>
                                          <p:attrName>ppt_x</p:attrName>
                                        </p:attrNameLst>
                                      </p:cBhvr>
                                      <p:tavLst>
                                        <p:tav tm="0">
                                          <p:val>
                                            <p:strVal val="1+#ppt_w/2"/>
                                          </p:val>
                                        </p:tav>
                                        <p:tav tm="100000">
                                          <p:val>
                                            <p:strVal val="#ppt_x"/>
                                          </p:val>
                                        </p:tav>
                                      </p:tavLst>
                                    </p:anim>
                                    <p:anim calcmode="lin" valueType="num">
                                      <p:cBhvr additive="base">
                                        <p:cTn id="8" dur="500" fill="hold"/>
                                        <p:tgtEl>
                                          <p:spTgt spid="3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477">
          <a:extLst>
            <a:ext uri="{FF2B5EF4-FFF2-40B4-BE49-F238E27FC236}">
              <a16:creationId xmlns:a16="http://schemas.microsoft.com/office/drawing/2014/main" id="{1996AB43-2780-A4B4-C83C-A303DB7DD948}"/>
            </a:ext>
          </a:extLst>
        </p:cNvPr>
        <p:cNvGrpSpPr/>
        <p:nvPr/>
      </p:nvGrpSpPr>
      <p:grpSpPr>
        <a:xfrm>
          <a:off x="0" y="0"/>
          <a:ext cx="0" cy="0"/>
          <a:chOff x="0" y="0"/>
          <a:chExt cx="0" cy="0"/>
        </a:xfrm>
      </p:grpSpPr>
      <p:sp>
        <p:nvSpPr>
          <p:cNvPr id="2" name="عنوان 1">
            <a:extLst>
              <a:ext uri="{FF2B5EF4-FFF2-40B4-BE49-F238E27FC236}">
                <a16:creationId xmlns:a16="http://schemas.microsoft.com/office/drawing/2014/main" id="{F8D1A3A4-C20E-0380-6A1E-D1A9FA0C7216}"/>
              </a:ext>
            </a:extLst>
          </p:cNvPr>
          <p:cNvSpPr txBox="1">
            <a:spLocks/>
          </p:cNvSpPr>
          <p:nvPr/>
        </p:nvSpPr>
        <p:spPr>
          <a:xfrm>
            <a:off x="6213764" y="1"/>
            <a:ext cx="5779903" cy="1284790"/>
          </a:xfrm>
          <a:prstGeom prst="rect">
            <a:avLst/>
          </a:prstGeom>
        </p:spPr>
        <p:txBody>
          <a:bodyPr vert="horz" lIns="91440" tIns="45720" rIns="91440" bIns="45720" rtlCol="1" anchor="ctr">
            <a:noAutofit/>
          </a:bodyPr>
          <a:lstStyle>
            <a:lvl1pPr algn="r" defTabSz="914400" rtl="1" eaLnBrk="1" latinLnBrk="0" hangingPunct="1">
              <a:lnSpc>
                <a:spcPct val="90000"/>
              </a:lnSpc>
              <a:spcBef>
                <a:spcPct val="0"/>
              </a:spcBef>
              <a:buNone/>
              <a:defRPr sz="2800" kern="1200">
                <a:solidFill>
                  <a:srgbClr val="A9894C"/>
                </a:solidFill>
                <a:latin typeface="TS Safaa Bold" panose="00000800000000000000" pitchFamily="50" charset="-78"/>
                <a:ea typeface="+mj-ea"/>
                <a:cs typeface="TS Safaa Bold" panose="00000800000000000000" pitchFamily="50" charset="-78"/>
              </a:defRPr>
            </a:lvl1pPr>
          </a:lstStyle>
          <a:p>
            <a:pPr algn="ctr">
              <a:lnSpc>
                <a:spcPct val="100000"/>
              </a:lnSpc>
            </a:pPr>
            <a:r>
              <a:rPr lang="ar-AE" sz="32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rPr>
              <a:t>التقويم</a:t>
            </a:r>
          </a:p>
        </p:txBody>
      </p:sp>
      <p:sp>
        <p:nvSpPr>
          <p:cNvPr id="6" name="Rectangle: Rounded Corners 13">
            <a:extLst>
              <a:ext uri="{FF2B5EF4-FFF2-40B4-BE49-F238E27FC236}">
                <a16:creationId xmlns:a16="http://schemas.microsoft.com/office/drawing/2014/main" id="{EABEC6D0-5CAF-875C-C1DA-2DB491F4E397}"/>
              </a:ext>
            </a:extLst>
          </p:cNvPr>
          <p:cNvSpPr/>
          <p:nvPr/>
        </p:nvSpPr>
        <p:spPr>
          <a:xfrm>
            <a:off x="2624958" y="1646324"/>
            <a:ext cx="6942084" cy="888532"/>
          </a:xfrm>
          <a:prstGeom prst="roundRect">
            <a:avLst>
              <a:gd name="adj" fmla="val 7321"/>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TextBox 7">
            <a:extLst>
              <a:ext uri="{FF2B5EF4-FFF2-40B4-BE49-F238E27FC236}">
                <a16:creationId xmlns:a16="http://schemas.microsoft.com/office/drawing/2014/main" id="{8FABB65B-EEA7-5088-442F-19133C0B8A95}"/>
              </a:ext>
            </a:extLst>
          </p:cNvPr>
          <p:cNvSpPr txBox="1"/>
          <p:nvPr/>
        </p:nvSpPr>
        <p:spPr>
          <a:xfrm>
            <a:off x="2894542" y="1750182"/>
            <a:ext cx="6402915" cy="619272"/>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3"/>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sz="3200" b="1" dirty="0">
                <a:solidFill>
                  <a:srgbClr val="168489"/>
                </a:solidFill>
              </a:rPr>
              <a:t>ما نمط القيادة الأنسب لأحمد في هذا الموقف؟ ولماذا؟</a:t>
            </a:r>
            <a:endParaRPr lang="ar-AE" sz="3200" b="1" dirty="0">
              <a:solidFill>
                <a:srgbClr val="168489"/>
              </a:solidFill>
            </a:endParaRPr>
          </a:p>
        </p:txBody>
      </p:sp>
      <p:pic>
        <p:nvPicPr>
          <p:cNvPr id="3074" name="Picture 2" descr="Confused ">
            <a:extLst>
              <a:ext uri="{FF2B5EF4-FFF2-40B4-BE49-F238E27FC236}">
                <a16:creationId xmlns:a16="http://schemas.microsoft.com/office/drawing/2014/main" id="{BE76BC34-A0DB-8F9C-7803-2B2A402B8B6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3481" y="2442258"/>
            <a:ext cx="4415742" cy="44157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8293131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1+#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3074"/>
                                        </p:tgtEl>
                                        <p:attrNameLst>
                                          <p:attrName>style.visibility</p:attrName>
                                        </p:attrNameLst>
                                      </p:cBhvr>
                                      <p:to>
                                        <p:strVal val="visible"/>
                                      </p:to>
                                    </p:set>
                                    <p:animEffect transition="in" filter="wipe(left)">
                                      <p:cBhvr>
                                        <p:cTn id="12" dur="500"/>
                                        <p:tgtEl>
                                          <p:spTgt spid="30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477">
          <a:extLst>
            <a:ext uri="{FF2B5EF4-FFF2-40B4-BE49-F238E27FC236}">
              <a16:creationId xmlns:a16="http://schemas.microsoft.com/office/drawing/2014/main" id="{990D01CF-C963-1F95-E46E-DA4587D18EB4}"/>
            </a:ext>
          </a:extLst>
        </p:cNvPr>
        <p:cNvGrpSpPr/>
        <p:nvPr/>
      </p:nvGrpSpPr>
      <p:grpSpPr>
        <a:xfrm>
          <a:off x="0" y="0"/>
          <a:ext cx="0" cy="0"/>
          <a:chOff x="0" y="0"/>
          <a:chExt cx="0" cy="0"/>
        </a:xfrm>
      </p:grpSpPr>
      <p:sp>
        <p:nvSpPr>
          <p:cNvPr id="2" name="عنوان 1">
            <a:extLst>
              <a:ext uri="{FF2B5EF4-FFF2-40B4-BE49-F238E27FC236}">
                <a16:creationId xmlns:a16="http://schemas.microsoft.com/office/drawing/2014/main" id="{8EACE5A7-4F83-555E-2588-1030297A90FA}"/>
              </a:ext>
            </a:extLst>
          </p:cNvPr>
          <p:cNvSpPr txBox="1">
            <a:spLocks/>
          </p:cNvSpPr>
          <p:nvPr/>
        </p:nvSpPr>
        <p:spPr>
          <a:xfrm>
            <a:off x="6213764" y="1"/>
            <a:ext cx="5779903" cy="1284790"/>
          </a:xfrm>
          <a:prstGeom prst="rect">
            <a:avLst/>
          </a:prstGeom>
        </p:spPr>
        <p:txBody>
          <a:bodyPr vert="horz" lIns="91440" tIns="45720" rIns="91440" bIns="45720" rtlCol="1" anchor="ctr">
            <a:noAutofit/>
          </a:bodyPr>
          <a:lstStyle>
            <a:lvl1pPr algn="r" defTabSz="914400" rtl="1" eaLnBrk="1" latinLnBrk="0" hangingPunct="1">
              <a:lnSpc>
                <a:spcPct val="90000"/>
              </a:lnSpc>
              <a:spcBef>
                <a:spcPct val="0"/>
              </a:spcBef>
              <a:buNone/>
              <a:defRPr sz="2800" kern="1200">
                <a:solidFill>
                  <a:srgbClr val="A9894C"/>
                </a:solidFill>
                <a:latin typeface="TS Safaa Bold" panose="00000800000000000000" pitchFamily="50" charset="-78"/>
                <a:ea typeface="+mj-ea"/>
                <a:cs typeface="TS Safaa Bold" panose="00000800000000000000" pitchFamily="50" charset="-78"/>
              </a:defRPr>
            </a:lvl1pPr>
          </a:lstStyle>
          <a:p>
            <a:pPr algn="ctr">
              <a:lnSpc>
                <a:spcPct val="100000"/>
              </a:lnSpc>
            </a:pPr>
            <a:r>
              <a:rPr lang="ar-AE" sz="32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rPr>
              <a:t>التقويم</a:t>
            </a:r>
          </a:p>
        </p:txBody>
      </p:sp>
      <p:sp>
        <p:nvSpPr>
          <p:cNvPr id="6" name="Rectangle: Rounded Corners 13">
            <a:extLst>
              <a:ext uri="{FF2B5EF4-FFF2-40B4-BE49-F238E27FC236}">
                <a16:creationId xmlns:a16="http://schemas.microsoft.com/office/drawing/2014/main" id="{69A475CB-D0AE-C359-C7AF-7B2FEADBC089}"/>
              </a:ext>
            </a:extLst>
          </p:cNvPr>
          <p:cNvSpPr/>
          <p:nvPr/>
        </p:nvSpPr>
        <p:spPr>
          <a:xfrm>
            <a:off x="2355374" y="1646324"/>
            <a:ext cx="7211668" cy="888532"/>
          </a:xfrm>
          <a:prstGeom prst="roundRect">
            <a:avLst>
              <a:gd name="adj" fmla="val 7321"/>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TextBox 7">
            <a:extLst>
              <a:ext uri="{FF2B5EF4-FFF2-40B4-BE49-F238E27FC236}">
                <a16:creationId xmlns:a16="http://schemas.microsoft.com/office/drawing/2014/main" id="{DEDCA63C-E8A4-0061-6787-94C2A9582A2B}"/>
              </a:ext>
            </a:extLst>
          </p:cNvPr>
          <p:cNvSpPr txBox="1"/>
          <p:nvPr/>
        </p:nvSpPr>
        <p:spPr>
          <a:xfrm>
            <a:off x="2355374" y="1750182"/>
            <a:ext cx="6942084" cy="619272"/>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3"/>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sz="3200" b="1" dirty="0">
                <a:solidFill>
                  <a:srgbClr val="168489"/>
                </a:solidFill>
              </a:rPr>
              <a:t>ما الخصائص القيادية الرئيسية التي يجب أن يركّز عليها أحمد؟</a:t>
            </a:r>
            <a:endParaRPr lang="ar-AE" sz="3200" b="1" dirty="0">
              <a:solidFill>
                <a:srgbClr val="168489"/>
              </a:solidFill>
            </a:endParaRPr>
          </a:p>
        </p:txBody>
      </p:sp>
      <p:pic>
        <p:nvPicPr>
          <p:cNvPr id="4098" name="Picture 2" descr="Confused ">
            <a:extLst>
              <a:ext uri="{FF2B5EF4-FFF2-40B4-BE49-F238E27FC236}">
                <a16:creationId xmlns:a16="http://schemas.microsoft.com/office/drawing/2014/main" id="{5A85BA04-7BF0-B914-838D-F3F63627BE5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2604304"/>
            <a:ext cx="4253696" cy="42536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0747402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1+#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par>
                                <p:cTn id="9" presetID="22" presetClass="entr" presetSubtype="2" fill="hold" nodeType="withEffect">
                                  <p:stCondLst>
                                    <p:cond delay="0"/>
                                  </p:stCondLst>
                                  <p:childTnLst>
                                    <p:set>
                                      <p:cBhvr>
                                        <p:cTn id="10" dur="1" fill="hold">
                                          <p:stCondLst>
                                            <p:cond delay="0"/>
                                          </p:stCondLst>
                                        </p:cTn>
                                        <p:tgtEl>
                                          <p:spTgt spid="4098"/>
                                        </p:tgtEl>
                                        <p:attrNameLst>
                                          <p:attrName>style.visibility</p:attrName>
                                        </p:attrNameLst>
                                      </p:cBhvr>
                                      <p:to>
                                        <p:strVal val="visible"/>
                                      </p:to>
                                    </p:set>
                                    <p:animEffect transition="in" filter="wipe(right)">
                                      <p:cBhvr>
                                        <p:cTn id="11" dur="500"/>
                                        <p:tgtEl>
                                          <p:spTgt spid="40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477">
          <a:extLst>
            <a:ext uri="{FF2B5EF4-FFF2-40B4-BE49-F238E27FC236}">
              <a16:creationId xmlns:a16="http://schemas.microsoft.com/office/drawing/2014/main" id="{44130B5B-EFF1-036C-185D-8F87E12E0B83}"/>
            </a:ext>
          </a:extLst>
        </p:cNvPr>
        <p:cNvGrpSpPr/>
        <p:nvPr/>
      </p:nvGrpSpPr>
      <p:grpSpPr>
        <a:xfrm>
          <a:off x="0" y="0"/>
          <a:ext cx="0" cy="0"/>
          <a:chOff x="0" y="0"/>
          <a:chExt cx="0" cy="0"/>
        </a:xfrm>
      </p:grpSpPr>
      <p:sp>
        <p:nvSpPr>
          <p:cNvPr id="2" name="عنوان 1">
            <a:extLst>
              <a:ext uri="{FF2B5EF4-FFF2-40B4-BE49-F238E27FC236}">
                <a16:creationId xmlns:a16="http://schemas.microsoft.com/office/drawing/2014/main" id="{11A2E664-B41B-E960-C4E0-541A27C15C12}"/>
              </a:ext>
            </a:extLst>
          </p:cNvPr>
          <p:cNvSpPr txBox="1">
            <a:spLocks/>
          </p:cNvSpPr>
          <p:nvPr/>
        </p:nvSpPr>
        <p:spPr>
          <a:xfrm>
            <a:off x="6213764" y="1"/>
            <a:ext cx="5779903" cy="1284790"/>
          </a:xfrm>
          <a:prstGeom prst="rect">
            <a:avLst/>
          </a:prstGeom>
        </p:spPr>
        <p:txBody>
          <a:bodyPr vert="horz" lIns="91440" tIns="45720" rIns="91440" bIns="45720" rtlCol="1" anchor="ctr">
            <a:noAutofit/>
          </a:bodyPr>
          <a:lstStyle>
            <a:lvl1pPr algn="r" defTabSz="914400" rtl="1" eaLnBrk="1" latinLnBrk="0" hangingPunct="1">
              <a:lnSpc>
                <a:spcPct val="90000"/>
              </a:lnSpc>
              <a:spcBef>
                <a:spcPct val="0"/>
              </a:spcBef>
              <a:buNone/>
              <a:defRPr sz="2800" kern="1200">
                <a:solidFill>
                  <a:srgbClr val="A9894C"/>
                </a:solidFill>
                <a:latin typeface="TS Safaa Bold" panose="00000800000000000000" pitchFamily="50" charset="-78"/>
                <a:ea typeface="+mj-ea"/>
                <a:cs typeface="TS Safaa Bold" panose="00000800000000000000" pitchFamily="50" charset="-78"/>
              </a:defRPr>
            </a:lvl1pPr>
          </a:lstStyle>
          <a:p>
            <a:pPr algn="ctr">
              <a:lnSpc>
                <a:spcPct val="100000"/>
              </a:lnSpc>
            </a:pPr>
            <a:r>
              <a:rPr lang="ar-AE" sz="32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rPr>
              <a:t>التقويم</a:t>
            </a:r>
          </a:p>
        </p:txBody>
      </p:sp>
      <p:sp>
        <p:nvSpPr>
          <p:cNvPr id="6" name="Rectangle: Rounded Corners 13">
            <a:extLst>
              <a:ext uri="{FF2B5EF4-FFF2-40B4-BE49-F238E27FC236}">
                <a16:creationId xmlns:a16="http://schemas.microsoft.com/office/drawing/2014/main" id="{9486B760-FB82-5ACC-41F5-1D3036E78926}"/>
              </a:ext>
            </a:extLst>
          </p:cNvPr>
          <p:cNvSpPr/>
          <p:nvPr/>
        </p:nvSpPr>
        <p:spPr>
          <a:xfrm>
            <a:off x="1879600" y="1646324"/>
            <a:ext cx="7687442" cy="888532"/>
          </a:xfrm>
          <a:prstGeom prst="roundRect">
            <a:avLst>
              <a:gd name="adj" fmla="val 7321"/>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TextBox 7">
            <a:extLst>
              <a:ext uri="{FF2B5EF4-FFF2-40B4-BE49-F238E27FC236}">
                <a16:creationId xmlns:a16="http://schemas.microsoft.com/office/drawing/2014/main" id="{D2DD246E-1750-0A6A-5CD3-B6EA290E9200}"/>
              </a:ext>
            </a:extLst>
          </p:cNvPr>
          <p:cNvSpPr txBox="1"/>
          <p:nvPr/>
        </p:nvSpPr>
        <p:spPr>
          <a:xfrm>
            <a:off x="1330960" y="1750182"/>
            <a:ext cx="7966497" cy="619272"/>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3"/>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sz="3200" b="1" dirty="0">
                <a:solidFill>
                  <a:srgbClr val="168489"/>
                </a:solidFill>
              </a:rPr>
              <a:t>حدد ثلاثة إجراءات عملية يمكن لأحمد اتخاذها لتحسين أداء الفريق.</a:t>
            </a:r>
            <a:endParaRPr lang="ar-AE" sz="3200" b="1" dirty="0">
              <a:solidFill>
                <a:srgbClr val="168489"/>
              </a:solidFill>
            </a:endParaRPr>
          </a:p>
        </p:txBody>
      </p:sp>
      <p:pic>
        <p:nvPicPr>
          <p:cNvPr id="6146" name="Picture 2" descr="Idea ">
            <a:extLst>
              <a:ext uri="{FF2B5EF4-FFF2-40B4-BE49-F238E27FC236}">
                <a16:creationId xmlns:a16="http://schemas.microsoft.com/office/drawing/2014/main" id="{191F3930-C16D-E9B2-0A97-D7C7E8D745F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2473312"/>
            <a:ext cx="4784202" cy="478420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3027044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1+#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par>
                                <p:cTn id="9" presetID="22" presetClass="entr" presetSubtype="1" fill="hold" nodeType="withEffect">
                                  <p:stCondLst>
                                    <p:cond delay="0"/>
                                  </p:stCondLst>
                                  <p:childTnLst>
                                    <p:set>
                                      <p:cBhvr>
                                        <p:cTn id="10" dur="1" fill="hold">
                                          <p:stCondLst>
                                            <p:cond delay="0"/>
                                          </p:stCondLst>
                                        </p:cTn>
                                        <p:tgtEl>
                                          <p:spTgt spid="6146"/>
                                        </p:tgtEl>
                                        <p:attrNameLst>
                                          <p:attrName>style.visibility</p:attrName>
                                        </p:attrNameLst>
                                      </p:cBhvr>
                                      <p:to>
                                        <p:strVal val="visible"/>
                                      </p:to>
                                    </p:set>
                                    <p:animEffect transition="in" filter="wipe(up)">
                                      <p:cBhvr>
                                        <p:cTn id="11" dur="500"/>
                                        <p:tgtEl>
                                          <p:spTgt spid="61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477">
          <a:extLst>
            <a:ext uri="{FF2B5EF4-FFF2-40B4-BE49-F238E27FC236}">
              <a16:creationId xmlns:a16="http://schemas.microsoft.com/office/drawing/2014/main" id="{2A08AB24-F092-19B4-793D-0B6445B265FC}"/>
            </a:ext>
          </a:extLst>
        </p:cNvPr>
        <p:cNvGrpSpPr/>
        <p:nvPr/>
      </p:nvGrpSpPr>
      <p:grpSpPr>
        <a:xfrm>
          <a:off x="0" y="0"/>
          <a:ext cx="0" cy="0"/>
          <a:chOff x="0" y="0"/>
          <a:chExt cx="0" cy="0"/>
        </a:xfrm>
      </p:grpSpPr>
      <p:sp>
        <p:nvSpPr>
          <p:cNvPr id="2" name="عنوان 1">
            <a:extLst>
              <a:ext uri="{FF2B5EF4-FFF2-40B4-BE49-F238E27FC236}">
                <a16:creationId xmlns:a16="http://schemas.microsoft.com/office/drawing/2014/main" id="{1F57F30E-9A44-E60C-ADDA-7D77D02F58FE}"/>
              </a:ext>
            </a:extLst>
          </p:cNvPr>
          <p:cNvSpPr txBox="1">
            <a:spLocks/>
          </p:cNvSpPr>
          <p:nvPr/>
        </p:nvSpPr>
        <p:spPr>
          <a:xfrm>
            <a:off x="6213764" y="1"/>
            <a:ext cx="5779903" cy="1284790"/>
          </a:xfrm>
          <a:prstGeom prst="rect">
            <a:avLst/>
          </a:prstGeom>
        </p:spPr>
        <p:txBody>
          <a:bodyPr vert="horz" lIns="91440" tIns="45720" rIns="91440" bIns="45720" rtlCol="1" anchor="ctr">
            <a:noAutofit/>
          </a:bodyPr>
          <a:lstStyle>
            <a:lvl1pPr algn="r" defTabSz="914400" rtl="1" eaLnBrk="1" latinLnBrk="0" hangingPunct="1">
              <a:lnSpc>
                <a:spcPct val="90000"/>
              </a:lnSpc>
              <a:spcBef>
                <a:spcPct val="0"/>
              </a:spcBef>
              <a:buNone/>
              <a:defRPr sz="2800" kern="1200">
                <a:solidFill>
                  <a:srgbClr val="A9894C"/>
                </a:solidFill>
                <a:latin typeface="TS Safaa Bold" panose="00000800000000000000" pitchFamily="50" charset="-78"/>
                <a:ea typeface="+mj-ea"/>
                <a:cs typeface="TS Safaa Bold" panose="00000800000000000000" pitchFamily="50" charset="-78"/>
              </a:defRPr>
            </a:lvl1pPr>
          </a:lstStyle>
          <a:p>
            <a:pPr algn="ctr">
              <a:lnSpc>
                <a:spcPct val="100000"/>
              </a:lnSpc>
            </a:pPr>
            <a:r>
              <a:rPr lang="ar-AE" sz="32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rPr>
              <a:t>التقويم</a:t>
            </a:r>
          </a:p>
        </p:txBody>
      </p:sp>
      <p:sp>
        <p:nvSpPr>
          <p:cNvPr id="6" name="Rectangle: Rounded Corners 13">
            <a:extLst>
              <a:ext uri="{FF2B5EF4-FFF2-40B4-BE49-F238E27FC236}">
                <a16:creationId xmlns:a16="http://schemas.microsoft.com/office/drawing/2014/main" id="{123BC5E9-998B-910B-2433-E3240982D138}"/>
              </a:ext>
            </a:extLst>
          </p:cNvPr>
          <p:cNvSpPr/>
          <p:nvPr/>
        </p:nvSpPr>
        <p:spPr>
          <a:xfrm>
            <a:off x="1097280" y="1646324"/>
            <a:ext cx="8469762" cy="888532"/>
          </a:xfrm>
          <a:prstGeom prst="roundRect">
            <a:avLst>
              <a:gd name="adj" fmla="val 7321"/>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TextBox 7">
            <a:extLst>
              <a:ext uri="{FF2B5EF4-FFF2-40B4-BE49-F238E27FC236}">
                <a16:creationId xmlns:a16="http://schemas.microsoft.com/office/drawing/2014/main" id="{03A9DB32-AD53-4836-6391-7392FD779D1A}"/>
              </a:ext>
            </a:extLst>
          </p:cNvPr>
          <p:cNvSpPr txBox="1"/>
          <p:nvPr/>
        </p:nvSpPr>
        <p:spPr>
          <a:xfrm>
            <a:off x="518160" y="1750182"/>
            <a:ext cx="8779298" cy="619272"/>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3"/>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sz="3200" b="1" dirty="0">
                <a:solidFill>
                  <a:srgbClr val="168489"/>
                </a:solidFill>
              </a:rPr>
              <a:t>كيف يمكن لأحمد أن يوازن بين دوره كقائد ودوره كمشرف في هذا الموقف؟</a:t>
            </a:r>
            <a:endParaRPr lang="ar-AE" sz="3200" b="1" dirty="0">
              <a:solidFill>
                <a:srgbClr val="168489"/>
              </a:solidFill>
            </a:endParaRPr>
          </a:p>
        </p:txBody>
      </p:sp>
      <p:pic>
        <p:nvPicPr>
          <p:cNvPr id="4" name="صورة 3">
            <a:extLst>
              <a:ext uri="{FF2B5EF4-FFF2-40B4-BE49-F238E27FC236}">
                <a16:creationId xmlns:a16="http://schemas.microsoft.com/office/drawing/2014/main" id="{AD05DF40-C0D2-EFD5-DF6C-B3D1C32FCBD4}"/>
              </a:ext>
            </a:extLst>
          </p:cNvPr>
          <p:cNvPicPr>
            <a:picLocks noChangeAspect="1"/>
          </p:cNvPicPr>
          <p:nvPr/>
        </p:nvPicPr>
        <p:blipFill>
          <a:blip r:embed="rId4"/>
          <a:stretch>
            <a:fillRect/>
          </a:stretch>
        </p:blipFill>
        <p:spPr>
          <a:xfrm>
            <a:off x="104172" y="2473312"/>
            <a:ext cx="4876800" cy="4876800"/>
          </a:xfrm>
          <a:prstGeom prst="rect">
            <a:avLst/>
          </a:prstGeom>
        </p:spPr>
      </p:pic>
    </p:spTree>
    <p:extLst>
      <p:ext uri="{BB962C8B-B14F-4D97-AF65-F5344CB8AC3E}">
        <p14:creationId xmlns:p14="http://schemas.microsoft.com/office/powerpoint/2010/main" val="304455069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1+#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par>
                                <p:cTn id="9" presetID="22" presetClass="entr" presetSubtype="8"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left)">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477">
          <a:extLst>
            <a:ext uri="{FF2B5EF4-FFF2-40B4-BE49-F238E27FC236}">
              <a16:creationId xmlns:a16="http://schemas.microsoft.com/office/drawing/2014/main" id="{79C50889-C5FC-DC63-4629-20EB013BAE84}"/>
            </a:ext>
          </a:extLst>
        </p:cNvPr>
        <p:cNvGrpSpPr/>
        <p:nvPr/>
      </p:nvGrpSpPr>
      <p:grpSpPr>
        <a:xfrm>
          <a:off x="0" y="0"/>
          <a:ext cx="0" cy="0"/>
          <a:chOff x="0" y="0"/>
          <a:chExt cx="0" cy="0"/>
        </a:xfrm>
      </p:grpSpPr>
      <p:sp>
        <p:nvSpPr>
          <p:cNvPr id="2" name="عنوان 1">
            <a:extLst>
              <a:ext uri="{FF2B5EF4-FFF2-40B4-BE49-F238E27FC236}">
                <a16:creationId xmlns:a16="http://schemas.microsoft.com/office/drawing/2014/main" id="{C33FC7EE-A358-A6BC-9B49-D30B33EBDCFB}"/>
              </a:ext>
            </a:extLst>
          </p:cNvPr>
          <p:cNvSpPr txBox="1">
            <a:spLocks/>
          </p:cNvSpPr>
          <p:nvPr/>
        </p:nvSpPr>
        <p:spPr>
          <a:xfrm>
            <a:off x="6213764" y="1"/>
            <a:ext cx="5779903" cy="1284790"/>
          </a:xfrm>
          <a:prstGeom prst="rect">
            <a:avLst/>
          </a:prstGeom>
        </p:spPr>
        <p:txBody>
          <a:bodyPr vert="horz" lIns="91440" tIns="45720" rIns="91440" bIns="45720" rtlCol="1" anchor="ctr">
            <a:noAutofit/>
          </a:bodyPr>
          <a:lstStyle>
            <a:lvl1pPr algn="r" defTabSz="914400" rtl="1" eaLnBrk="1" latinLnBrk="0" hangingPunct="1">
              <a:lnSpc>
                <a:spcPct val="90000"/>
              </a:lnSpc>
              <a:spcBef>
                <a:spcPct val="0"/>
              </a:spcBef>
              <a:buNone/>
              <a:defRPr sz="2800" kern="1200">
                <a:solidFill>
                  <a:srgbClr val="A9894C"/>
                </a:solidFill>
                <a:latin typeface="TS Safaa Bold" panose="00000800000000000000" pitchFamily="50" charset="-78"/>
                <a:ea typeface="+mj-ea"/>
                <a:cs typeface="TS Safaa Bold" panose="00000800000000000000" pitchFamily="50" charset="-78"/>
              </a:defRPr>
            </a:lvl1pPr>
          </a:lstStyle>
          <a:p>
            <a:pPr algn="ctr">
              <a:lnSpc>
                <a:spcPct val="100000"/>
              </a:lnSpc>
            </a:pPr>
            <a:r>
              <a:rPr lang="ar-AE" sz="32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rPr>
              <a:t>التقويم</a:t>
            </a:r>
          </a:p>
        </p:txBody>
      </p:sp>
      <p:sp>
        <p:nvSpPr>
          <p:cNvPr id="6" name="Rectangle: Rounded Corners 13">
            <a:extLst>
              <a:ext uri="{FF2B5EF4-FFF2-40B4-BE49-F238E27FC236}">
                <a16:creationId xmlns:a16="http://schemas.microsoft.com/office/drawing/2014/main" id="{E692E38D-A6C5-D800-FFBD-33242BC65765}"/>
              </a:ext>
            </a:extLst>
          </p:cNvPr>
          <p:cNvSpPr/>
          <p:nvPr/>
        </p:nvSpPr>
        <p:spPr>
          <a:xfrm>
            <a:off x="560032" y="1646324"/>
            <a:ext cx="9793008" cy="888532"/>
          </a:xfrm>
          <a:prstGeom prst="roundRect">
            <a:avLst>
              <a:gd name="adj" fmla="val 7321"/>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9" name="TextBox 7">
            <a:extLst>
              <a:ext uri="{FF2B5EF4-FFF2-40B4-BE49-F238E27FC236}">
                <a16:creationId xmlns:a16="http://schemas.microsoft.com/office/drawing/2014/main" id="{FDBA1E3C-ABC3-D4D0-43EE-3EB0046F3FCC}"/>
              </a:ext>
            </a:extLst>
          </p:cNvPr>
          <p:cNvSpPr txBox="1"/>
          <p:nvPr/>
        </p:nvSpPr>
        <p:spPr>
          <a:xfrm>
            <a:off x="751840" y="1750182"/>
            <a:ext cx="9601200" cy="619272"/>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3"/>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sz="3200" b="1" dirty="0">
                <a:solidFill>
                  <a:srgbClr val="168489"/>
                </a:solidFill>
              </a:rPr>
              <a:t>ما الأساليب التي يمكن أن يستخدمها أحمد لتحفيز الفريق وبناء روح العمل الجماعي؟</a:t>
            </a:r>
            <a:endParaRPr lang="ar-AE" sz="3200" b="1" dirty="0">
              <a:solidFill>
                <a:srgbClr val="168489"/>
              </a:solidFill>
            </a:endParaRPr>
          </a:p>
        </p:txBody>
      </p:sp>
      <p:pic>
        <p:nvPicPr>
          <p:cNvPr id="4" name="صورة 3">
            <a:extLst>
              <a:ext uri="{FF2B5EF4-FFF2-40B4-BE49-F238E27FC236}">
                <a16:creationId xmlns:a16="http://schemas.microsoft.com/office/drawing/2014/main" id="{8F9946EE-BEB6-31A3-059F-EBEC5FD79E7B}"/>
              </a:ext>
            </a:extLst>
          </p:cNvPr>
          <p:cNvPicPr>
            <a:picLocks noChangeAspect="1"/>
          </p:cNvPicPr>
          <p:nvPr/>
        </p:nvPicPr>
        <p:blipFill>
          <a:blip r:embed="rId4"/>
          <a:stretch>
            <a:fillRect/>
          </a:stretch>
        </p:blipFill>
        <p:spPr>
          <a:xfrm>
            <a:off x="104172" y="2473312"/>
            <a:ext cx="4876800" cy="4876800"/>
          </a:xfrm>
          <a:prstGeom prst="rect">
            <a:avLst/>
          </a:prstGeom>
        </p:spPr>
      </p:pic>
    </p:spTree>
    <p:extLst>
      <p:ext uri="{BB962C8B-B14F-4D97-AF65-F5344CB8AC3E}">
        <p14:creationId xmlns:p14="http://schemas.microsoft.com/office/powerpoint/2010/main" val="148567641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1+#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par>
                                <p:cTn id="9" presetID="22" presetClass="entr" presetSubtype="8"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left)">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477">
          <a:extLst>
            <a:ext uri="{FF2B5EF4-FFF2-40B4-BE49-F238E27FC236}">
              <a16:creationId xmlns:a16="http://schemas.microsoft.com/office/drawing/2014/main" id="{EB54B578-F90D-D6BA-DE34-615FD6BB4563}"/>
            </a:ext>
          </a:extLst>
        </p:cNvPr>
        <p:cNvGrpSpPr/>
        <p:nvPr/>
      </p:nvGrpSpPr>
      <p:grpSpPr>
        <a:xfrm>
          <a:off x="0" y="0"/>
          <a:ext cx="0" cy="0"/>
          <a:chOff x="0" y="0"/>
          <a:chExt cx="0" cy="0"/>
        </a:xfrm>
      </p:grpSpPr>
      <p:sp>
        <p:nvSpPr>
          <p:cNvPr id="5" name="عنوان 1">
            <a:extLst>
              <a:ext uri="{FF2B5EF4-FFF2-40B4-BE49-F238E27FC236}">
                <a16:creationId xmlns:a16="http://schemas.microsoft.com/office/drawing/2014/main" id="{B72CA02A-20CE-82F8-4CE0-7F2A2A235BF8}"/>
              </a:ext>
            </a:extLst>
          </p:cNvPr>
          <p:cNvSpPr txBox="1">
            <a:spLocks/>
          </p:cNvSpPr>
          <p:nvPr/>
        </p:nvSpPr>
        <p:spPr>
          <a:xfrm>
            <a:off x="3653653" y="0"/>
            <a:ext cx="4884691" cy="1924253"/>
          </a:xfrm>
          <a:prstGeom prst="rect">
            <a:avLst/>
          </a:prstGeom>
        </p:spPr>
        <p:txBody>
          <a:bodyPr vert="horz" lIns="91440" tIns="45720" rIns="91440" bIns="45720" rtlCol="1" anchor="ctr">
            <a:noAutofit/>
          </a:bodyPr>
          <a:lstStyle>
            <a:lvl1pPr algn="r" defTabSz="914400" rtl="1" eaLnBrk="1" latinLnBrk="0" hangingPunct="1">
              <a:lnSpc>
                <a:spcPct val="90000"/>
              </a:lnSpc>
              <a:spcBef>
                <a:spcPct val="0"/>
              </a:spcBef>
              <a:buNone/>
              <a:defRPr sz="2800" kern="1200">
                <a:solidFill>
                  <a:srgbClr val="A9894C"/>
                </a:solidFill>
                <a:latin typeface="TS Safaa Bold" panose="00000800000000000000" pitchFamily="50" charset="-78"/>
                <a:ea typeface="+mj-ea"/>
                <a:cs typeface="TS Safaa Bold" panose="00000800000000000000" pitchFamily="50" charset="-78"/>
              </a:defRPr>
            </a:lvl1pPr>
          </a:lstStyle>
          <a:p>
            <a:pPr algn="ctr">
              <a:lnSpc>
                <a:spcPct val="200000"/>
              </a:lnSpc>
            </a:pPr>
            <a:r>
              <a:rPr lang="ar-AE" sz="96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rPr>
              <a:t>الخاتمة</a:t>
            </a:r>
            <a:endParaRPr lang="en-US" sz="96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endParaRPr>
          </a:p>
        </p:txBody>
      </p:sp>
      <p:pic>
        <p:nvPicPr>
          <p:cNvPr id="6" name="Picture 5" descr="A calendar with a note on it&#10;&#10;AI-generated content may be incorrect.">
            <a:extLst>
              <a:ext uri="{FF2B5EF4-FFF2-40B4-BE49-F238E27FC236}">
                <a16:creationId xmlns:a16="http://schemas.microsoft.com/office/drawing/2014/main" id="{96A49F1B-D80A-C5ED-03F9-53942B73E7E6}"/>
              </a:ext>
            </a:extLst>
          </p:cNvPr>
          <p:cNvPicPr>
            <a:picLocks noChangeAspect="1"/>
          </p:cNvPicPr>
          <p:nvPr/>
        </p:nvPicPr>
        <p:blipFill>
          <a:blip r:embed="rId3"/>
          <a:stretch>
            <a:fillRect/>
          </a:stretch>
        </p:blipFill>
        <p:spPr>
          <a:xfrm>
            <a:off x="3054452" y="2121223"/>
            <a:ext cx="6083094" cy="4936070"/>
          </a:xfrm>
          <a:prstGeom prst="rect">
            <a:avLst/>
          </a:prstGeom>
        </p:spPr>
      </p:pic>
      <p:sp>
        <p:nvSpPr>
          <p:cNvPr id="7" name="Rectangle 6">
            <a:extLst>
              <a:ext uri="{FF2B5EF4-FFF2-40B4-BE49-F238E27FC236}">
                <a16:creationId xmlns:a16="http://schemas.microsoft.com/office/drawing/2014/main" id="{11A80D9E-69EB-AAD0-CB40-23032BBD5C9E}"/>
              </a:ext>
            </a:extLst>
          </p:cNvPr>
          <p:cNvSpPr/>
          <p:nvPr/>
        </p:nvSpPr>
        <p:spPr>
          <a:xfrm>
            <a:off x="6494585" y="3868615"/>
            <a:ext cx="1008184" cy="703385"/>
          </a:xfrm>
          <a:prstGeom prst="rect">
            <a:avLst/>
          </a:prstGeom>
          <a:solidFill>
            <a:srgbClr val="31AFA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62257365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477">
          <a:extLst>
            <a:ext uri="{FF2B5EF4-FFF2-40B4-BE49-F238E27FC236}">
              <a16:creationId xmlns:a16="http://schemas.microsoft.com/office/drawing/2014/main" id="{2ABE5B0C-004F-75CD-54D9-1A6BD19FC235}"/>
            </a:ext>
          </a:extLst>
        </p:cNvPr>
        <p:cNvGrpSpPr/>
        <p:nvPr/>
      </p:nvGrpSpPr>
      <p:grpSpPr>
        <a:xfrm>
          <a:off x="0" y="0"/>
          <a:ext cx="0" cy="0"/>
          <a:chOff x="0" y="0"/>
          <a:chExt cx="0" cy="0"/>
        </a:xfrm>
      </p:grpSpPr>
      <p:sp>
        <p:nvSpPr>
          <p:cNvPr id="5" name="عنوان 1">
            <a:extLst>
              <a:ext uri="{FF2B5EF4-FFF2-40B4-BE49-F238E27FC236}">
                <a16:creationId xmlns:a16="http://schemas.microsoft.com/office/drawing/2014/main" id="{47980A9D-040E-6A6B-5608-888BD8D6C207}"/>
              </a:ext>
            </a:extLst>
          </p:cNvPr>
          <p:cNvSpPr txBox="1">
            <a:spLocks/>
          </p:cNvSpPr>
          <p:nvPr/>
        </p:nvSpPr>
        <p:spPr>
          <a:xfrm>
            <a:off x="8900160" y="0"/>
            <a:ext cx="3129280" cy="995680"/>
          </a:xfrm>
          <a:prstGeom prst="rect">
            <a:avLst/>
          </a:prstGeom>
        </p:spPr>
        <p:txBody>
          <a:bodyPr vert="horz" lIns="91440" tIns="45720" rIns="91440" bIns="45720" rtlCol="1" anchor="ctr">
            <a:noAutofit/>
          </a:bodyPr>
          <a:lstStyle>
            <a:lvl1pPr algn="r" defTabSz="914400" rtl="1" eaLnBrk="1" latinLnBrk="0" hangingPunct="1">
              <a:lnSpc>
                <a:spcPct val="90000"/>
              </a:lnSpc>
              <a:spcBef>
                <a:spcPct val="0"/>
              </a:spcBef>
              <a:buNone/>
              <a:defRPr sz="2800" kern="1200">
                <a:solidFill>
                  <a:srgbClr val="A9894C"/>
                </a:solidFill>
                <a:latin typeface="TS Safaa Bold" panose="00000800000000000000" pitchFamily="50" charset="-78"/>
                <a:ea typeface="+mj-ea"/>
                <a:cs typeface="TS Safaa Bold" panose="00000800000000000000" pitchFamily="50" charset="-78"/>
              </a:defRPr>
            </a:lvl1pPr>
          </a:lstStyle>
          <a:p>
            <a:pPr algn="ctr">
              <a:lnSpc>
                <a:spcPct val="200000"/>
              </a:lnSpc>
            </a:pPr>
            <a:r>
              <a:rPr lang="ar-AE" sz="4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rPr>
              <a:t>الخاتمة</a:t>
            </a:r>
            <a:endParaRPr lang="en-US" sz="4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endParaRPr>
          </a:p>
        </p:txBody>
      </p:sp>
      <p:pic>
        <p:nvPicPr>
          <p:cNvPr id="6" name="Picture 5" descr="A calendar with a note on it&#10;&#10;AI-generated content may be incorrect.">
            <a:extLst>
              <a:ext uri="{FF2B5EF4-FFF2-40B4-BE49-F238E27FC236}">
                <a16:creationId xmlns:a16="http://schemas.microsoft.com/office/drawing/2014/main" id="{0ADAAD8C-2963-A58C-5C4D-4B157F81BE82}"/>
              </a:ext>
            </a:extLst>
          </p:cNvPr>
          <p:cNvPicPr>
            <a:picLocks noChangeAspect="1"/>
          </p:cNvPicPr>
          <p:nvPr/>
        </p:nvPicPr>
        <p:blipFill>
          <a:blip r:embed="rId3"/>
          <a:stretch>
            <a:fillRect/>
          </a:stretch>
        </p:blipFill>
        <p:spPr>
          <a:xfrm>
            <a:off x="77492" y="4064000"/>
            <a:ext cx="3197814" cy="2594836"/>
          </a:xfrm>
          <a:prstGeom prst="rect">
            <a:avLst/>
          </a:prstGeom>
        </p:spPr>
      </p:pic>
      <p:sp>
        <p:nvSpPr>
          <p:cNvPr id="3" name="TextBox 28">
            <a:extLst>
              <a:ext uri="{FF2B5EF4-FFF2-40B4-BE49-F238E27FC236}">
                <a16:creationId xmlns:a16="http://schemas.microsoft.com/office/drawing/2014/main" id="{D7FEEDA0-8C5F-5642-95C4-04169C507D27}"/>
              </a:ext>
            </a:extLst>
          </p:cNvPr>
          <p:cNvSpPr txBox="1"/>
          <p:nvPr/>
        </p:nvSpPr>
        <p:spPr>
          <a:xfrm>
            <a:off x="1676399" y="1283124"/>
            <a:ext cx="10155470" cy="2357568"/>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pPr rtl="1"/>
            <a:r>
              <a:rPr lang="ar-EG" b="0" dirty="0">
                <a:solidFill>
                  <a:schemeClr val="bg1"/>
                </a:solidFill>
              </a:rPr>
              <a:t>في ختام هذه الجلسة، تناولنا المفاهيم الأساسية للقيادة والإشراف الفعّال، وتعرّفنا على الفروق الجوهرية بينهما. استكشفنا الأنماط القيادية الحديثة وتأثيرها على أداء الفريق، وحدّدنا الخصائص الأساسية التي تميّز القادة الناجحين في بيئة العمل المعاصرة. كما ناقشنا الأدوار المحورية للمشرف الفعّال وأهمية الأخلاقيات والمسؤولية المهنية في القيادة.</a:t>
            </a:r>
          </a:p>
        </p:txBody>
      </p:sp>
      <p:sp>
        <p:nvSpPr>
          <p:cNvPr id="4" name="TextBox 28">
            <a:extLst>
              <a:ext uri="{FF2B5EF4-FFF2-40B4-BE49-F238E27FC236}">
                <a16:creationId xmlns:a16="http://schemas.microsoft.com/office/drawing/2014/main" id="{AA507B17-CF4C-2BD5-1A32-15923BC7C4B6}"/>
              </a:ext>
            </a:extLst>
          </p:cNvPr>
          <p:cNvSpPr txBox="1"/>
          <p:nvPr/>
        </p:nvSpPr>
        <p:spPr>
          <a:xfrm>
            <a:off x="3007360" y="4064000"/>
            <a:ext cx="8936270" cy="1791260"/>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pPr rtl="1"/>
            <a:r>
              <a:rPr lang="ar-EG" b="0" dirty="0">
                <a:solidFill>
                  <a:schemeClr val="bg1"/>
                </a:solidFill>
              </a:rPr>
              <a:t>لقد أكّدنا على أن القيادة ليست مجرّد منصب أو سلطة، بل هي عملية تأثير وإلهام وتمكين للآخرين. كما أوضحنا أن القيادة الفعّالة تتطلب مزيجًا متوازنًا من المهارات الفنية والإنسانية والاستراتيجية، مع القدرة على التكيّف مع المواقف المختلفة.</a:t>
            </a:r>
          </a:p>
        </p:txBody>
      </p:sp>
    </p:spTree>
    <p:extLst>
      <p:ext uri="{BB962C8B-B14F-4D97-AF65-F5344CB8AC3E}">
        <p14:creationId xmlns:p14="http://schemas.microsoft.com/office/powerpoint/2010/main" val="135693018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3" grpId="0"/>
      <p:bldP spid="4"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477">
          <a:extLst>
            <a:ext uri="{FF2B5EF4-FFF2-40B4-BE49-F238E27FC236}">
              <a16:creationId xmlns:a16="http://schemas.microsoft.com/office/drawing/2014/main" id="{8FCE332F-CEE7-315B-351B-ABDBB1DC7C5D}"/>
            </a:ext>
          </a:extLst>
        </p:cNvPr>
        <p:cNvGrpSpPr/>
        <p:nvPr/>
      </p:nvGrpSpPr>
      <p:grpSpPr>
        <a:xfrm>
          <a:off x="0" y="0"/>
          <a:ext cx="0" cy="0"/>
          <a:chOff x="0" y="0"/>
          <a:chExt cx="0" cy="0"/>
        </a:xfrm>
      </p:grpSpPr>
      <p:sp>
        <p:nvSpPr>
          <p:cNvPr id="5" name="عنوان 1">
            <a:extLst>
              <a:ext uri="{FF2B5EF4-FFF2-40B4-BE49-F238E27FC236}">
                <a16:creationId xmlns:a16="http://schemas.microsoft.com/office/drawing/2014/main" id="{48BF0021-A15E-0194-2690-92D69C110066}"/>
              </a:ext>
            </a:extLst>
          </p:cNvPr>
          <p:cNvSpPr txBox="1">
            <a:spLocks/>
          </p:cNvSpPr>
          <p:nvPr/>
        </p:nvSpPr>
        <p:spPr>
          <a:xfrm>
            <a:off x="8900160" y="0"/>
            <a:ext cx="3129280" cy="995680"/>
          </a:xfrm>
          <a:prstGeom prst="rect">
            <a:avLst/>
          </a:prstGeom>
        </p:spPr>
        <p:txBody>
          <a:bodyPr vert="horz" lIns="91440" tIns="45720" rIns="91440" bIns="45720" rtlCol="1" anchor="ctr">
            <a:noAutofit/>
          </a:bodyPr>
          <a:lstStyle>
            <a:lvl1pPr algn="r" defTabSz="914400" rtl="1" eaLnBrk="1" latinLnBrk="0" hangingPunct="1">
              <a:lnSpc>
                <a:spcPct val="90000"/>
              </a:lnSpc>
              <a:spcBef>
                <a:spcPct val="0"/>
              </a:spcBef>
              <a:buNone/>
              <a:defRPr sz="2800" kern="1200">
                <a:solidFill>
                  <a:srgbClr val="A9894C"/>
                </a:solidFill>
                <a:latin typeface="TS Safaa Bold" panose="00000800000000000000" pitchFamily="50" charset="-78"/>
                <a:ea typeface="+mj-ea"/>
                <a:cs typeface="TS Safaa Bold" panose="00000800000000000000" pitchFamily="50" charset="-78"/>
              </a:defRPr>
            </a:lvl1pPr>
          </a:lstStyle>
          <a:p>
            <a:pPr algn="ctr">
              <a:lnSpc>
                <a:spcPct val="200000"/>
              </a:lnSpc>
            </a:pPr>
            <a:r>
              <a:rPr lang="ar-AE" sz="4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rPr>
              <a:t>الخاتمة</a:t>
            </a:r>
            <a:endParaRPr lang="en-US" sz="4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endParaRPr>
          </a:p>
        </p:txBody>
      </p:sp>
      <p:pic>
        <p:nvPicPr>
          <p:cNvPr id="6" name="Picture 5" descr="A calendar with a note on it&#10;&#10;AI-generated content may be incorrect.">
            <a:extLst>
              <a:ext uri="{FF2B5EF4-FFF2-40B4-BE49-F238E27FC236}">
                <a16:creationId xmlns:a16="http://schemas.microsoft.com/office/drawing/2014/main" id="{71A99E6C-3119-BC86-B1F4-9208A63958B2}"/>
              </a:ext>
            </a:extLst>
          </p:cNvPr>
          <p:cNvPicPr>
            <a:picLocks noChangeAspect="1"/>
          </p:cNvPicPr>
          <p:nvPr/>
        </p:nvPicPr>
        <p:blipFill>
          <a:blip r:embed="rId3"/>
          <a:stretch>
            <a:fillRect/>
          </a:stretch>
        </p:blipFill>
        <p:spPr>
          <a:xfrm>
            <a:off x="77492" y="4064000"/>
            <a:ext cx="3197814" cy="2594836"/>
          </a:xfrm>
          <a:prstGeom prst="rect">
            <a:avLst/>
          </a:prstGeom>
        </p:spPr>
      </p:pic>
      <p:sp>
        <p:nvSpPr>
          <p:cNvPr id="3" name="TextBox 28">
            <a:extLst>
              <a:ext uri="{FF2B5EF4-FFF2-40B4-BE49-F238E27FC236}">
                <a16:creationId xmlns:a16="http://schemas.microsoft.com/office/drawing/2014/main" id="{FF89E2A1-AE18-05CB-E542-034FD79540AD}"/>
              </a:ext>
            </a:extLst>
          </p:cNvPr>
          <p:cNvSpPr txBox="1"/>
          <p:nvPr/>
        </p:nvSpPr>
        <p:spPr>
          <a:xfrm>
            <a:off x="1676399" y="1283124"/>
            <a:ext cx="10155470" cy="1791260"/>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pPr rtl="1"/>
            <a:r>
              <a:rPr lang="ar-EG" b="0" dirty="0">
                <a:solidFill>
                  <a:schemeClr val="bg1"/>
                </a:solidFill>
              </a:rPr>
              <a:t>ندعوكم إلى تطبيق ما تعلّمتموه في هذه الجلسة في بيئات عملكم، وممارسة المهارات القيادية باستمرار لتطويرها. تذكّروا أن القيادة رحلة تعلّم مستمرة، وأن القادة العظماء يتعلّمون ويتطوّرون طوال حياتهم المهنية.</a:t>
            </a:r>
          </a:p>
        </p:txBody>
      </p:sp>
      <p:sp>
        <p:nvSpPr>
          <p:cNvPr id="4" name="TextBox 28">
            <a:extLst>
              <a:ext uri="{FF2B5EF4-FFF2-40B4-BE49-F238E27FC236}">
                <a16:creationId xmlns:a16="http://schemas.microsoft.com/office/drawing/2014/main" id="{8270E2F7-E81E-8359-296A-E48D5F29E150}"/>
              </a:ext>
            </a:extLst>
          </p:cNvPr>
          <p:cNvSpPr txBox="1"/>
          <p:nvPr/>
        </p:nvSpPr>
        <p:spPr>
          <a:xfrm>
            <a:off x="3007360" y="4064000"/>
            <a:ext cx="8936270" cy="1224951"/>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pPr rtl="1"/>
            <a:r>
              <a:rPr lang="ar-EG" b="0" dirty="0">
                <a:solidFill>
                  <a:schemeClr val="bg1"/>
                </a:solidFill>
              </a:rPr>
              <a:t>وكما قال جون كوينسي آدامز: "إذا كانت أفعالك تُلهم الآخرين ليحلموا أكثر ويتعلموا أكثر ويعملوا أكثر ويصبحوا أكثر، فأنت قائد".</a:t>
            </a:r>
          </a:p>
        </p:txBody>
      </p:sp>
    </p:spTree>
    <p:extLst>
      <p:ext uri="{BB962C8B-B14F-4D97-AF65-F5344CB8AC3E}">
        <p14:creationId xmlns:p14="http://schemas.microsoft.com/office/powerpoint/2010/main" val="257962703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3" grpId="0"/>
      <p:bldP spid="4"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مجموعة 2"/>
          <p:cNvGrpSpPr/>
          <p:nvPr/>
        </p:nvGrpSpPr>
        <p:grpSpPr>
          <a:xfrm>
            <a:off x="8480778" y="1906491"/>
            <a:ext cx="3199158" cy="423412"/>
            <a:chOff x="8431767" y="2665270"/>
            <a:chExt cx="3199158" cy="423412"/>
          </a:xfrm>
        </p:grpSpPr>
        <p:grpSp>
          <p:nvGrpSpPr>
            <p:cNvPr id="26" name="مجموعة 25"/>
            <p:cNvGrpSpPr/>
            <p:nvPr/>
          </p:nvGrpSpPr>
          <p:grpSpPr>
            <a:xfrm>
              <a:off x="8431767" y="2665270"/>
              <a:ext cx="2800758" cy="423412"/>
              <a:chOff x="8499670" y="2038872"/>
              <a:chExt cx="2800758" cy="423412"/>
            </a:xfrm>
          </p:grpSpPr>
          <p:grpSp>
            <p:nvGrpSpPr>
              <p:cNvPr id="21" name="Group 10"/>
              <p:cNvGrpSpPr/>
              <p:nvPr/>
            </p:nvGrpSpPr>
            <p:grpSpPr>
              <a:xfrm>
                <a:off x="11263987" y="2063879"/>
                <a:ext cx="36441" cy="398405"/>
                <a:chOff x="0" y="0"/>
                <a:chExt cx="14396" cy="157394"/>
              </a:xfrm>
            </p:grpSpPr>
            <p:sp>
              <p:nvSpPr>
                <p:cNvPr id="22" name="Freeform 11"/>
                <p:cNvSpPr/>
                <p:nvPr/>
              </p:nvSpPr>
              <p:spPr>
                <a:xfrm>
                  <a:off x="0" y="0"/>
                  <a:ext cx="14396" cy="157394"/>
                </a:xfrm>
                <a:custGeom>
                  <a:avLst/>
                  <a:gdLst/>
                  <a:ahLst/>
                  <a:cxnLst/>
                  <a:rect l="l" t="t" r="r" b="b"/>
                  <a:pathLst>
                    <a:path w="14396" h="157394">
                      <a:moveTo>
                        <a:pt x="7198" y="0"/>
                      </a:moveTo>
                      <a:lnTo>
                        <a:pt x="7198" y="0"/>
                      </a:lnTo>
                      <a:cubicBezTo>
                        <a:pt x="9107" y="0"/>
                        <a:pt x="10938" y="758"/>
                        <a:pt x="12288" y="2108"/>
                      </a:cubicBezTo>
                      <a:cubicBezTo>
                        <a:pt x="13638" y="3458"/>
                        <a:pt x="14396" y="5289"/>
                        <a:pt x="14396" y="7198"/>
                      </a:cubicBezTo>
                      <a:lnTo>
                        <a:pt x="14396" y="150196"/>
                      </a:lnTo>
                      <a:cubicBezTo>
                        <a:pt x="14396" y="154172"/>
                        <a:pt x="11174" y="157394"/>
                        <a:pt x="7198" y="157394"/>
                      </a:cubicBezTo>
                      <a:lnTo>
                        <a:pt x="7198" y="157394"/>
                      </a:lnTo>
                      <a:cubicBezTo>
                        <a:pt x="5289" y="157394"/>
                        <a:pt x="3458" y="156636"/>
                        <a:pt x="2108" y="155286"/>
                      </a:cubicBezTo>
                      <a:cubicBezTo>
                        <a:pt x="758" y="153936"/>
                        <a:pt x="0" y="152105"/>
                        <a:pt x="0" y="150196"/>
                      </a:cubicBezTo>
                      <a:lnTo>
                        <a:pt x="0" y="7198"/>
                      </a:lnTo>
                      <a:cubicBezTo>
                        <a:pt x="0" y="3223"/>
                        <a:pt x="3223" y="0"/>
                        <a:pt x="7198" y="0"/>
                      </a:cubicBezTo>
                      <a:close/>
                    </a:path>
                  </a:pathLst>
                </a:custGeom>
                <a:gradFill rotWithShape="1">
                  <a:gsLst>
                    <a:gs pos="0">
                      <a:srgbClr val="A5DBDB">
                        <a:alpha val="100000"/>
                      </a:srgbClr>
                    </a:gs>
                    <a:gs pos="100000">
                      <a:srgbClr val="02BBB5">
                        <a:alpha val="100000"/>
                      </a:srgbClr>
                    </a:gs>
                  </a:gsLst>
                  <a:lin ang="5400000"/>
                </a:gradFill>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3" name="TextBox 12"/>
                <p:cNvSpPr txBox="1"/>
                <p:nvPr/>
              </p:nvSpPr>
              <p:spPr>
                <a:xfrm>
                  <a:off x="0" y="-104775"/>
                  <a:ext cx="14396" cy="262169"/>
                </a:xfrm>
                <a:prstGeom prst="rect">
                  <a:avLst/>
                </a:prstGeom>
              </p:spPr>
              <p:txBody>
                <a:bodyPr lIns="33867" tIns="33867" rIns="33867" bIns="33867" rtlCol="0" anchor="ctr"/>
                <a:lstStyle/>
                <a:p>
                  <a:pPr marL="0" marR="0" lvl="0" indent="0" algn="ctr" defTabSz="914400" rtl="1" eaLnBrk="1" fontAlgn="auto" latinLnBrk="0" hangingPunct="1">
                    <a:lnSpc>
                      <a:spcPts val="2382"/>
                    </a:lnSpc>
                    <a:spcBef>
                      <a:spcPts val="0"/>
                    </a:spcBef>
                    <a:spcAft>
                      <a:spcPts val="0"/>
                    </a:spcAft>
                    <a:buClrTx/>
                    <a:buSzTx/>
                    <a:buFontTx/>
                    <a:buNone/>
                    <a:tabLst/>
                    <a:defRPr/>
                  </a:pPr>
                  <a:endParaRPr kumimoji="0"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grpSp>
          <p:sp>
            <p:nvSpPr>
              <p:cNvPr id="25" name="TextBox 14"/>
              <p:cNvSpPr txBox="1"/>
              <p:nvPr/>
            </p:nvSpPr>
            <p:spPr>
              <a:xfrm>
                <a:off x="8499670" y="2038872"/>
                <a:ext cx="2640916" cy="398058"/>
              </a:xfrm>
              <a:prstGeom prst="rect">
                <a:avLst/>
              </a:prstGeom>
            </p:spPr>
            <p:txBody>
              <a:bodyPr wrap="square" lIns="0" tIns="0" rIns="0" bIns="0" rtlCol="0" anchor="t">
                <a:spAutoFit/>
              </a:bodyPr>
              <a:lstStyle/>
              <a:p>
                <a:pPr marL="0" marR="0" lvl="0" indent="0" algn="r" defTabSz="914400" rtl="1" eaLnBrk="1" fontAlgn="auto" latinLnBrk="0" hangingPunct="1">
                  <a:lnSpc>
                    <a:spcPts val="3425"/>
                  </a:lnSpc>
                  <a:spcBef>
                    <a:spcPct val="0"/>
                  </a:spcBef>
                  <a:spcAft>
                    <a:spcPts val="0"/>
                  </a:spcAft>
                  <a:buClrTx/>
                  <a:buSzTx/>
                  <a:buFontTx/>
                  <a:buNone/>
                  <a:tabLst/>
                  <a:defRPr/>
                </a:pPr>
                <a:r>
                  <a:rPr kumimoji="0" lang="ar-EG" sz="2446" b="0" i="0" u="none" strike="noStrike" kern="1200" cap="none" spc="0" normalizeH="0" baseline="0" noProof="0" dirty="0">
                    <a:ln>
                      <a:noFill/>
                    </a:ln>
                    <a:solidFill>
                      <a:srgbClr val="BEE6DC"/>
                    </a:solidFill>
                    <a:effectLst/>
                    <a:uLnTx/>
                    <a:uFillTx/>
                    <a:latin typeface="Segoe UI"/>
                    <a:ea typeface="Segoe UI"/>
                    <a:cs typeface="Segoe UI"/>
                    <a:sym typeface="Segoe UI"/>
                    <a:rtl/>
                  </a:rPr>
                  <a:t>اليوم التدريبي الثاني</a:t>
                </a:r>
              </a:p>
            </p:txBody>
          </p:sp>
        </p:grpSp>
        <p:pic>
          <p:nvPicPr>
            <p:cNvPr id="2" name="صورة 1"/>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1307427" y="2675610"/>
              <a:ext cx="323498" cy="413072"/>
            </a:xfrm>
            <a:prstGeom prst="rect">
              <a:avLst/>
            </a:prstGeom>
          </p:spPr>
        </p:pic>
      </p:grpSp>
      <p:grpSp>
        <p:nvGrpSpPr>
          <p:cNvPr id="17" name="مجموعة 16"/>
          <p:cNvGrpSpPr/>
          <p:nvPr/>
        </p:nvGrpSpPr>
        <p:grpSpPr>
          <a:xfrm>
            <a:off x="5149904" y="2329903"/>
            <a:ext cx="6530032" cy="1062021"/>
            <a:chOff x="5149904" y="2436930"/>
            <a:chExt cx="6530032" cy="1062021"/>
          </a:xfrm>
        </p:grpSpPr>
        <p:sp>
          <p:nvSpPr>
            <p:cNvPr id="19" name="Title 1">
              <a:extLst>
                <a:ext uri="{FF2B5EF4-FFF2-40B4-BE49-F238E27FC236}">
                  <a16:creationId xmlns:a16="http://schemas.microsoft.com/office/drawing/2014/main" id="{E0197EA2-8A0A-2439-183A-A843C905F943}"/>
                </a:ext>
              </a:extLst>
            </p:cNvPr>
            <p:cNvSpPr txBox="1">
              <a:spLocks/>
            </p:cNvSpPr>
            <p:nvPr/>
          </p:nvSpPr>
          <p:spPr>
            <a:xfrm>
              <a:off x="5149904" y="2826898"/>
              <a:ext cx="6358689" cy="500458"/>
            </a:xfrm>
            <a:prstGeom prst="rect">
              <a:avLst/>
            </a:prstGeom>
          </p:spPr>
          <p:txBody>
            <a:bodyPr anchor="b">
              <a:noAutofit/>
            </a:bodyPr>
            <a:lstStyle>
              <a:lvl1pPr algn="r" defTabSz="914400" rtl="1" eaLnBrk="1" latinLnBrk="0" hangingPunct="1">
                <a:lnSpc>
                  <a:spcPct val="90000"/>
                </a:lnSpc>
                <a:spcBef>
                  <a:spcPct val="0"/>
                </a:spcBef>
                <a:buNone/>
                <a:defRPr sz="2800" kern="1200">
                  <a:solidFill>
                    <a:srgbClr val="1C3280"/>
                  </a:solidFill>
                  <a:latin typeface="+mj-lt"/>
                  <a:ea typeface="+mj-ea"/>
                  <a:cs typeface="+mj-cs"/>
                </a:defRPr>
              </a:lvl1pPr>
            </a:lstStyle>
            <a:p>
              <a:pPr marL="0" marR="0" lvl="0" indent="0" algn="r" defTabSz="914400" rtl="1" eaLnBrk="1" fontAlgn="auto" latinLnBrk="0" hangingPunct="1">
                <a:lnSpc>
                  <a:spcPct val="90000"/>
                </a:lnSpc>
                <a:spcBef>
                  <a:spcPct val="0"/>
                </a:spcBef>
                <a:spcAft>
                  <a:spcPts val="0"/>
                </a:spcAft>
                <a:buClrTx/>
                <a:buSzTx/>
                <a:buFontTx/>
                <a:buNone/>
                <a:tabLst/>
                <a:defRPr/>
              </a:pPr>
              <a:r>
                <a:rPr kumimoji="0" lang="ar-SA" sz="2500" b="0" i="0" u="none" strike="noStrike" kern="1200" cap="none" spc="0" normalizeH="0" baseline="0" noProof="0" dirty="0">
                  <a:ln>
                    <a:noFill/>
                  </a:ln>
                  <a:solidFill>
                    <a:srgbClr val="8EE1DE"/>
                  </a:solidFill>
                  <a:effectLst/>
                  <a:uLnTx/>
                  <a:uFillTx/>
                  <a:latin typeface="SST Arabic Medium" panose="020B0604030504020204" pitchFamily="34" charset="-78"/>
                  <a:ea typeface="+mj-ea"/>
                  <a:cs typeface="SST Arabic Medium" panose="020B0604030504020204" pitchFamily="34" charset="-78"/>
                </a:rPr>
                <a:t>مهارات التواصل القيادي وبناء العلاقات</a:t>
              </a:r>
            </a:p>
          </p:txBody>
        </p:sp>
        <p:grpSp>
          <p:nvGrpSpPr>
            <p:cNvPr id="20" name="Group 3"/>
            <p:cNvGrpSpPr/>
            <p:nvPr/>
          </p:nvGrpSpPr>
          <p:grpSpPr>
            <a:xfrm>
              <a:off x="5149904" y="2436930"/>
              <a:ext cx="6406631" cy="1062021"/>
              <a:chOff x="-59571" y="-104775"/>
              <a:chExt cx="2531015" cy="419564"/>
            </a:xfrm>
          </p:grpSpPr>
          <p:sp>
            <p:nvSpPr>
              <p:cNvPr id="30" name="Freeform 4"/>
              <p:cNvSpPr/>
              <p:nvPr/>
            </p:nvSpPr>
            <p:spPr>
              <a:xfrm>
                <a:off x="-59571" y="-10016"/>
                <a:ext cx="2531015" cy="314789"/>
              </a:xfrm>
              <a:custGeom>
                <a:avLst/>
                <a:gdLst/>
                <a:ahLst/>
                <a:cxnLst/>
                <a:rect l="l" t="t" r="r" b="b"/>
                <a:pathLst>
                  <a:path w="2471444" h="314789">
                    <a:moveTo>
                      <a:pt x="0" y="0"/>
                    </a:moveTo>
                    <a:lnTo>
                      <a:pt x="2471444" y="0"/>
                    </a:lnTo>
                    <a:lnTo>
                      <a:pt x="2471444" y="314789"/>
                    </a:lnTo>
                    <a:lnTo>
                      <a:pt x="0" y="314789"/>
                    </a:lnTo>
                    <a:close/>
                  </a:path>
                </a:pathLst>
              </a:custGeom>
              <a:gradFill rotWithShape="1">
                <a:gsLst>
                  <a:gs pos="0">
                    <a:srgbClr val="8ED2D1">
                      <a:alpha val="21000"/>
                    </a:srgbClr>
                  </a:gs>
                  <a:gs pos="100000">
                    <a:srgbClr val="FFFFFF">
                      <a:alpha val="21000"/>
                    </a:srgbClr>
                  </a:gs>
                </a:gsLst>
                <a:lin ang="2700000"/>
              </a:gradFill>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1" name="TextBox 5"/>
              <p:cNvSpPr txBox="1"/>
              <p:nvPr/>
            </p:nvSpPr>
            <p:spPr>
              <a:xfrm>
                <a:off x="0" y="-104775"/>
                <a:ext cx="2471444" cy="419564"/>
              </a:xfrm>
              <a:prstGeom prst="rect">
                <a:avLst/>
              </a:prstGeom>
            </p:spPr>
            <p:txBody>
              <a:bodyPr lIns="33867" tIns="33867" rIns="33867" bIns="33867" rtlCol="0" anchor="ctr"/>
              <a:lstStyle/>
              <a:p>
                <a:pPr marL="0" marR="0" lvl="0" indent="0" algn="ctr" defTabSz="914400" rtl="1" eaLnBrk="1" fontAlgn="auto" latinLnBrk="0" hangingPunct="1">
                  <a:lnSpc>
                    <a:spcPts val="2382"/>
                  </a:lnSpc>
                  <a:spcBef>
                    <a:spcPts val="0"/>
                  </a:spcBef>
                  <a:spcAft>
                    <a:spcPts val="0"/>
                  </a:spcAft>
                  <a:buClrTx/>
                  <a:buSzTx/>
                  <a:buFontTx/>
                  <a:buNone/>
                  <a:tabLst/>
                  <a:defRPr/>
                </a:pPr>
                <a:endParaRPr kumimoji="0"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grpSp>
        <p:grpSp>
          <p:nvGrpSpPr>
            <p:cNvPr id="24" name="Group 6"/>
            <p:cNvGrpSpPr/>
            <p:nvPr/>
          </p:nvGrpSpPr>
          <p:grpSpPr>
            <a:xfrm>
              <a:off x="11556535" y="2702142"/>
              <a:ext cx="123401" cy="796809"/>
              <a:chOff x="0" y="0"/>
              <a:chExt cx="48751" cy="314789"/>
            </a:xfrm>
          </p:grpSpPr>
          <p:sp>
            <p:nvSpPr>
              <p:cNvPr id="28" name="Freeform 7"/>
              <p:cNvSpPr/>
              <p:nvPr/>
            </p:nvSpPr>
            <p:spPr>
              <a:xfrm>
                <a:off x="0" y="0"/>
                <a:ext cx="48751" cy="314789"/>
              </a:xfrm>
              <a:custGeom>
                <a:avLst/>
                <a:gdLst/>
                <a:ahLst/>
                <a:cxnLst/>
                <a:rect l="l" t="t" r="r" b="b"/>
                <a:pathLst>
                  <a:path w="48751" h="314789">
                    <a:moveTo>
                      <a:pt x="0" y="0"/>
                    </a:moveTo>
                    <a:lnTo>
                      <a:pt x="48751" y="0"/>
                    </a:lnTo>
                    <a:lnTo>
                      <a:pt x="48751" y="314789"/>
                    </a:lnTo>
                    <a:lnTo>
                      <a:pt x="0" y="314789"/>
                    </a:lnTo>
                    <a:close/>
                  </a:path>
                </a:pathLst>
              </a:custGeom>
              <a:gradFill rotWithShape="1">
                <a:gsLst>
                  <a:gs pos="0">
                    <a:srgbClr val="A5DBDB">
                      <a:alpha val="100000"/>
                    </a:srgbClr>
                  </a:gs>
                  <a:gs pos="100000">
                    <a:srgbClr val="02BBB5">
                      <a:alpha val="100000"/>
                    </a:srgbClr>
                  </a:gs>
                </a:gsLst>
                <a:lin ang="5400000"/>
              </a:gradFill>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9" name="TextBox 8"/>
              <p:cNvSpPr txBox="1"/>
              <p:nvPr/>
            </p:nvSpPr>
            <p:spPr>
              <a:xfrm>
                <a:off x="0" y="-104775"/>
                <a:ext cx="48751" cy="419564"/>
              </a:xfrm>
              <a:prstGeom prst="rect">
                <a:avLst/>
              </a:prstGeom>
            </p:spPr>
            <p:txBody>
              <a:bodyPr lIns="33867" tIns="33867" rIns="33867" bIns="33867" rtlCol="0" anchor="ctr"/>
              <a:lstStyle/>
              <a:p>
                <a:pPr marL="0" marR="0" lvl="0" indent="0" algn="ctr" defTabSz="914400" rtl="1" eaLnBrk="1" fontAlgn="auto" latinLnBrk="0" hangingPunct="1">
                  <a:lnSpc>
                    <a:spcPts val="2382"/>
                  </a:lnSpc>
                  <a:spcBef>
                    <a:spcPts val="0"/>
                  </a:spcBef>
                  <a:spcAft>
                    <a:spcPts val="0"/>
                  </a:spcAft>
                  <a:buClrTx/>
                  <a:buSzTx/>
                  <a:buFontTx/>
                  <a:buNone/>
                  <a:tabLst/>
                  <a:defRPr/>
                </a:pPr>
                <a:endParaRPr kumimoji="0"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grpSp>
      </p:grpSp>
    </p:spTree>
    <p:extLst>
      <p:ext uri="{BB962C8B-B14F-4D97-AF65-F5344CB8AC3E}">
        <p14:creationId xmlns:p14="http://schemas.microsoft.com/office/powerpoint/2010/main" val="3362006484"/>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482EDC-66D0-51E6-341D-851DF2674A8D}"/>
            </a:ext>
          </a:extLst>
        </p:cNvPr>
        <p:cNvGrpSpPr/>
        <p:nvPr/>
      </p:nvGrpSpPr>
      <p:grpSpPr>
        <a:xfrm>
          <a:off x="0" y="0"/>
          <a:ext cx="0" cy="0"/>
          <a:chOff x="0" y="0"/>
          <a:chExt cx="0" cy="0"/>
        </a:xfrm>
      </p:grpSpPr>
      <p:sp>
        <p:nvSpPr>
          <p:cNvPr id="13" name="Rectangle 12">
            <a:extLst>
              <a:ext uri="{FF2B5EF4-FFF2-40B4-BE49-F238E27FC236}">
                <a16:creationId xmlns:a16="http://schemas.microsoft.com/office/drawing/2014/main" id="{55ABDDE0-7E6F-8FAC-29FD-150B61D1FF72}"/>
              </a:ext>
            </a:extLst>
          </p:cNvPr>
          <p:cNvSpPr/>
          <p:nvPr/>
        </p:nvSpPr>
        <p:spPr>
          <a:xfrm>
            <a:off x="0" y="1"/>
            <a:ext cx="12192000" cy="6858000"/>
          </a:xfrm>
          <a:prstGeom prst="rect">
            <a:avLst/>
          </a:prstGeom>
          <a:solidFill>
            <a:srgbClr val="00808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ajawal ExtraBold" panose="00000800000000000000" pitchFamily="2" charset="-78"/>
              <a:ea typeface="+mn-ea"/>
              <a:cs typeface="Tajawal ExtraBold" panose="00000800000000000000" pitchFamily="2" charset="-78"/>
            </a:endParaRPr>
          </a:p>
        </p:txBody>
      </p:sp>
      <p:cxnSp>
        <p:nvCxnSpPr>
          <p:cNvPr id="19" name="Straight Connector 18">
            <a:extLst>
              <a:ext uri="{FF2B5EF4-FFF2-40B4-BE49-F238E27FC236}">
                <a16:creationId xmlns:a16="http://schemas.microsoft.com/office/drawing/2014/main" id="{FD2039A7-3449-4648-F3E9-946CFC5518D4}"/>
              </a:ext>
            </a:extLst>
          </p:cNvPr>
          <p:cNvCxnSpPr>
            <a:cxnSpLocks/>
          </p:cNvCxnSpPr>
          <p:nvPr/>
        </p:nvCxnSpPr>
        <p:spPr>
          <a:xfrm flipH="1">
            <a:off x="4651513" y="-286597"/>
            <a:ext cx="2888974" cy="0"/>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sp>
        <p:nvSpPr>
          <p:cNvPr id="6" name="TextBox 5">
            <a:extLst>
              <a:ext uri="{FF2B5EF4-FFF2-40B4-BE49-F238E27FC236}">
                <a16:creationId xmlns:a16="http://schemas.microsoft.com/office/drawing/2014/main" id="{E9AADDAA-A12C-FF81-7613-9CB42C825C3E}"/>
              </a:ext>
            </a:extLst>
          </p:cNvPr>
          <p:cNvSpPr txBox="1"/>
          <p:nvPr/>
        </p:nvSpPr>
        <p:spPr>
          <a:xfrm>
            <a:off x="3048000" y="43067"/>
            <a:ext cx="6096000" cy="646331"/>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ar-EG" sz="3600" b="0" i="0" u="none" strike="noStrike" kern="1200" cap="none" spc="0" normalizeH="0" baseline="0" noProof="0" dirty="0">
                <a:ln>
                  <a:noFill/>
                </a:ln>
                <a:solidFill>
                  <a:prstClr val="white"/>
                </a:solidFill>
                <a:effectLst/>
                <a:uLnTx/>
                <a:uFillTx/>
                <a:latin typeface="Tajawal ExtraBold" panose="00000800000000000000" pitchFamily="2" charset="-78"/>
                <a:ea typeface="+mn-ea"/>
                <a:cs typeface="Tajawal ExtraBold" panose="00000800000000000000" pitchFamily="2" charset="-78"/>
              </a:rPr>
              <a:t>مقدّمة الجلسة</a:t>
            </a:r>
            <a:endParaRPr kumimoji="0" lang="en-US" sz="3600" b="0" i="0" u="none" strike="noStrike" kern="1200" cap="none" spc="0" normalizeH="0" baseline="0" noProof="0" dirty="0">
              <a:ln>
                <a:noFill/>
              </a:ln>
              <a:solidFill>
                <a:prstClr val="white"/>
              </a:solidFill>
              <a:effectLst/>
              <a:uLnTx/>
              <a:uFillTx/>
              <a:latin typeface="Tajawal ExtraBold" panose="00000800000000000000" pitchFamily="2" charset="-78"/>
              <a:ea typeface="+mn-ea"/>
              <a:cs typeface="Tajawal ExtraBold" panose="00000800000000000000" pitchFamily="2" charset="-78"/>
            </a:endParaRPr>
          </a:p>
        </p:txBody>
      </p:sp>
      <p:grpSp>
        <p:nvGrpSpPr>
          <p:cNvPr id="35" name="Group 34">
            <a:extLst>
              <a:ext uri="{FF2B5EF4-FFF2-40B4-BE49-F238E27FC236}">
                <a16:creationId xmlns:a16="http://schemas.microsoft.com/office/drawing/2014/main" id="{4B220EB1-9F5B-0A38-E192-60439C5290A6}"/>
              </a:ext>
            </a:extLst>
          </p:cNvPr>
          <p:cNvGrpSpPr/>
          <p:nvPr/>
        </p:nvGrpSpPr>
        <p:grpSpPr>
          <a:xfrm>
            <a:off x="5963920" y="1179195"/>
            <a:ext cx="5527039" cy="5460399"/>
            <a:chOff x="-3322320" y="2610524"/>
            <a:chExt cx="10789919" cy="2484000"/>
          </a:xfrm>
        </p:grpSpPr>
        <p:sp>
          <p:nvSpPr>
            <p:cNvPr id="9" name="Rectangle: Rounded Corners 8">
              <a:extLst>
                <a:ext uri="{FF2B5EF4-FFF2-40B4-BE49-F238E27FC236}">
                  <a16:creationId xmlns:a16="http://schemas.microsoft.com/office/drawing/2014/main" id="{14DF312A-1D3B-0942-F927-65668F23FA42}"/>
                </a:ext>
              </a:extLst>
            </p:cNvPr>
            <p:cNvSpPr/>
            <p:nvPr/>
          </p:nvSpPr>
          <p:spPr>
            <a:xfrm>
              <a:off x="-3322320" y="2610524"/>
              <a:ext cx="10789919" cy="2484000"/>
            </a:xfrm>
            <a:prstGeom prst="roundRect">
              <a:avLst>
                <a:gd name="adj" fmla="val 7321"/>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5" name="TextBox 24">
              <a:extLst>
                <a:ext uri="{FF2B5EF4-FFF2-40B4-BE49-F238E27FC236}">
                  <a16:creationId xmlns:a16="http://schemas.microsoft.com/office/drawing/2014/main" id="{CE41A98E-82D6-E88B-FB7A-1EB4B4A347EB}"/>
                </a:ext>
              </a:extLst>
            </p:cNvPr>
            <p:cNvSpPr txBox="1"/>
            <p:nvPr/>
          </p:nvSpPr>
          <p:spPr>
            <a:xfrm>
              <a:off x="-2946400" y="2710106"/>
              <a:ext cx="10210800" cy="2246769"/>
            </a:xfrm>
            <a:prstGeom prst="rect">
              <a:avLst/>
            </a:prstGeom>
            <a:noFill/>
          </p:spPr>
          <p:txBody>
            <a:bodyPr wrap="squar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ar-EG" sz="2800" b="0" i="0" u="none" strike="noStrike" kern="1200" cap="none" spc="0" normalizeH="0" baseline="0" noProof="0" dirty="0">
                  <a:ln>
                    <a:noFill/>
                  </a:ln>
                  <a:solidFill>
                    <a:srgbClr val="4A431E"/>
                  </a:solidFill>
                  <a:effectLst/>
                  <a:uLnTx/>
                  <a:uFillTx/>
                  <a:latin typeface="Adobe Arabic" panose="02040503050201020203" pitchFamily="18" charset="-78"/>
                  <a:ea typeface="+mn-ea"/>
                  <a:cs typeface="Adobe Arabic" panose="02040503050201020203" pitchFamily="18" charset="-78"/>
                </a:rPr>
                <a:t>مرحباً بكم في الجلسة الثانية من دورتنا التدريبية. تُعدّ مهارات التواصل القيادي وبناء العلاقات من أهم المهارات التي يحتاجها كل قائد ومشرف في بيئة العمل المعاصرة. فالقائد الناجح هو الذي يستطيع إيصال أفكاره بوضوح وإقناع الآخرين بها، وكسب ثقتهم، وبناء علاقات إيجابية معهم. </a:t>
              </a:r>
            </a:p>
            <a:p>
              <a:pPr marL="0" marR="0" lvl="0" indent="0" algn="r" defTabSz="914400" rtl="0" eaLnBrk="1" fontAlgn="auto" latinLnBrk="0" hangingPunct="1">
                <a:lnSpc>
                  <a:spcPct val="100000"/>
                </a:lnSpc>
                <a:spcBef>
                  <a:spcPts val="0"/>
                </a:spcBef>
                <a:spcAft>
                  <a:spcPts val="0"/>
                </a:spcAft>
                <a:buClrTx/>
                <a:buSzTx/>
                <a:buFontTx/>
                <a:buNone/>
                <a:tabLst/>
                <a:defRPr/>
              </a:pPr>
              <a:r>
                <a:rPr kumimoji="0" lang="ar-EG" sz="2800" b="0" i="0" u="none" strike="noStrike" kern="1200" cap="none" spc="0" normalizeH="0" baseline="0" noProof="0" dirty="0">
                  <a:ln>
                    <a:noFill/>
                  </a:ln>
                  <a:solidFill>
                    <a:srgbClr val="4A431E"/>
                  </a:solidFill>
                  <a:effectLst/>
                  <a:uLnTx/>
                  <a:uFillTx/>
                  <a:latin typeface="Adobe Arabic" panose="02040503050201020203" pitchFamily="18" charset="-78"/>
                  <a:ea typeface="+mn-ea"/>
                  <a:cs typeface="Adobe Arabic" panose="02040503050201020203" pitchFamily="18" charset="-78"/>
                </a:rPr>
                <a:t>في هذه الجلسة، سنتناول أبرز مهارات التواصل القيادي الفعّال، وأساليب التأثير والإقناع، وكيفية بناء الثقة وتعزيز العلاقات المهنية، بالإضافة إلى إدارة الاجتماعات الإشرافية بفعالية، ومعوقات التواصل وطرق التغلّب عليها.</a:t>
              </a:r>
            </a:p>
          </p:txBody>
        </p:sp>
      </p:grpSp>
      <p:pic>
        <p:nvPicPr>
          <p:cNvPr id="4" name="صورة 3">
            <a:extLst>
              <a:ext uri="{FF2B5EF4-FFF2-40B4-BE49-F238E27FC236}">
                <a16:creationId xmlns:a16="http://schemas.microsoft.com/office/drawing/2014/main" id="{B6250618-5C88-580E-3F47-33DB3BAC96F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90012" y="1273942"/>
            <a:ext cx="5312486" cy="4496938"/>
          </a:xfrm>
          <a:prstGeom prst="rect">
            <a:avLst/>
          </a:prstGeom>
        </p:spPr>
      </p:pic>
    </p:spTree>
    <p:extLst>
      <p:ext uri="{BB962C8B-B14F-4D97-AF65-F5344CB8AC3E}">
        <p14:creationId xmlns:p14="http://schemas.microsoft.com/office/powerpoint/2010/main" val="217030525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25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additive="base">
                                        <p:cTn id="7" dur="500" fill="hold"/>
                                        <p:tgtEl>
                                          <p:spTgt spid="35"/>
                                        </p:tgtEl>
                                        <p:attrNameLst>
                                          <p:attrName>ppt_x</p:attrName>
                                        </p:attrNameLst>
                                      </p:cBhvr>
                                      <p:tavLst>
                                        <p:tav tm="0">
                                          <p:val>
                                            <p:strVal val="1+#ppt_w/2"/>
                                          </p:val>
                                        </p:tav>
                                        <p:tav tm="100000">
                                          <p:val>
                                            <p:strVal val="#ppt_x"/>
                                          </p:val>
                                        </p:tav>
                                      </p:tavLst>
                                    </p:anim>
                                    <p:anim calcmode="lin" valueType="num">
                                      <p:cBhvr additive="base">
                                        <p:cTn id="8" dur="500" fill="hold"/>
                                        <p:tgtEl>
                                          <p:spTgt spid="3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14DC77-1F91-05AA-2178-788B13C3DD02}"/>
            </a:ext>
          </a:extLst>
        </p:cNvPr>
        <p:cNvGrpSpPr/>
        <p:nvPr/>
      </p:nvGrpSpPr>
      <p:grpSpPr>
        <a:xfrm>
          <a:off x="0" y="0"/>
          <a:ext cx="0" cy="0"/>
          <a:chOff x="0" y="0"/>
          <a:chExt cx="0" cy="0"/>
        </a:xfrm>
      </p:grpSpPr>
      <p:sp>
        <p:nvSpPr>
          <p:cNvPr id="13" name="Rectangle 12">
            <a:extLst>
              <a:ext uri="{FF2B5EF4-FFF2-40B4-BE49-F238E27FC236}">
                <a16:creationId xmlns:a16="http://schemas.microsoft.com/office/drawing/2014/main" id="{4C4E05AD-45D9-1873-67A9-CCEE62CDDDA0}"/>
              </a:ext>
            </a:extLst>
          </p:cNvPr>
          <p:cNvSpPr/>
          <p:nvPr/>
        </p:nvSpPr>
        <p:spPr>
          <a:xfrm>
            <a:off x="0" y="1"/>
            <a:ext cx="12192000" cy="6858000"/>
          </a:xfrm>
          <a:prstGeom prst="rect">
            <a:avLst/>
          </a:prstGeom>
          <a:solidFill>
            <a:srgbClr val="00808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Tajawal ExtraBold" panose="00000800000000000000" pitchFamily="2" charset="-78"/>
              <a:cs typeface="Tajawal ExtraBold" panose="00000800000000000000" pitchFamily="2" charset="-78"/>
            </a:endParaRPr>
          </a:p>
        </p:txBody>
      </p:sp>
      <p:cxnSp>
        <p:nvCxnSpPr>
          <p:cNvPr id="19" name="Straight Connector 18">
            <a:extLst>
              <a:ext uri="{FF2B5EF4-FFF2-40B4-BE49-F238E27FC236}">
                <a16:creationId xmlns:a16="http://schemas.microsoft.com/office/drawing/2014/main" id="{C8232928-6062-4E40-73E7-3AA5EAF50AF0}"/>
              </a:ext>
            </a:extLst>
          </p:cNvPr>
          <p:cNvCxnSpPr>
            <a:cxnSpLocks/>
          </p:cNvCxnSpPr>
          <p:nvPr/>
        </p:nvCxnSpPr>
        <p:spPr>
          <a:xfrm flipH="1">
            <a:off x="4651513" y="-286597"/>
            <a:ext cx="2888974" cy="0"/>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pic>
        <p:nvPicPr>
          <p:cNvPr id="4" name="Picture 3">
            <a:extLst>
              <a:ext uri="{FF2B5EF4-FFF2-40B4-BE49-F238E27FC236}">
                <a16:creationId xmlns:a16="http://schemas.microsoft.com/office/drawing/2014/main" id="{2C0C61FD-BAA8-6CB9-EF47-30E66268F5DD}"/>
              </a:ext>
            </a:extLst>
          </p:cNvPr>
          <p:cNvPicPr>
            <a:picLocks noChangeAspect="1"/>
          </p:cNvPicPr>
          <p:nvPr/>
        </p:nvPicPr>
        <p:blipFill>
          <a:blip r:embed="rId3">
            <a:extLst>
              <a:ext uri="{28A0092B-C50C-407E-A947-70E740481C1C}">
                <a14:useLocalDpi xmlns:a14="http://schemas.microsoft.com/office/drawing/2010/main" val="0"/>
              </a:ext>
            </a:extLst>
          </a:blip>
          <a:srcRect l="11212" r="11212"/>
          <a:stretch/>
        </p:blipFill>
        <p:spPr>
          <a:xfrm>
            <a:off x="0" y="2743148"/>
            <a:ext cx="12192000" cy="3906761"/>
          </a:xfrm>
          <a:prstGeom prst="rect">
            <a:avLst/>
          </a:prstGeom>
        </p:spPr>
      </p:pic>
      <p:sp>
        <p:nvSpPr>
          <p:cNvPr id="6" name="TextBox 5">
            <a:extLst>
              <a:ext uri="{FF2B5EF4-FFF2-40B4-BE49-F238E27FC236}">
                <a16:creationId xmlns:a16="http://schemas.microsoft.com/office/drawing/2014/main" id="{0AA7786B-BFD8-C3A7-2D7C-82416D361924}"/>
              </a:ext>
            </a:extLst>
          </p:cNvPr>
          <p:cNvSpPr txBox="1"/>
          <p:nvPr/>
        </p:nvSpPr>
        <p:spPr>
          <a:xfrm>
            <a:off x="3048000" y="1029872"/>
            <a:ext cx="6096000" cy="646331"/>
          </a:xfrm>
          <a:prstGeom prst="rect">
            <a:avLst/>
          </a:prstGeom>
          <a:noFill/>
        </p:spPr>
        <p:txBody>
          <a:bodyPr wrap="square">
            <a:spAutoFit/>
          </a:bodyPr>
          <a:lstStyle/>
          <a:p>
            <a:pPr algn="ctr"/>
            <a:r>
              <a:rPr lang="ar-EG" sz="3600" dirty="0">
                <a:solidFill>
                  <a:schemeClr val="bg1"/>
                </a:solidFill>
                <a:latin typeface="Tajawal ExtraBold" panose="00000800000000000000" pitchFamily="2" charset="-78"/>
                <a:cs typeface="Tajawal ExtraBold" panose="00000800000000000000" pitchFamily="2" charset="-78"/>
              </a:rPr>
              <a:t>أهمية الدورة</a:t>
            </a:r>
            <a:endParaRPr lang="en-US" sz="3600" dirty="0">
              <a:solidFill>
                <a:schemeClr val="bg1"/>
              </a:solidFill>
              <a:latin typeface="Tajawal ExtraBold" panose="00000800000000000000" pitchFamily="2" charset="-78"/>
              <a:cs typeface="Tajawal ExtraBold" panose="00000800000000000000" pitchFamily="2" charset="-78"/>
            </a:endParaRPr>
          </a:p>
        </p:txBody>
      </p:sp>
      <p:grpSp>
        <p:nvGrpSpPr>
          <p:cNvPr id="34" name="Group 33">
            <a:extLst>
              <a:ext uri="{FF2B5EF4-FFF2-40B4-BE49-F238E27FC236}">
                <a16:creationId xmlns:a16="http://schemas.microsoft.com/office/drawing/2014/main" id="{A4C0A3EC-C351-9258-F982-3FA8281DC10F}"/>
              </a:ext>
            </a:extLst>
          </p:cNvPr>
          <p:cNvGrpSpPr/>
          <p:nvPr/>
        </p:nvGrpSpPr>
        <p:grpSpPr>
          <a:xfrm>
            <a:off x="481739" y="2636650"/>
            <a:ext cx="5533509" cy="1368659"/>
            <a:chOff x="1070490" y="2558953"/>
            <a:chExt cx="5533509" cy="928633"/>
          </a:xfrm>
        </p:grpSpPr>
        <p:sp>
          <p:nvSpPr>
            <p:cNvPr id="11" name="Rectangle: Rounded Corners 10">
              <a:extLst>
                <a:ext uri="{FF2B5EF4-FFF2-40B4-BE49-F238E27FC236}">
                  <a16:creationId xmlns:a16="http://schemas.microsoft.com/office/drawing/2014/main" id="{CF3136BD-0BC6-6F80-A68C-EAD81DF693C1}"/>
                </a:ext>
              </a:extLst>
            </p:cNvPr>
            <p:cNvSpPr/>
            <p:nvPr/>
          </p:nvSpPr>
          <p:spPr>
            <a:xfrm>
              <a:off x="1070490" y="2558953"/>
              <a:ext cx="5533509" cy="928633"/>
            </a:xfrm>
            <a:prstGeom prst="roundRect">
              <a:avLst>
                <a:gd name="adj" fmla="val 7321"/>
              </a:avLst>
            </a:prstGeom>
            <a:solidFill>
              <a:srgbClr val="A0C9C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Box 21">
              <a:extLst>
                <a:ext uri="{FF2B5EF4-FFF2-40B4-BE49-F238E27FC236}">
                  <a16:creationId xmlns:a16="http://schemas.microsoft.com/office/drawing/2014/main" id="{F6A5CEF6-3F86-0AF0-1CFA-FAD6C486B6D7}"/>
                </a:ext>
              </a:extLst>
            </p:cNvPr>
            <p:cNvSpPr txBox="1"/>
            <p:nvPr/>
          </p:nvSpPr>
          <p:spPr>
            <a:xfrm>
              <a:off x="1083082" y="2594738"/>
              <a:ext cx="5270956" cy="647360"/>
            </a:xfrm>
            <a:prstGeom prst="rect">
              <a:avLst/>
            </a:prstGeom>
            <a:noFill/>
          </p:spPr>
          <p:txBody>
            <a:bodyPr wrap="square">
              <a:spAutoFit/>
            </a:bodyPr>
            <a:lstStyle/>
            <a:p>
              <a:pPr algn="ctr"/>
              <a:r>
                <a:rPr lang="ar-EG" sz="2800" dirty="0">
                  <a:solidFill>
                    <a:schemeClr val="bg1"/>
                  </a:solidFill>
                  <a:latin typeface="Adobe Arabic" panose="02040503050201020203" pitchFamily="18" charset="-78"/>
                  <a:cs typeface="Adobe Arabic" panose="02040503050201020203" pitchFamily="18" charset="-78"/>
                </a:rPr>
                <a:t>الأثر المباشر للمهارات القيادية والإشرافية على إنتاجية الفرق ومستوى الرضا الوظيفي.</a:t>
              </a:r>
              <a:endParaRPr lang="en-US" sz="2800" dirty="0">
                <a:solidFill>
                  <a:schemeClr val="bg1"/>
                </a:solidFill>
                <a:latin typeface="Adobe Arabic" panose="02040503050201020203" pitchFamily="18" charset="-78"/>
                <a:cs typeface="Adobe Arabic" panose="02040503050201020203" pitchFamily="18" charset="-78"/>
              </a:endParaRPr>
            </a:p>
          </p:txBody>
        </p:sp>
      </p:grpSp>
      <p:grpSp>
        <p:nvGrpSpPr>
          <p:cNvPr id="33" name="Group 32">
            <a:extLst>
              <a:ext uri="{FF2B5EF4-FFF2-40B4-BE49-F238E27FC236}">
                <a16:creationId xmlns:a16="http://schemas.microsoft.com/office/drawing/2014/main" id="{D07522E7-A050-C781-46A0-6A030067F3BC}"/>
              </a:ext>
            </a:extLst>
          </p:cNvPr>
          <p:cNvGrpSpPr/>
          <p:nvPr/>
        </p:nvGrpSpPr>
        <p:grpSpPr>
          <a:xfrm>
            <a:off x="6073912" y="2636650"/>
            <a:ext cx="5592173" cy="1368660"/>
            <a:chOff x="5635828" y="2610524"/>
            <a:chExt cx="5592173" cy="1368660"/>
          </a:xfrm>
        </p:grpSpPr>
        <p:sp>
          <p:nvSpPr>
            <p:cNvPr id="14" name="Rectangle: Rounded Corners 13">
              <a:extLst>
                <a:ext uri="{FF2B5EF4-FFF2-40B4-BE49-F238E27FC236}">
                  <a16:creationId xmlns:a16="http://schemas.microsoft.com/office/drawing/2014/main" id="{D7314761-8132-186A-6B41-25A91A4F9079}"/>
                </a:ext>
              </a:extLst>
            </p:cNvPr>
            <p:cNvSpPr/>
            <p:nvPr/>
          </p:nvSpPr>
          <p:spPr>
            <a:xfrm>
              <a:off x="5635828" y="2610524"/>
              <a:ext cx="5592173" cy="1368660"/>
            </a:xfrm>
            <a:prstGeom prst="roundRect">
              <a:avLst>
                <a:gd name="adj" fmla="val 7321"/>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Box 17">
              <a:extLst>
                <a:ext uri="{FF2B5EF4-FFF2-40B4-BE49-F238E27FC236}">
                  <a16:creationId xmlns:a16="http://schemas.microsoft.com/office/drawing/2014/main" id="{EA961164-47C6-9DA6-8448-EB588D38190C}"/>
                </a:ext>
              </a:extLst>
            </p:cNvPr>
            <p:cNvSpPr txBox="1"/>
            <p:nvPr/>
          </p:nvSpPr>
          <p:spPr>
            <a:xfrm>
              <a:off x="5739196" y="2640027"/>
              <a:ext cx="5465188" cy="954107"/>
            </a:xfrm>
            <a:prstGeom prst="rect">
              <a:avLst/>
            </a:prstGeom>
            <a:noFill/>
          </p:spPr>
          <p:txBody>
            <a:bodyPr wrap="square">
              <a:spAutoFit/>
            </a:bodyPr>
            <a:lstStyle/>
            <a:p>
              <a:pPr algn="ctr"/>
              <a:r>
                <a:rPr lang="ar-EG" sz="2800" dirty="0">
                  <a:solidFill>
                    <a:srgbClr val="4A431E"/>
                  </a:solidFill>
                  <a:latin typeface="Adobe Arabic" panose="02040503050201020203" pitchFamily="18" charset="-78"/>
                  <a:cs typeface="Adobe Arabic" panose="02040503050201020203" pitchFamily="18" charset="-78"/>
                </a:rPr>
                <a:t>تنامي الحاجة إلى قيادات مؤهلة قادرة على مواكبة التحولات السريعة في بيئات العمل الحديثة.</a:t>
              </a:r>
              <a:endParaRPr lang="en-US" sz="2800" dirty="0">
                <a:solidFill>
                  <a:srgbClr val="4A431E"/>
                </a:solidFill>
                <a:latin typeface="Adobe Arabic" panose="02040503050201020203" pitchFamily="18" charset="-78"/>
                <a:cs typeface="Adobe Arabic" panose="02040503050201020203" pitchFamily="18" charset="-78"/>
              </a:endParaRPr>
            </a:p>
          </p:txBody>
        </p:sp>
      </p:grpSp>
      <p:grpSp>
        <p:nvGrpSpPr>
          <p:cNvPr id="21" name="Group 33">
            <a:extLst>
              <a:ext uri="{FF2B5EF4-FFF2-40B4-BE49-F238E27FC236}">
                <a16:creationId xmlns:a16="http://schemas.microsoft.com/office/drawing/2014/main" id="{9122D34A-4B1E-DB51-0F36-4CF268856EFB}"/>
              </a:ext>
            </a:extLst>
          </p:cNvPr>
          <p:cNvGrpSpPr/>
          <p:nvPr/>
        </p:nvGrpSpPr>
        <p:grpSpPr>
          <a:xfrm>
            <a:off x="-201587" y="6922039"/>
            <a:ext cx="4238732" cy="2963375"/>
            <a:chOff x="833120" y="2558952"/>
            <a:chExt cx="4238732" cy="2963375"/>
          </a:xfrm>
        </p:grpSpPr>
        <p:sp>
          <p:nvSpPr>
            <p:cNvPr id="24" name="Rectangle: Rounded Corners 10">
              <a:extLst>
                <a:ext uri="{FF2B5EF4-FFF2-40B4-BE49-F238E27FC236}">
                  <a16:creationId xmlns:a16="http://schemas.microsoft.com/office/drawing/2014/main" id="{F7407A77-8ECC-DCF5-1FC8-B2E23AECC596}"/>
                </a:ext>
              </a:extLst>
            </p:cNvPr>
            <p:cNvSpPr/>
            <p:nvPr/>
          </p:nvSpPr>
          <p:spPr>
            <a:xfrm>
              <a:off x="833120" y="2558952"/>
              <a:ext cx="4238732" cy="2963375"/>
            </a:xfrm>
            <a:prstGeom prst="roundRect">
              <a:avLst>
                <a:gd name="adj" fmla="val 7321"/>
              </a:avLst>
            </a:prstGeom>
            <a:solidFill>
              <a:srgbClr val="A0C9C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TextBox 21">
              <a:extLst>
                <a:ext uri="{FF2B5EF4-FFF2-40B4-BE49-F238E27FC236}">
                  <a16:creationId xmlns:a16="http://schemas.microsoft.com/office/drawing/2014/main" id="{AC2F9473-D13B-CAF0-0F0A-9588834A5FA5}"/>
                </a:ext>
              </a:extLst>
            </p:cNvPr>
            <p:cNvSpPr txBox="1"/>
            <p:nvPr/>
          </p:nvSpPr>
          <p:spPr>
            <a:xfrm>
              <a:off x="833120" y="2621534"/>
              <a:ext cx="4057110" cy="2677656"/>
            </a:xfrm>
            <a:prstGeom prst="rect">
              <a:avLst/>
            </a:prstGeom>
            <a:noFill/>
          </p:spPr>
          <p:txBody>
            <a:bodyPr wrap="square">
              <a:spAutoFit/>
            </a:bodyPr>
            <a:lstStyle/>
            <a:p>
              <a:pPr algn="r"/>
              <a:r>
                <a:rPr lang="ar-EG" sz="2800" dirty="0">
                  <a:solidFill>
                    <a:schemeClr val="bg1"/>
                  </a:solidFill>
                  <a:latin typeface="Adobe Arabic" panose="02040503050201020203" pitchFamily="18" charset="-78"/>
                  <a:cs typeface="Adobe Arabic" panose="02040503050201020203" pitchFamily="18" charset="-78"/>
                </a:rPr>
                <a:t>تمكين المشاركين من امتلاك المعارف والمهارات اللازمة لممارسة وظيفة التدقيق الداخلي بكفاءة وفعالية وفق المعايير الدولية، وتطوير قدراتهم على إضافة قيمة للمؤسسات من خلال نهج استراتيجي مبني على المخاطر.</a:t>
              </a:r>
              <a:endParaRPr lang="en-US" sz="2800" dirty="0">
                <a:solidFill>
                  <a:schemeClr val="bg1"/>
                </a:solidFill>
                <a:latin typeface="Adobe Arabic" panose="02040503050201020203" pitchFamily="18" charset="-78"/>
                <a:cs typeface="Adobe Arabic" panose="02040503050201020203" pitchFamily="18" charset="-78"/>
              </a:endParaRPr>
            </a:p>
          </p:txBody>
        </p:sp>
      </p:grpSp>
      <p:grpSp>
        <p:nvGrpSpPr>
          <p:cNvPr id="10" name="Group 33">
            <a:extLst>
              <a:ext uri="{FF2B5EF4-FFF2-40B4-BE49-F238E27FC236}">
                <a16:creationId xmlns:a16="http://schemas.microsoft.com/office/drawing/2014/main" id="{9BF5A9BA-27F8-B1CE-82A0-13AC5EE90B6A}"/>
              </a:ext>
            </a:extLst>
          </p:cNvPr>
          <p:cNvGrpSpPr/>
          <p:nvPr/>
        </p:nvGrpSpPr>
        <p:grpSpPr>
          <a:xfrm>
            <a:off x="458122" y="4459436"/>
            <a:ext cx="5533509" cy="1437737"/>
            <a:chOff x="1070490" y="2558953"/>
            <a:chExt cx="5533509" cy="975502"/>
          </a:xfrm>
        </p:grpSpPr>
        <p:sp>
          <p:nvSpPr>
            <p:cNvPr id="12" name="Rectangle: Rounded Corners 10">
              <a:extLst>
                <a:ext uri="{FF2B5EF4-FFF2-40B4-BE49-F238E27FC236}">
                  <a16:creationId xmlns:a16="http://schemas.microsoft.com/office/drawing/2014/main" id="{E333D499-DB07-D300-13AF-1F0A41E7987E}"/>
                </a:ext>
              </a:extLst>
            </p:cNvPr>
            <p:cNvSpPr/>
            <p:nvPr/>
          </p:nvSpPr>
          <p:spPr>
            <a:xfrm>
              <a:off x="1070490" y="2558953"/>
              <a:ext cx="5533509" cy="793304"/>
            </a:xfrm>
            <a:prstGeom prst="roundRect">
              <a:avLst>
                <a:gd name="adj" fmla="val 7321"/>
              </a:avLst>
            </a:prstGeom>
            <a:solidFill>
              <a:srgbClr val="A0C9C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21">
              <a:extLst>
                <a:ext uri="{FF2B5EF4-FFF2-40B4-BE49-F238E27FC236}">
                  <a16:creationId xmlns:a16="http://schemas.microsoft.com/office/drawing/2014/main" id="{EE46CA79-3CE8-4C81-82CF-3035E9EE95D3}"/>
                </a:ext>
              </a:extLst>
            </p:cNvPr>
            <p:cNvSpPr txBox="1"/>
            <p:nvPr/>
          </p:nvSpPr>
          <p:spPr>
            <a:xfrm>
              <a:off x="1083081" y="2594738"/>
              <a:ext cx="5520917" cy="939717"/>
            </a:xfrm>
            <a:prstGeom prst="rect">
              <a:avLst/>
            </a:prstGeom>
            <a:noFill/>
          </p:spPr>
          <p:txBody>
            <a:bodyPr wrap="square">
              <a:spAutoFit/>
            </a:bodyPr>
            <a:lstStyle/>
            <a:p>
              <a:pPr algn="ctr"/>
              <a:r>
                <a:rPr lang="ar-EG" sz="2800" dirty="0">
                  <a:solidFill>
                    <a:schemeClr val="bg1"/>
                  </a:solidFill>
                  <a:latin typeface="Adobe Arabic" panose="02040503050201020203" pitchFamily="18" charset="-78"/>
                  <a:cs typeface="Adobe Arabic" panose="02040503050201020203" pitchFamily="18" charset="-78"/>
                </a:rPr>
                <a:t>أهمية تطوير قدرات القادة في اتخاذ القرار وتقييم الأداء لتحقيق الأهداف المؤسسية بكفاءة.</a:t>
              </a:r>
            </a:p>
            <a:p>
              <a:pPr algn="ctr"/>
              <a:endParaRPr lang="ar-EG" sz="2800" dirty="0">
                <a:solidFill>
                  <a:schemeClr val="bg1"/>
                </a:solidFill>
                <a:latin typeface="Adobe Arabic" panose="02040503050201020203" pitchFamily="18" charset="-78"/>
                <a:cs typeface="Adobe Arabic" panose="02040503050201020203" pitchFamily="18" charset="-78"/>
              </a:endParaRPr>
            </a:p>
          </p:txBody>
        </p:sp>
      </p:grpSp>
      <p:grpSp>
        <p:nvGrpSpPr>
          <p:cNvPr id="16" name="Group 32">
            <a:extLst>
              <a:ext uri="{FF2B5EF4-FFF2-40B4-BE49-F238E27FC236}">
                <a16:creationId xmlns:a16="http://schemas.microsoft.com/office/drawing/2014/main" id="{C6E6EB97-F04F-BD44-EE01-05C6A1E69173}"/>
              </a:ext>
            </a:extLst>
          </p:cNvPr>
          <p:cNvGrpSpPr/>
          <p:nvPr/>
        </p:nvGrpSpPr>
        <p:grpSpPr>
          <a:xfrm>
            <a:off x="5991631" y="4459435"/>
            <a:ext cx="5650837" cy="1169206"/>
            <a:chOff x="5577164" y="2610524"/>
            <a:chExt cx="5650837" cy="1169206"/>
          </a:xfrm>
        </p:grpSpPr>
        <p:sp>
          <p:nvSpPr>
            <p:cNvPr id="17" name="Rectangle: Rounded Corners 13">
              <a:extLst>
                <a:ext uri="{FF2B5EF4-FFF2-40B4-BE49-F238E27FC236}">
                  <a16:creationId xmlns:a16="http://schemas.microsoft.com/office/drawing/2014/main" id="{2BEA4A11-E3AA-2C8D-1E5F-D4FCB1BB7CF3}"/>
                </a:ext>
              </a:extLst>
            </p:cNvPr>
            <p:cNvSpPr/>
            <p:nvPr/>
          </p:nvSpPr>
          <p:spPr>
            <a:xfrm>
              <a:off x="5635828" y="2610524"/>
              <a:ext cx="5592173" cy="1169206"/>
            </a:xfrm>
            <a:prstGeom prst="roundRect">
              <a:avLst>
                <a:gd name="adj" fmla="val 7321"/>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Box 17">
              <a:extLst>
                <a:ext uri="{FF2B5EF4-FFF2-40B4-BE49-F238E27FC236}">
                  <a16:creationId xmlns:a16="http://schemas.microsoft.com/office/drawing/2014/main" id="{8118BF2B-DBCB-8EFF-0090-AFDC8EACCFF3}"/>
                </a:ext>
              </a:extLst>
            </p:cNvPr>
            <p:cNvSpPr txBox="1"/>
            <p:nvPr/>
          </p:nvSpPr>
          <p:spPr>
            <a:xfrm>
              <a:off x="5577164" y="2640027"/>
              <a:ext cx="5627220" cy="954107"/>
            </a:xfrm>
            <a:prstGeom prst="rect">
              <a:avLst/>
            </a:prstGeom>
            <a:noFill/>
          </p:spPr>
          <p:txBody>
            <a:bodyPr wrap="square">
              <a:spAutoFit/>
            </a:bodyPr>
            <a:lstStyle/>
            <a:p>
              <a:pPr algn="ctr"/>
              <a:r>
                <a:rPr lang="ar-EG" sz="2800" dirty="0">
                  <a:solidFill>
                    <a:srgbClr val="4A431E"/>
                  </a:solidFill>
                  <a:latin typeface="Adobe Arabic" panose="02040503050201020203" pitchFamily="18" charset="-78"/>
                  <a:cs typeface="Adobe Arabic" panose="02040503050201020203" pitchFamily="18" charset="-78"/>
                </a:rPr>
                <a:t>ضرورة امتلاك المشرفين لأدوات فعّالة في التواصل والتحفيز وإدارة الصراعات لضمان بيئة عمل صحية.</a:t>
              </a:r>
              <a:endParaRPr lang="en-US" sz="2800" dirty="0">
                <a:solidFill>
                  <a:srgbClr val="4A431E"/>
                </a:solidFill>
                <a:latin typeface="Adobe Arabic" panose="02040503050201020203" pitchFamily="18" charset="-78"/>
                <a:cs typeface="Adobe Arabic" panose="02040503050201020203" pitchFamily="18" charset="-78"/>
              </a:endParaRPr>
            </a:p>
          </p:txBody>
        </p:sp>
      </p:grpSp>
    </p:spTree>
    <p:extLst>
      <p:ext uri="{BB962C8B-B14F-4D97-AF65-F5344CB8AC3E}">
        <p14:creationId xmlns:p14="http://schemas.microsoft.com/office/powerpoint/2010/main" val="90385162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25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500" fill="hold"/>
                                        <p:tgtEl>
                                          <p:spTgt spid="33"/>
                                        </p:tgtEl>
                                        <p:attrNameLst>
                                          <p:attrName>ppt_x</p:attrName>
                                        </p:attrNameLst>
                                      </p:cBhvr>
                                      <p:tavLst>
                                        <p:tav tm="0">
                                          <p:val>
                                            <p:strVal val="1+#ppt_w/2"/>
                                          </p:val>
                                        </p:tav>
                                        <p:tav tm="100000">
                                          <p:val>
                                            <p:strVal val="#ppt_x"/>
                                          </p:val>
                                        </p:tav>
                                      </p:tavLst>
                                    </p:anim>
                                    <p:anim calcmode="lin" valueType="num">
                                      <p:cBhvr additive="base">
                                        <p:cTn id="8" dur="500" fill="hold"/>
                                        <p:tgtEl>
                                          <p:spTgt spid="33"/>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34"/>
                                        </p:tgtEl>
                                        <p:attrNameLst>
                                          <p:attrName>style.visibility</p:attrName>
                                        </p:attrNameLst>
                                      </p:cBhvr>
                                      <p:to>
                                        <p:strVal val="visible"/>
                                      </p:to>
                                    </p:set>
                                    <p:anim calcmode="lin" valueType="num">
                                      <p:cBhvr additive="base">
                                        <p:cTn id="11" dur="500" fill="hold"/>
                                        <p:tgtEl>
                                          <p:spTgt spid="34"/>
                                        </p:tgtEl>
                                        <p:attrNameLst>
                                          <p:attrName>ppt_x</p:attrName>
                                        </p:attrNameLst>
                                      </p:cBhvr>
                                      <p:tavLst>
                                        <p:tav tm="0">
                                          <p:val>
                                            <p:strVal val="0-#ppt_w/2"/>
                                          </p:val>
                                        </p:tav>
                                        <p:tav tm="100000">
                                          <p:val>
                                            <p:strVal val="#ppt_x"/>
                                          </p:val>
                                        </p:tav>
                                      </p:tavLst>
                                    </p:anim>
                                    <p:anim calcmode="lin" valueType="num">
                                      <p:cBhvr additive="base">
                                        <p:cTn id="12" dur="500" fill="hold"/>
                                        <p:tgtEl>
                                          <p:spTgt spid="34"/>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0"/>
                                  </p:stCondLst>
                                  <p:childTnLst>
                                    <p:set>
                                      <p:cBhvr>
                                        <p:cTn id="14" dur="1" fill="hold">
                                          <p:stCondLst>
                                            <p:cond delay="0"/>
                                          </p:stCondLst>
                                        </p:cTn>
                                        <p:tgtEl>
                                          <p:spTgt spid="16"/>
                                        </p:tgtEl>
                                        <p:attrNameLst>
                                          <p:attrName>style.visibility</p:attrName>
                                        </p:attrNameLst>
                                      </p:cBhvr>
                                      <p:to>
                                        <p:strVal val="visible"/>
                                      </p:to>
                                    </p:set>
                                    <p:anim calcmode="lin" valueType="num">
                                      <p:cBhvr additive="base">
                                        <p:cTn id="15" dur="500" fill="hold"/>
                                        <p:tgtEl>
                                          <p:spTgt spid="16"/>
                                        </p:tgtEl>
                                        <p:attrNameLst>
                                          <p:attrName>ppt_x</p:attrName>
                                        </p:attrNameLst>
                                      </p:cBhvr>
                                      <p:tavLst>
                                        <p:tav tm="0">
                                          <p:val>
                                            <p:strVal val="1+#ppt_w/2"/>
                                          </p:val>
                                        </p:tav>
                                        <p:tav tm="100000">
                                          <p:val>
                                            <p:strVal val="#ppt_x"/>
                                          </p:val>
                                        </p:tav>
                                      </p:tavLst>
                                    </p:anim>
                                    <p:anim calcmode="lin" valueType="num">
                                      <p:cBhvr additive="base">
                                        <p:cTn id="16" dur="500" fill="hold"/>
                                        <p:tgtEl>
                                          <p:spTgt spid="16"/>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0-#ppt_w/2"/>
                                          </p:val>
                                        </p:tav>
                                        <p:tav tm="100000">
                                          <p:val>
                                            <p:strVal val="#ppt_x"/>
                                          </p:val>
                                        </p:tav>
                                      </p:tavLst>
                                    </p:anim>
                                    <p:anim calcmode="lin" valueType="num">
                                      <p:cBhvr additive="base">
                                        <p:cTn id="20" dur="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112050-E90B-B370-9269-F4A845C862AE}"/>
            </a:ext>
          </a:extLst>
        </p:cNvPr>
        <p:cNvGrpSpPr/>
        <p:nvPr/>
      </p:nvGrpSpPr>
      <p:grpSpPr>
        <a:xfrm>
          <a:off x="0" y="0"/>
          <a:ext cx="0" cy="0"/>
          <a:chOff x="0" y="0"/>
          <a:chExt cx="0" cy="0"/>
        </a:xfrm>
      </p:grpSpPr>
      <p:sp>
        <p:nvSpPr>
          <p:cNvPr id="13" name="Rectangle 12">
            <a:extLst>
              <a:ext uri="{FF2B5EF4-FFF2-40B4-BE49-F238E27FC236}">
                <a16:creationId xmlns:a16="http://schemas.microsoft.com/office/drawing/2014/main" id="{73455161-5F15-757E-A9E1-188ED4BEFEC3}"/>
              </a:ext>
            </a:extLst>
          </p:cNvPr>
          <p:cNvSpPr/>
          <p:nvPr/>
        </p:nvSpPr>
        <p:spPr>
          <a:xfrm>
            <a:off x="0" y="1667359"/>
            <a:ext cx="12213132" cy="5073811"/>
          </a:xfrm>
          <a:prstGeom prst="rect">
            <a:avLst/>
          </a:prstGeom>
          <a:solidFill>
            <a:srgbClr val="008080"/>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ajawal ExtraBold" panose="00000800000000000000" pitchFamily="2" charset="-78"/>
              <a:ea typeface="+mn-ea"/>
              <a:cs typeface="Tajawal ExtraBold" panose="00000800000000000000" pitchFamily="2" charset="-78"/>
            </a:endParaRPr>
          </a:p>
        </p:txBody>
      </p:sp>
      <p:sp>
        <p:nvSpPr>
          <p:cNvPr id="10" name="TextBox 9">
            <a:extLst>
              <a:ext uri="{FF2B5EF4-FFF2-40B4-BE49-F238E27FC236}">
                <a16:creationId xmlns:a16="http://schemas.microsoft.com/office/drawing/2014/main" id="{288C13A7-C9D6-6A54-8B04-D55ED3E159F0}"/>
              </a:ext>
            </a:extLst>
          </p:cNvPr>
          <p:cNvSpPr txBox="1"/>
          <p:nvPr/>
        </p:nvSpPr>
        <p:spPr>
          <a:xfrm>
            <a:off x="7958731" y="550315"/>
            <a:ext cx="4387116" cy="646331"/>
          </a:xfrm>
          <a:prstGeom prst="rect">
            <a:avLst/>
          </a:prstGeom>
          <a:noFill/>
        </p:spPr>
        <p:txBody>
          <a:bodyPr wrap="squar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3600" b="1" i="0" u="none" strike="noStrike" kern="1200" cap="none" spc="0" normalizeH="0" baseline="0" noProof="0" dirty="0">
                <a:ln>
                  <a:noFill/>
                </a:ln>
                <a:solidFill>
                  <a:srgbClr val="4A431E"/>
                </a:solidFill>
                <a:effectLst/>
                <a:uLnTx/>
                <a:uFillTx/>
                <a:latin typeface="Adobe Arabic" panose="02040503050201020203" pitchFamily="18" charset="-78"/>
                <a:ea typeface="+mn-ea"/>
                <a:cs typeface="Adobe Arabic" panose="02040503050201020203" pitchFamily="18" charset="-78"/>
              </a:rPr>
              <a:t>نشاط العصف الذهني</a:t>
            </a:r>
            <a:endParaRPr kumimoji="0" lang="en-US" sz="3600" b="1" i="0" u="none" strike="noStrike" kern="1200" cap="none" spc="0" normalizeH="0" baseline="0" noProof="0" dirty="0">
              <a:ln>
                <a:noFill/>
              </a:ln>
              <a:solidFill>
                <a:srgbClr val="4A431E"/>
              </a:solidFill>
              <a:effectLst/>
              <a:uLnTx/>
              <a:uFillTx/>
              <a:latin typeface="Adobe Arabic" panose="02040503050201020203" pitchFamily="18" charset="-78"/>
              <a:ea typeface="+mn-ea"/>
              <a:cs typeface="Adobe Arabic" panose="02040503050201020203" pitchFamily="18" charset="-78"/>
            </a:endParaRPr>
          </a:p>
        </p:txBody>
      </p:sp>
      <p:pic>
        <p:nvPicPr>
          <p:cNvPr id="6" name="صورة 5">
            <a:extLst>
              <a:ext uri="{FF2B5EF4-FFF2-40B4-BE49-F238E27FC236}">
                <a16:creationId xmlns:a16="http://schemas.microsoft.com/office/drawing/2014/main" id="{82BD78B9-35F9-CC03-C3B6-60522A1CE963}"/>
              </a:ext>
            </a:extLst>
          </p:cNvPr>
          <p:cNvPicPr>
            <a:picLocks noChangeAspect="1"/>
          </p:cNvPicPr>
          <p:nvPr/>
        </p:nvPicPr>
        <p:blipFill>
          <a:blip r:embed="rId3">
            <a:alphaModFix amt="85000"/>
            <a:extLst>
              <a:ext uri="{28A0092B-C50C-407E-A947-70E740481C1C}">
                <a14:useLocalDpi xmlns:a14="http://schemas.microsoft.com/office/drawing/2010/main" val="0"/>
              </a:ext>
            </a:extLst>
          </a:blip>
          <a:srcRect/>
          <a:stretch/>
        </p:blipFill>
        <p:spPr>
          <a:xfrm>
            <a:off x="1220012" y="1850066"/>
            <a:ext cx="9773108" cy="4799004"/>
          </a:xfrm>
          <a:prstGeom prst="rect">
            <a:avLst/>
          </a:prstGeom>
        </p:spPr>
      </p:pic>
      <p:grpSp>
        <p:nvGrpSpPr>
          <p:cNvPr id="27" name="Group 32">
            <a:extLst>
              <a:ext uri="{FF2B5EF4-FFF2-40B4-BE49-F238E27FC236}">
                <a16:creationId xmlns:a16="http://schemas.microsoft.com/office/drawing/2014/main" id="{58005A83-B29D-A699-30DC-2D64D5BAA37D}"/>
              </a:ext>
            </a:extLst>
          </p:cNvPr>
          <p:cNvGrpSpPr/>
          <p:nvPr/>
        </p:nvGrpSpPr>
        <p:grpSpPr>
          <a:xfrm>
            <a:off x="3584765" y="1850067"/>
            <a:ext cx="5022469" cy="1705934"/>
            <a:chOff x="7914766" y="2610524"/>
            <a:chExt cx="3313236" cy="1125374"/>
          </a:xfrm>
        </p:grpSpPr>
        <p:sp>
          <p:nvSpPr>
            <p:cNvPr id="28" name="Rectangle: Rounded Corners 13">
              <a:extLst>
                <a:ext uri="{FF2B5EF4-FFF2-40B4-BE49-F238E27FC236}">
                  <a16:creationId xmlns:a16="http://schemas.microsoft.com/office/drawing/2014/main" id="{D4A6698C-B9DD-B2B5-E5CF-D6A8F84E62A6}"/>
                </a:ext>
              </a:extLst>
            </p:cNvPr>
            <p:cNvSpPr/>
            <p:nvPr/>
          </p:nvSpPr>
          <p:spPr>
            <a:xfrm>
              <a:off x="7914766" y="2610524"/>
              <a:ext cx="3313236" cy="1125374"/>
            </a:xfrm>
            <a:prstGeom prst="roundRect">
              <a:avLst>
                <a:gd name="adj" fmla="val 7321"/>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9" name="TextBox 17">
              <a:extLst>
                <a:ext uri="{FF2B5EF4-FFF2-40B4-BE49-F238E27FC236}">
                  <a16:creationId xmlns:a16="http://schemas.microsoft.com/office/drawing/2014/main" id="{386FFD66-380B-4880-085C-5A5298E6603C}"/>
                </a:ext>
              </a:extLst>
            </p:cNvPr>
            <p:cNvSpPr txBox="1"/>
            <p:nvPr/>
          </p:nvSpPr>
          <p:spPr>
            <a:xfrm>
              <a:off x="8146604" y="2696396"/>
              <a:ext cx="2863502" cy="913656"/>
            </a:xfrm>
            <a:prstGeom prst="rect">
              <a:avLst/>
            </a:prstGeom>
            <a:noFill/>
          </p:spPr>
          <p:txBody>
            <a:bodyPr wrap="squar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ar-EG" sz="2800" b="0" i="0" u="none" strike="noStrike" kern="1200" cap="none" spc="0" normalizeH="0" baseline="0" noProof="0" dirty="0">
                  <a:ln>
                    <a:noFill/>
                  </a:ln>
                  <a:solidFill>
                    <a:srgbClr val="4A431E"/>
                  </a:solidFill>
                  <a:effectLst/>
                  <a:uLnTx/>
                  <a:uFillTx/>
                  <a:latin typeface="Adobe Arabic" panose="02040503050201020203" pitchFamily="18" charset="-78"/>
                  <a:ea typeface="+mn-ea"/>
                  <a:cs typeface="Adobe Arabic" panose="02040503050201020203" pitchFamily="18" charset="-78"/>
                </a:rPr>
                <a:t>" هل سبق أن تعاملت مع قائد يمتلك مهارات تواصل استثنائية؟ ما الذي جعل أسلوبه مختلفاً عن غيره؟ وكيف أثّر ذلك على أداء الفريق"؟</a:t>
              </a:r>
              <a:endParaRPr kumimoji="0" lang="en-US" sz="2800" b="0" i="0" u="none" strike="noStrike" kern="1200" cap="none" spc="0" normalizeH="0" baseline="0" noProof="0" dirty="0">
                <a:ln>
                  <a:noFill/>
                </a:ln>
                <a:solidFill>
                  <a:srgbClr val="4A431E"/>
                </a:solidFill>
                <a:effectLst/>
                <a:uLnTx/>
                <a:uFillTx/>
                <a:latin typeface="Adobe Arabic" panose="02040503050201020203" pitchFamily="18" charset="-78"/>
                <a:ea typeface="+mn-ea"/>
                <a:cs typeface="Adobe Arabic" panose="02040503050201020203" pitchFamily="18" charset="-78"/>
              </a:endParaRPr>
            </a:p>
          </p:txBody>
        </p:sp>
      </p:grpSp>
    </p:spTree>
    <p:extLst>
      <p:ext uri="{BB962C8B-B14F-4D97-AF65-F5344CB8AC3E}">
        <p14:creationId xmlns:p14="http://schemas.microsoft.com/office/powerpoint/2010/main" val="350655140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25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ppt_x"/>
                                          </p:val>
                                        </p:tav>
                                        <p:tav tm="100000">
                                          <p:val>
                                            <p:strVal val="#ppt_x"/>
                                          </p:val>
                                        </p:tav>
                                      </p:tavLst>
                                    </p:anim>
                                    <p:anim calcmode="lin" valueType="num">
                                      <p:cBhvr additive="base">
                                        <p:cTn id="8"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B269AB3-65E7-6C37-75DB-843A6BC3D2BB}"/>
            </a:ext>
          </a:extLst>
        </p:cNvPr>
        <p:cNvGrpSpPr/>
        <p:nvPr/>
      </p:nvGrpSpPr>
      <p:grpSpPr>
        <a:xfrm>
          <a:off x="0" y="0"/>
          <a:ext cx="0" cy="0"/>
          <a:chOff x="0" y="0"/>
          <a:chExt cx="0" cy="0"/>
        </a:xfrm>
      </p:grpSpPr>
      <p:sp>
        <p:nvSpPr>
          <p:cNvPr id="13" name="Rectangle 12">
            <a:extLst>
              <a:ext uri="{FF2B5EF4-FFF2-40B4-BE49-F238E27FC236}">
                <a16:creationId xmlns:a16="http://schemas.microsoft.com/office/drawing/2014/main" id="{791B7322-5060-E8BF-9832-187F58E56978}"/>
              </a:ext>
            </a:extLst>
          </p:cNvPr>
          <p:cNvSpPr/>
          <p:nvPr/>
        </p:nvSpPr>
        <p:spPr>
          <a:xfrm>
            <a:off x="0" y="1064526"/>
            <a:ext cx="12213132" cy="5196036"/>
          </a:xfrm>
          <a:prstGeom prst="rect">
            <a:avLst/>
          </a:prstGeom>
          <a:solidFill>
            <a:srgbClr val="008080"/>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ajawal ExtraBold" panose="00000800000000000000" pitchFamily="2" charset="-78"/>
              <a:ea typeface="+mn-ea"/>
              <a:cs typeface="Tajawal ExtraBold" panose="00000800000000000000" pitchFamily="2" charset="-78"/>
            </a:endParaRPr>
          </a:p>
        </p:txBody>
      </p:sp>
      <p:sp>
        <p:nvSpPr>
          <p:cNvPr id="10" name="TextBox 9">
            <a:extLst>
              <a:ext uri="{FF2B5EF4-FFF2-40B4-BE49-F238E27FC236}">
                <a16:creationId xmlns:a16="http://schemas.microsoft.com/office/drawing/2014/main" id="{3C78D5BA-CD2B-2514-0C34-97BE06C6435F}"/>
              </a:ext>
            </a:extLst>
          </p:cNvPr>
          <p:cNvSpPr txBox="1"/>
          <p:nvPr/>
        </p:nvSpPr>
        <p:spPr>
          <a:xfrm>
            <a:off x="841663" y="274272"/>
            <a:ext cx="10053186" cy="646331"/>
          </a:xfrm>
          <a:prstGeom prst="rect">
            <a:avLst/>
          </a:prstGeom>
          <a:noFill/>
        </p:spPr>
        <p:txBody>
          <a:bodyPr wrap="squar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3600" b="1" i="0" u="none" strike="noStrike" kern="1200" cap="none" spc="0" normalizeH="0" baseline="0" noProof="0" dirty="0">
                <a:ln>
                  <a:noFill/>
                </a:ln>
                <a:solidFill>
                  <a:srgbClr val="4A431E"/>
                </a:solidFill>
                <a:effectLst/>
                <a:uLnTx/>
                <a:uFillTx/>
                <a:latin typeface="Adobe Arabic" panose="02040503050201020203" pitchFamily="18" charset="-78"/>
                <a:ea typeface="+mn-ea"/>
                <a:cs typeface="Adobe Arabic" panose="02040503050201020203" pitchFamily="18" charset="-78"/>
              </a:rPr>
              <a:t>مهارات الاتصال القيادي الفعّال</a:t>
            </a:r>
            <a:endParaRPr kumimoji="0" lang="en-US" sz="3600" b="1" i="0" u="none" strike="noStrike" kern="1200" cap="none" spc="0" normalizeH="0" baseline="0" noProof="0" dirty="0">
              <a:ln>
                <a:noFill/>
              </a:ln>
              <a:solidFill>
                <a:srgbClr val="4A431E"/>
              </a:solidFill>
              <a:effectLst/>
              <a:uLnTx/>
              <a:uFillTx/>
              <a:latin typeface="Adobe Arabic" panose="02040503050201020203" pitchFamily="18" charset="-78"/>
              <a:ea typeface="+mn-ea"/>
              <a:cs typeface="Adobe Arabic" panose="02040503050201020203" pitchFamily="18" charset="-78"/>
            </a:endParaRPr>
          </a:p>
        </p:txBody>
      </p:sp>
      <p:sp>
        <p:nvSpPr>
          <p:cNvPr id="58" name="TextBox 57">
            <a:extLst>
              <a:ext uri="{FF2B5EF4-FFF2-40B4-BE49-F238E27FC236}">
                <a16:creationId xmlns:a16="http://schemas.microsoft.com/office/drawing/2014/main" id="{B4AEB1A3-87CE-7842-56D7-7488A97F3967}"/>
              </a:ext>
            </a:extLst>
          </p:cNvPr>
          <p:cNvSpPr txBox="1"/>
          <p:nvPr/>
        </p:nvSpPr>
        <p:spPr>
          <a:xfrm>
            <a:off x="841663" y="1157282"/>
            <a:ext cx="9793421" cy="1384995"/>
          </a:xfrm>
          <a:prstGeom prst="rect">
            <a:avLst/>
          </a:prstGeom>
          <a:noFill/>
        </p:spPr>
        <p:txBody>
          <a:bodyPr wrap="square">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ar-EG" sz="2800" b="1" i="0" u="none" strike="noStrike" kern="1200" cap="none" spc="0" normalizeH="0" baseline="0" noProof="0" dirty="0">
                <a:ln>
                  <a:noFill/>
                </a:ln>
                <a:solidFill>
                  <a:prstClr val="white"/>
                </a:solidFill>
                <a:effectLst/>
                <a:uLnTx/>
                <a:uFillTx/>
                <a:latin typeface="Adobe Arabic" panose="02040503050201020203" pitchFamily="18" charset="-78"/>
                <a:ea typeface="+mn-ea"/>
                <a:cs typeface="Adobe Arabic" panose="02040503050201020203" pitchFamily="18" charset="-78"/>
              </a:rPr>
              <a:t>الاتصال القيادي الفعّال </a:t>
            </a:r>
            <a:r>
              <a:rPr kumimoji="0" lang="ar-EG" sz="2800" i="0" u="none" strike="noStrike" kern="1200" cap="none" spc="0" normalizeH="0" baseline="0" noProof="0" dirty="0">
                <a:ln>
                  <a:noFill/>
                </a:ln>
                <a:solidFill>
                  <a:prstClr val="white"/>
                </a:solidFill>
                <a:effectLst/>
                <a:uLnTx/>
                <a:uFillTx/>
                <a:latin typeface="Adobe Arabic" panose="02040503050201020203" pitchFamily="18" charset="-78"/>
                <a:ea typeface="+mn-ea"/>
                <a:cs typeface="Adobe Arabic" panose="02040503050201020203" pitchFamily="18" charset="-78"/>
              </a:rPr>
              <a:t>هو عملية نقل الأفكار والمعلومات والمشاعر بطريقة تؤثر إيجاباً في سلوك الآخرين وتوجّههم نحو تحقيق الأهداف المشتركة. وفقاً لدراسة أجرتها مؤسسة "</a:t>
            </a:r>
            <a:r>
              <a:rPr kumimoji="0" lang="ar-EG" sz="2800" i="0" u="none" strike="noStrike" kern="1200" cap="none" spc="0" normalizeH="0" baseline="0" noProof="0" dirty="0" err="1">
                <a:ln>
                  <a:noFill/>
                </a:ln>
                <a:solidFill>
                  <a:prstClr val="white"/>
                </a:solidFill>
                <a:effectLst/>
                <a:uLnTx/>
                <a:uFillTx/>
                <a:latin typeface="Adobe Arabic" panose="02040503050201020203" pitchFamily="18" charset="-78"/>
                <a:ea typeface="+mn-ea"/>
                <a:cs typeface="Adobe Arabic" panose="02040503050201020203" pitchFamily="18" charset="-78"/>
              </a:rPr>
              <a:t>ديلويت</a:t>
            </a:r>
            <a:r>
              <a:rPr kumimoji="0" lang="ar-EG" sz="2800" i="0" u="none" strike="noStrike" kern="1200" cap="none" spc="0" normalizeH="0" baseline="0" noProof="0" dirty="0">
                <a:ln>
                  <a:noFill/>
                </a:ln>
                <a:solidFill>
                  <a:prstClr val="white"/>
                </a:solidFill>
                <a:effectLst/>
                <a:uLnTx/>
                <a:uFillTx/>
                <a:latin typeface="Adobe Arabic" panose="02040503050201020203" pitchFamily="18" charset="-78"/>
                <a:ea typeface="+mn-ea"/>
                <a:cs typeface="Adobe Arabic" panose="02040503050201020203" pitchFamily="18" charset="-78"/>
              </a:rPr>
              <a:t>" عام 2023، فإن 88% من القادة الناجحين يعتبرون مهارات الاتصال الفعّال من أهم العوامل التي ساهمت في تميّزهم.</a:t>
            </a:r>
          </a:p>
        </p:txBody>
      </p:sp>
      <p:pic>
        <p:nvPicPr>
          <p:cNvPr id="3" name="صورة 2">
            <a:extLst>
              <a:ext uri="{FF2B5EF4-FFF2-40B4-BE49-F238E27FC236}">
                <a16:creationId xmlns:a16="http://schemas.microsoft.com/office/drawing/2014/main" id="{0EDF5F6E-4775-BCF7-4933-56466A1DEA6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044832" y="2976879"/>
            <a:ext cx="6102336" cy="3505202"/>
          </a:xfrm>
          <a:prstGeom prst="rect">
            <a:avLst/>
          </a:prstGeom>
        </p:spPr>
      </p:pic>
    </p:spTree>
    <p:extLst>
      <p:ext uri="{BB962C8B-B14F-4D97-AF65-F5344CB8AC3E}">
        <p14:creationId xmlns:p14="http://schemas.microsoft.com/office/powerpoint/2010/main" val="340747549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250">
        <p159:morph option="byObject"/>
      </p:transition>
    </mc:Choice>
    <mc:Fallback xmlns="">
      <p:transition spd="slow">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7AFAEB-D562-EE81-E6AD-4573CE39D6D2}"/>
            </a:ext>
          </a:extLst>
        </p:cNvPr>
        <p:cNvGrpSpPr/>
        <p:nvPr/>
      </p:nvGrpSpPr>
      <p:grpSpPr>
        <a:xfrm>
          <a:off x="0" y="0"/>
          <a:ext cx="0" cy="0"/>
          <a:chOff x="0" y="0"/>
          <a:chExt cx="0" cy="0"/>
        </a:xfrm>
      </p:grpSpPr>
      <p:sp>
        <p:nvSpPr>
          <p:cNvPr id="13" name="Rectangle 12">
            <a:extLst>
              <a:ext uri="{FF2B5EF4-FFF2-40B4-BE49-F238E27FC236}">
                <a16:creationId xmlns:a16="http://schemas.microsoft.com/office/drawing/2014/main" id="{3B6206FA-8CE7-E5FC-A181-91C1C2648518}"/>
              </a:ext>
            </a:extLst>
          </p:cNvPr>
          <p:cNvSpPr/>
          <p:nvPr/>
        </p:nvSpPr>
        <p:spPr>
          <a:xfrm>
            <a:off x="0" y="1064526"/>
            <a:ext cx="12213132" cy="5196036"/>
          </a:xfrm>
          <a:prstGeom prst="rect">
            <a:avLst/>
          </a:prstGeom>
          <a:solidFill>
            <a:srgbClr val="008080"/>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ajawal ExtraBold" panose="00000800000000000000" pitchFamily="2" charset="-78"/>
              <a:ea typeface="+mn-ea"/>
              <a:cs typeface="Tajawal ExtraBold" panose="00000800000000000000" pitchFamily="2" charset="-78"/>
            </a:endParaRPr>
          </a:p>
        </p:txBody>
      </p:sp>
      <p:sp>
        <p:nvSpPr>
          <p:cNvPr id="10" name="TextBox 9">
            <a:extLst>
              <a:ext uri="{FF2B5EF4-FFF2-40B4-BE49-F238E27FC236}">
                <a16:creationId xmlns:a16="http://schemas.microsoft.com/office/drawing/2014/main" id="{E02FAC70-78EA-9C34-BC4B-59079529C0E2}"/>
              </a:ext>
            </a:extLst>
          </p:cNvPr>
          <p:cNvSpPr txBox="1"/>
          <p:nvPr/>
        </p:nvSpPr>
        <p:spPr>
          <a:xfrm>
            <a:off x="841663" y="274272"/>
            <a:ext cx="10053186" cy="646331"/>
          </a:xfrm>
          <a:prstGeom prst="rect">
            <a:avLst/>
          </a:prstGeom>
          <a:noFill/>
        </p:spPr>
        <p:txBody>
          <a:bodyPr wrap="squar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3600" b="1" i="0" u="none" strike="noStrike" kern="1200" cap="none" spc="0" normalizeH="0" baseline="0" noProof="0" dirty="0">
                <a:ln>
                  <a:noFill/>
                </a:ln>
                <a:solidFill>
                  <a:srgbClr val="4A431E"/>
                </a:solidFill>
                <a:effectLst/>
                <a:uLnTx/>
                <a:uFillTx/>
                <a:latin typeface="Adobe Arabic" panose="02040503050201020203" pitchFamily="18" charset="-78"/>
                <a:ea typeface="+mn-ea"/>
                <a:cs typeface="Adobe Arabic" panose="02040503050201020203" pitchFamily="18" charset="-78"/>
              </a:rPr>
              <a:t>مهارات الاتصال القيادي الفعّال</a:t>
            </a:r>
          </a:p>
        </p:txBody>
      </p:sp>
      <p:sp>
        <p:nvSpPr>
          <p:cNvPr id="58" name="TextBox 57">
            <a:extLst>
              <a:ext uri="{FF2B5EF4-FFF2-40B4-BE49-F238E27FC236}">
                <a16:creationId xmlns:a16="http://schemas.microsoft.com/office/drawing/2014/main" id="{B5BCF7F5-503D-105F-C5AE-29CBC06C2C14}"/>
              </a:ext>
            </a:extLst>
          </p:cNvPr>
          <p:cNvSpPr txBox="1"/>
          <p:nvPr/>
        </p:nvSpPr>
        <p:spPr>
          <a:xfrm>
            <a:off x="841663" y="1157282"/>
            <a:ext cx="9793421" cy="1384995"/>
          </a:xfrm>
          <a:prstGeom prst="rect">
            <a:avLst/>
          </a:prstGeom>
          <a:noFill/>
        </p:spPr>
        <p:txBody>
          <a:bodyPr wrap="square">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ar-EG" sz="2800" b="1" i="0" u="none" strike="noStrike" kern="1200" cap="none" spc="0" normalizeH="0" baseline="0" noProof="0" dirty="0">
                <a:ln>
                  <a:noFill/>
                </a:ln>
                <a:solidFill>
                  <a:prstClr val="white"/>
                </a:solidFill>
                <a:effectLst/>
                <a:uLnTx/>
                <a:uFillTx/>
                <a:latin typeface="Adobe Arabic" panose="02040503050201020203" pitchFamily="18" charset="-78"/>
                <a:ea typeface="+mn-ea"/>
                <a:cs typeface="Adobe Arabic" panose="02040503050201020203" pitchFamily="18" charset="-78"/>
              </a:rPr>
              <a:t>الاستماع النشط (</a:t>
            </a:r>
            <a:r>
              <a:rPr kumimoji="0" lang="fr-FR" sz="2800" b="1" i="0" u="none" strike="noStrike" kern="1200" cap="none" spc="0" normalizeH="0" baseline="0" noProof="0" dirty="0">
                <a:ln>
                  <a:noFill/>
                </a:ln>
                <a:solidFill>
                  <a:prstClr val="white"/>
                </a:solidFill>
                <a:effectLst/>
                <a:uLnTx/>
                <a:uFillTx/>
                <a:latin typeface="Adobe Arabic" panose="02040503050201020203" pitchFamily="18" charset="-78"/>
                <a:ea typeface="+mn-ea"/>
                <a:cs typeface="Adobe Arabic" panose="02040503050201020203" pitchFamily="18" charset="-78"/>
              </a:rPr>
              <a:t>Active </a:t>
            </a:r>
            <a:r>
              <a:rPr kumimoji="0" lang="fr-FR" sz="2800" b="1" i="0" u="none" strike="noStrike" kern="1200" cap="none" spc="0" normalizeH="0" baseline="0" noProof="0" dirty="0" err="1">
                <a:ln>
                  <a:noFill/>
                </a:ln>
                <a:solidFill>
                  <a:prstClr val="white"/>
                </a:solidFill>
                <a:effectLst/>
                <a:uLnTx/>
                <a:uFillTx/>
                <a:latin typeface="Adobe Arabic" panose="02040503050201020203" pitchFamily="18" charset="-78"/>
                <a:ea typeface="+mn-ea"/>
                <a:cs typeface="Adobe Arabic" panose="02040503050201020203" pitchFamily="18" charset="-78"/>
              </a:rPr>
              <a:t>Listening</a:t>
            </a:r>
            <a:r>
              <a:rPr lang="ar-AE" sz="2800" b="1" dirty="0">
                <a:solidFill>
                  <a:prstClr val="white"/>
                </a:solidFill>
                <a:latin typeface="Adobe Arabic" panose="02040503050201020203" pitchFamily="18" charset="-78"/>
                <a:cs typeface="Adobe Arabic" panose="02040503050201020203" pitchFamily="18" charset="-78"/>
              </a:rPr>
              <a:t>)</a:t>
            </a:r>
          </a:p>
          <a:p>
            <a:pPr marL="0" marR="0" lvl="0" indent="0" algn="r" defTabSz="914400" rtl="1" eaLnBrk="1" fontAlgn="auto" latinLnBrk="0" hangingPunct="1">
              <a:lnSpc>
                <a:spcPct val="100000"/>
              </a:lnSpc>
              <a:spcBef>
                <a:spcPts val="0"/>
              </a:spcBef>
              <a:spcAft>
                <a:spcPts val="0"/>
              </a:spcAft>
              <a:buClrTx/>
              <a:buSzTx/>
              <a:buFontTx/>
              <a:buNone/>
              <a:tabLst/>
              <a:defRPr/>
            </a:pPr>
            <a:r>
              <a:rPr kumimoji="0" lang="ar-EG" sz="2800" b="0" i="0" u="none" strike="noStrike" kern="1200" cap="none" spc="0" normalizeH="0" baseline="0" noProof="0" dirty="0">
                <a:ln>
                  <a:noFill/>
                </a:ln>
                <a:solidFill>
                  <a:prstClr val="white"/>
                </a:solidFill>
                <a:effectLst/>
                <a:uLnTx/>
                <a:uFillTx/>
                <a:latin typeface="Adobe Arabic" panose="02040503050201020203" pitchFamily="18" charset="-78"/>
                <a:ea typeface="+mn-ea"/>
                <a:cs typeface="Adobe Arabic" panose="02040503050201020203" pitchFamily="18" charset="-78"/>
              </a:rPr>
              <a:t>الاستماع النشط هو أساس التواصل الفعّال، ويُعتبر من أكثر المهارات التي يغفل عنها الكثير من القادة. وكما يقول ستيفن كوفي: "معظم الناس لا يستمعون بهدف الفهم، بل يستمعون بهدف الرد."</a:t>
            </a:r>
          </a:p>
        </p:txBody>
      </p:sp>
      <p:pic>
        <p:nvPicPr>
          <p:cNvPr id="3" name="صورة 2">
            <a:extLst>
              <a:ext uri="{FF2B5EF4-FFF2-40B4-BE49-F238E27FC236}">
                <a16:creationId xmlns:a16="http://schemas.microsoft.com/office/drawing/2014/main" id="{E192451D-B437-DDAA-EAFA-ADC0580DF10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559389" y="2757045"/>
            <a:ext cx="7073222" cy="3647440"/>
          </a:xfrm>
          <a:prstGeom prst="rect">
            <a:avLst/>
          </a:prstGeom>
        </p:spPr>
      </p:pic>
    </p:spTree>
    <p:extLst>
      <p:ext uri="{BB962C8B-B14F-4D97-AF65-F5344CB8AC3E}">
        <p14:creationId xmlns:p14="http://schemas.microsoft.com/office/powerpoint/2010/main" val="93586525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250">
        <p159:morph option="byObject"/>
      </p:transition>
    </mc:Choice>
    <mc:Fallback xmlns="">
      <p:transition spd="slow">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28EAF0-91C7-438F-EB47-96411A421245}"/>
            </a:ext>
          </a:extLst>
        </p:cNvPr>
        <p:cNvGrpSpPr/>
        <p:nvPr/>
      </p:nvGrpSpPr>
      <p:grpSpPr>
        <a:xfrm>
          <a:off x="0" y="0"/>
          <a:ext cx="0" cy="0"/>
          <a:chOff x="0" y="0"/>
          <a:chExt cx="0" cy="0"/>
        </a:xfrm>
      </p:grpSpPr>
      <p:sp>
        <p:nvSpPr>
          <p:cNvPr id="13" name="Rectangle 12">
            <a:extLst>
              <a:ext uri="{FF2B5EF4-FFF2-40B4-BE49-F238E27FC236}">
                <a16:creationId xmlns:a16="http://schemas.microsoft.com/office/drawing/2014/main" id="{117BE848-71E7-9194-EA73-107342870C25}"/>
              </a:ext>
            </a:extLst>
          </p:cNvPr>
          <p:cNvSpPr/>
          <p:nvPr/>
        </p:nvSpPr>
        <p:spPr>
          <a:xfrm rot="5400000">
            <a:off x="3278690" y="269479"/>
            <a:ext cx="12213132" cy="6581144"/>
          </a:xfrm>
          <a:prstGeom prst="rect">
            <a:avLst/>
          </a:prstGeom>
          <a:solidFill>
            <a:srgbClr val="008080"/>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ajawal ExtraBold" panose="00000800000000000000" pitchFamily="2" charset="-78"/>
              <a:ea typeface="+mn-ea"/>
              <a:cs typeface="Tajawal ExtraBold" panose="00000800000000000000" pitchFamily="2" charset="-78"/>
            </a:endParaRPr>
          </a:p>
        </p:txBody>
      </p:sp>
      <p:sp>
        <p:nvSpPr>
          <p:cNvPr id="10" name="TextBox 9">
            <a:extLst>
              <a:ext uri="{FF2B5EF4-FFF2-40B4-BE49-F238E27FC236}">
                <a16:creationId xmlns:a16="http://schemas.microsoft.com/office/drawing/2014/main" id="{A36D1039-2984-F0C2-76ED-E93E047981F0}"/>
              </a:ext>
            </a:extLst>
          </p:cNvPr>
          <p:cNvSpPr txBox="1"/>
          <p:nvPr/>
        </p:nvSpPr>
        <p:spPr>
          <a:xfrm>
            <a:off x="1069407" y="274272"/>
            <a:ext cx="10053186" cy="646331"/>
          </a:xfrm>
          <a:prstGeom prst="rect">
            <a:avLst/>
          </a:prstGeom>
          <a:noFill/>
        </p:spPr>
        <p:txBody>
          <a:bodyPr wrap="squar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3600" b="1" i="0" u="none" strike="noStrike" kern="1200" cap="none" spc="0" normalizeH="0" baseline="0" noProof="0" dirty="0">
                <a:ln>
                  <a:noFill/>
                </a:ln>
                <a:solidFill>
                  <a:schemeClr val="bg1"/>
                </a:solidFill>
                <a:effectLst/>
                <a:uLnTx/>
                <a:uFillTx/>
                <a:latin typeface="Adobe Arabic" panose="02040503050201020203" pitchFamily="18" charset="-78"/>
                <a:ea typeface="+mn-ea"/>
                <a:cs typeface="Adobe Arabic" panose="02040503050201020203" pitchFamily="18" charset="-78"/>
              </a:rPr>
              <a:t>مهارات الاتصال </a:t>
            </a:r>
            <a:r>
              <a:rPr kumimoji="0" lang="ar-EG" sz="3600" b="1" i="0" u="none" strike="noStrike" kern="1200" cap="none" spc="0" normalizeH="0" baseline="0" noProof="0" dirty="0">
                <a:ln>
                  <a:noFill/>
                </a:ln>
                <a:solidFill>
                  <a:srgbClr val="4A431E"/>
                </a:solidFill>
                <a:effectLst/>
                <a:uLnTx/>
                <a:uFillTx/>
                <a:latin typeface="Adobe Arabic" panose="02040503050201020203" pitchFamily="18" charset="-78"/>
                <a:ea typeface="+mn-ea"/>
                <a:cs typeface="Adobe Arabic" panose="02040503050201020203" pitchFamily="18" charset="-78"/>
              </a:rPr>
              <a:t>القيادي الفعّال</a:t>
            </a:r>
          </a:p>
        </p:txBody>
      </p:sp>
      <p:pic>
        <p:nvPicPr>
          <p:cNvPr id="2" name="صورة 1">
            <a:extLst>
              <a:ext uri="{FF2B5EF4-FFF2-40B4-BE49-F238E27FC236}">
                <a16:creationId xmlns:a16="http://schemas.microsoft.com/office/drawing/2014/main" id="{D4F7129A-B5BA-BA66-064E-E924CE3E1A3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972497" y="1433595"/>
            <a:ext cx="3865058" cy="3956878"/>
          </a:xfrm>
          <a:prstGeom prst="rect">
            <a:avLst/>
          </a:prstGeom>
        </p:spPr>
      </p:pic>
      <p:grpSp>
        <p:nvGrpSpPr>
          <p:cNvPr id="4" name="Group 46">
            <a:extLst>
              <a:ext uri="{FF2B5EF4-FFF2-40B4-BE49-F238E27FC236}">
                <a16:creationId xmlns:a16="http://schemas.microsoft.com/office/drawing/2014/main" id="{8D33DAFD-540A-3778-86A2-5115C25FDB03}"/>
              </a:ext>
            </a:extLst>
          </p:cNvPr>
          <p:cNvGrpSpPr/>
          <p:nvPr/>
        </p:nvGrpSpPr>
        <p:grpSpPr>
          <a:xfrm>
            <a:off x="-159396" y="1685842"/>
            <a:ext cx="5949910" cy="523220"/>
            <a:chOff x="1806222" y="2632971"/>
            <a:chExt cx="6370590" cy="523220"/>
          </a:xfrm>
        </p:grpSpPr>
        <p:sp>
          <p:nvSpPr>
            <p:cNvPr id="5" name="TextBox 47">
              <a:extLst>
                <a:ext uri="{FF2B5EF4-FFF2-40B4-BE49-F238E27FC236}">
                  <a16:creationId xmlns:a16="http://schemas.microsoft.com/office/drawing/2014/main" id="{F11066F3-BDBC-C523-1309-253AC15D97E8}"/>
                </a:ext>
              </a:extLst>
            </p:cNvPr>
            <p:cNvSpPr txBox="1"/>
            <p:nvPr/>
          </p:nvSpPr>
          <p:spPr>
            <a:xfrm>
              <a:off x="1806222" y="2632971"/>
              <a:ext cx="5921647" cy="523220"/>
            </a:xfrm>
            <a:prstGeom prst="rect">
              <a:avLst/>
            </a:prstGeom>
            <a:noFill/>
          </p:spPr>
          <p:txBody>
            <a:bodyPr wrap="square">
              <a:spAutoFit/>
            </a:bodyPr>
            <a:lstStyle/>
            <a:p>
              <a:pPr algn="r" rtl="1"/>
              <a:r>
                <a:rPr lang="ar-EG" sz="2800" b="1" dirty="0">
                  <a:solidFill>
                    <a:srgbClr val="168489"/>
                  </a:solidFill>
                  <a:latin typeface="Adobe Arabic" panose="02040503050201020203" pitchFamily="18" charset="-78"/>
                  <a:cs typeface="Adobe Arabic" panose="02040503050201020203" pitchFamily="18" charset="-78"/>
                </a:rPr>
                <a:t>البساطة والوضوح</a:t>
              </a:r>
            </a:p>
          </p:txBody>
        </p:sp>
        <p:pic>
          <p:nvPicPr>
            <p:cNvPr id="6" name="Picture 48" descr="ذرة خطوط عريضة">
              <a:extLst>
                <a:ext uri="{FF2B5EF4-FFF2-40B4-BE49-F238E27FC236}">
                  <a16:creationId xmlns:a16="http://schemas.microsoft.com/office/drawing/2014/main" id="{2064430A-6A31-A4F0-3475-F20EE43CB303}"/>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7798530" y="2746564"/>
              <a:ext cx="378282" cy="353302"/>
            </a:xfrm>
            <a:prstGeom prst="rect">
              <a:avLst/>
            </a:prstGeom>
          </p:spPr>
        </p:pic>
      </p:grpSp>
      <p:grpSp>
        <p:nvGrpSpPr>
          <p:cNvPr id="7" name="Group 46">
            <a:extLst>
              <a:ext uri="{FF2B5EF4-FFF2-40B4-BE49-F238E27FC236}">
                <a16:creationId xmlns:a16="http://schemas.microsoft.com/office/drawing/2014/main" id="{6690EAC6-3568-B4AC-6BD1-3B7DEB59FC09}"/>
              </a:ext>
            </a:extLst>
          </p:cNvPr>
          <p:cNvGrpSpPr/>
          <p:nvPr/>
        </p:nvGrpSpPr>
        <p:grpSpPr>
          <a:xfrm>
            <a:off x="687094" y="3082997"/>
            <a:ext cx="4684123" cy="954107"/>
            <a:chOff x="3161505" y="2632971"/>
            <a:chExt cx="5015307" cy="954107"/>
          </a:xfrm>
        </p:grpSpPr>
        <p:sp>
          <p:nvSpPr>
            <p:cNvPr id="8" name="TextBox 47">
              <a:extLst>
                <a:ext uri="{FF2B5EF4-FFF2-40B4-BE49-F238E27FC236}">
                  <a16:creationId xmlns:a16="http://schemas.microsoft.com/office/drawing/2014/main" id="{0577CDA0-4968-0FF8-BEA2-34733F4AD171}"/>
                </a:ext>
              </a:extLst>
            </p:cNvPr>
            <p:cNvSpPr txBox="1"/>
            <p:nvPr/>
          </p:nvSpPr>
          <p:spPr>
            <a:xfrm>
              <a:off x="3161505" y="2632971"/>
              <a:ext cx="4566365" cy="954107"/>
            </a:xfrm>
            <a:prstGeom prst="rect">
              <a:avLst/>
            </a:prstGeom>
            <a:noFill/>
          </p:spPr>
          <p:txBody>
            <a:bodyPr wrap="square">
              <a:spAutoFit/>
            </a:bodyPr>
            <a:lstStyle/>
            <a:p>
              <a:pPr algn="r" rtl="1"/>
              <a:r>
                <a:rPr lang="ar-EG" sz="2800" dirty="0">
                  <a:latin typeface="Adobe Arabic" panose="02040503050201020203" pitchFamily="18" charset="-78"/>
                  <a:cs typeface="Adobe Arabic" panose="02040503050201020203" pitchFamily="18" charset="-78"/>
                </a:rPr>
                <a:t>استخدام لغة بسيطة وواضحة، وتجنّب المصطلحات المعقّدة دون شرح.</a:t>
              </a:r>
            </a:p>
          </p:txBody>
        </p:sp>
        <p:pic>
          <p:nvPicPr>
            <p:cNvPr id="9" name="Picture 48">
              <a:extLst>
                <a:ext uri="{FF2B5EF4-FFF2-40B4-BE49-F238E27FC236}">
                  <a16:creationId xmlns:a16="http://schemas.microsoft.com/office/drawing/2014/main" id="{1594F4CF-8872-E72D-C30E-AEEE5D7620E0}"/>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7798530" y="2746564"/>
              <a:ext cx="378282" cy="353302"/>
            </a:xfrm>
            <a:prstGeom prst="rect">
              <a:avLst/>
            </a:prstGeom>
          </p:spPr>
        </p:pic>
      </p:grpSp>
      <p:pic>
        <p:nvPicPr>
          <p:cNvPr id="18" name="صورة 17">
            <a:extLst>
              <a:ext uri="{FF2B5EF4-FFF2-40B4-BE49-F238E27FC236}">
                <a16:creationId xmlns:a16="http://schemas.microsoft.com/office/drawing/2014/main" id="{78407853-4959-4B3E-A324-FD683A5A6786}"/>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837555" y="1091016"/>
            <a:ext cx="902335" cy="722630"/>
          </a:xfrm>
          <a:prstGeom prst="rect">
            <a:avLst/>
          </a:prstGeom>
        </p:spPr>
      </p:pic>
      <p:pic>
        <p:nvPicPr>
          <p:cNvPr id="19" name="صورة 18">
            <a:extLst>
              <a:ext uri="{FF2B5EF4-FFF2-40B4-BE49-F238E27FC236}">
                <a16:creationId xmlns:a16="http://schemas.microsoft.com/office/drawing/2014/main" id="{6417E2B5-B0B0-574E-7366-F0DCE932F037}"/>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0739890" y="1096490"/>
            <a:ext cx="922020" cy="702945"/>
          </a:xfrm>
          <a:prstGeom prst="rect">
            <a:avLst/>
          </a:prstGeom>
        </p:spPr>
      </p:pic>
      <p:pic>
        <p:nvPicPr>
          <p:cNvPr id="20" name="صورة 19">
            <a:extLst>
              <a:ext uri="{FF2B5EF4-FFF2-40B4-BE49-F238E27FC236}">
                <a16:creationId xmlns:a16="http://schemas.microsoft.com/office/drawing/2014/main" id="{722C512B-0EE0-5AE4-9D84-A39AFC1BC058}"/>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0736633" y="1768725"/>
            <a:ext cx="895350" cy="822325"/>
          </a:xfrm>
          <a:prstGeom prst="rect">
            <a:avLst/>
          </a:prstGeom>
        </p:spPr>
      </p:pic>
      <p:pic>
        <p:nvPicPr>
          <p:cNvPr id="21" name="صورة 20">
            <a:extLst>
              <a:ext uri="{FF2B5EF4-FFF2-40B4-BE49-F238E27FC236}">
                <a16:creationId xmlns:a16="http://schemas.microsoft.com/office/drawing/2014/main" id="{F4392174-717B-1C73-111E-D580E4E0A9E0}"/>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9814613" y="1821748"/>
            <a:ext cx="922020" cy="716280"/>
          </a:xfrm>
          <a:prstGeom prst="rect">
            <a:avLst/>
          </a:prstGeom>
        </p:spPr>
      </p:pic>
    </p:spTree>
    <p:extLst>
      <p:ext uri="{BB962C8B-B14F-4D97-AF65-F5344CB8AC3E}">
        <p14:creationId xmlns:p14="http://schemas.microsoft.com/office/powerpoint/2010/main" val="194652364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25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1+#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487169-2963-0591-5679-C4B11354FF68}"/>
            </a:ext>
          </a:extLst>
        </p:cNvPr>
        <p:cNvGrpSpPr/>
        <p:nvPr/>
      </p:nvGrpSpPr>
      <p:grpSpPr>
        <a:xfrm>
          <a:off x="0" y="0"/>
          <a:ext cx="0" cy="0"/>
          <a:chOff x="0" y="0"/>
          <a:chExt cx="0" cy="0"/>
        </a:xfrm>
      </p:grpSpPr>
      <p:sp>
        <p:nvSpPr>
          <p:cNvPr id="13" name="Rectangle 12">
            <a:extLst>
              <a:ext uri="{FF2B5EF4-FFF2-40B4-BE49-F238E27FC236}">
                <a16:creationId xmlns:a16="http://schemas.microsoft.com/office/drawing/2014/main" id="{BC29129B-2B89-672E-01B3-AABA5527372D}"/>
              </a:ext>
            </a:extLst>
          </p:cNvPr>
          <p:cNvSpPr/>
          <p:nvPr/>
        </p:nvSpPr>
        <p:spPr>
          <a:xfrm rot="5400000">
            <a:off x="3278690" y="269479"/>
            <a:ext cx="12213132" cy="6581144"/>
          </a:xfrm>
          <a:prstGeom prst="rect">
            <a:avLst/>
          </a:prstGeom>
          <a:solidFill>
            <a:srgbClr val="008080"/>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ajawal ExtraBold" panose="00000800000000000000" pitchFamily="2" charset="-78"/>
              <a:ea typeface="+mn-ea"/>
              <a:cs typeface="Tajawal ExtraBold" panose="00000800000000000000" pitchFamily="2" charset="-78"/>
            </a:endParaRPr>
          </a:p>
        </p:txBody>
      </p:sp>
      <p:sp>
        <p:nvSpPr>
          <p:cNvPr id="10" name="TextBox 9">
            <a:extLst>
              <a:ext uri="{FF2B5EF4-FFF2-40B4-BE49-F238E27FC236}">
                <a16:creationId xmlns:a16="http://schemas.microsoft.com/office/drawing/2014/main" id="{97BF034E-C9F8-1CED-1F7C-B3EFFC61EE24}"/>
              </a:ext>
            </a:extLst>
          </p:cNvPr>
          <p:cNvSpPr txBox="1"/>
          <p:nvPr/>
        </p:nvSpPr>
        <p:spPr>
          <a:xfrm>
            <a:off x="1069407" y="274272"/>
            <a:ext cx="10053186" cy="646331"/>
          </a:xfrm>
          <a:prstGeom prst="rect">
            <a:avLst/>
          </a:prstGeom>
          <a:noFill/>
        </p:spPr>
        <p:txBody>
          <a:bodyPr wrap="squar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3600" b="1" i="0" u="none" strike="noStrike" kern="1200" cap="none" spc="0" normalizeH="0" baseline="0" noProof="0" dirty="0">
                <a:ln>
                  <a:noFill/>
                </a:ln>
                <a:solidFill>
                  <a:schemeClr val="bg1"/>
                </a:solidFill>
                <a:effectLst/>
                <a:uLnTx/>
                <a:uFillTx/>
                <a:latin typeface="Adobe Arabic" panose="02040503050201020203" pitchFamily="18" charset="-78"/>
                <a:ea typeface="+mn-ea"/>
                <a:cs typeface="Adobe Arabic" panose="02040503050201020203" pitchFamily="18" charset="-78"/>
              </a:rPr>
              <a:t>مهارات الاتصال </a:t>
            </a:r>
            <a:r>
              <a:rPr kumimoji="0" lang="ar-EG" sz="3600" b="1" i="0" u="none" strike="noStrike" kern="1200" cap="none" spc="0" normalizeH="0" baseline="0" noProof="0" dirty="0">
                <a:ln>
                  <a:noFill/>
                </a:ln>
                <a:solidFill>
                  <a:srgbClr val="4A431E"/>
                </a:solidFill>
                <a:effectLst/>
                <a:uLnTx/>
                <a:uFillTx/>
                <a:latin typeface="Adobe Arabic" panose="02040503050201020203" pitchFamily="18" charset="-78"/>
                <a:ea typeface="+mn-ea"/>
                <a:cs typeface="Adobe Arabic" panose="02040503050201020203" pitchFamily="18" charset="-78"/>
              </a:rPr>
              <a:t>القيادي الفعّال</a:t>
            </a:r>
          </a:p>
        </p:txBody>
      </p:sp>
      <p:pic>
        <p:nvPicPr>
          <p:cNvPr id="2" name="صورة 1">
            <a:extLst>
              <a:ext uri="{FF2B5EF4-FFF2-40B4-BE49-F238E27FC236}">
                <a16:creationId xmlns:a16="http://schemas.microsoft.com/office/drawing/2014/main" id="{FAFA352D-2202-E1F4-DBD3-23EF93201D7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92609" y="1683998"/>
            <a:ext cx="834212" cy="854030"/>
          </a:xfrm>
          <a:prstGeom prst="rect">
            <a:avLst/>
          </a:prstGeom>
        </p:spPr>
      </p:pic>
      <p:grpSp>
        <p:nvGrpSpPr>
          <p:cNvPr id="4" name="Group 46">
            <a:extLst>
              <a:ext uri="{FF2B5EF4-FFF2-40B4-BE49-F238E27FC236}">
                <a16:creationId xmlns:a16="http://schemas.microsoft.com/office/drawing/2014/main" id="{10AD66E6-20BD-6C16-7FE1-072398F14BF9}"/>
              </a:ext>
            </a:extLst>
          </p:cNvPr>
          <p:cNvGrpSpPr/>
          <p:nvPr/>
        </p:nvGrpSpPr>
        <p:grpSpPr>
          <a:xfrm>
            <a:off x="-159396" y="1685842"/>
            <a:ext cx="5949910" cy="523220"/>
            <a:chOff x="1806222" y="2632971"/>
            <a:chExt cx="6370590" cy="523220"/>
          </a:xfrm>
        </p:grpSpPr>
        <p:sp>
          <p:nvSpPr>
            <p:cNvPr id="5" name="TextBox 47">
              <a:extLst>
                <a:ext uri="{FF2B5EF4-FFF2-40B4-BE49-F238E27FC236}">
                  <a16:creationId xmlns:a16="http://schemas.microsoft.com/office/drawing/2014/main" id="{0053B00F-BEF2-26BD-C866-E74B9EF62BC0}"/>
                </a:ext>
              </a:extLst>
            </p:cNvPr>
            <p:cNvSpPr txBox="1"/>
            <p:nvPr/>
          </p:nvSpPr>
          <p:spPr>
            <a:xfrm>
              <a:off x="1806222" y="2632971"/>
              <a:ext cx="5921647" cy="523220"/>
            </a:xfrm>
            <a:prstGeom prst="rect">
              <a:avLst/>
            </a:prstGeom>
            <a:noFill/>
          </p:spPr>
          <p:txBody>
            <a:bodyPr wrap="square">
              <a:spAutoFit/>
            </a:bodyPr>
            <a:lstStyle/>
            <a:p>
              <a:pPr algn="r" rtl="1"/>
              <a:r>
                <a:rPr lang="ar-EG" sz="2800" b="1" dirty="0">
                  <a:solidFill>
                    <a:srgbClr val="168489"/>
                  </a:solidFill>
                  <a:latin typeface="Adobe Arabic" panose="02040503050201020203" pitchFamily="18" charset="-78"/>
                  <a:cs typeface="Adobe Arabic" panose="02040503050201020203" pitchFamily="18" charset="-78"/>
                </a:rPr>
                <a:t>الإيجاز</a:t>
              </a:r>
            </a:p>
          </p:txBody>
        </p:sp>
        <p:pic>
          <p:nvPicPr>
            <p:cNvPr id="6" name="Picture 48" descr="ذرة خطوط عريضة">
              <a:extLst>
                <a:ext uri="{FF2B5EF4-FFF2-40B4-BE49-F238E27FC236}">
                  <a16:creationId xmlns:a16="http://schemas.microsoft.com/office/drawing/2014/main" id="{8129636C-02F9-50BE-C32C-C0980213B15D}"/>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7798530" y="2746564"/>
              <a:ext cx="378282" cy="353302"/>
            </a:xfrm>
            <a:prstGeom prst="rect">
              <a:avLst/>
            </a:prstGeom>
          </p:spPr>
        </p:pic>
      </p:grpSp>
      <p:grpSp>
        <p:nvGrpSpPr>
          <p:cNvPr id="7" name="Group 46">
            <a:extLst>
              <a:ext uri="{FF2B5EF4-FFF2-40B4-BE49-F238E27FC236}">
                <a16:creationId xmlns:a16="http://schemas.microsoft.com/office/drawing/2014/main" id="{651DD27D-1CBF-AEBC-DC48-94725C87085E}"/>
              </a:ext>
            </a:extLst>
          </p:cNvPr>
          <p:cNvGrpSpPr/>
          <p:nvPr/>
        </p:nvGrpSpPr>
        <p:grpSpPr>
          <a:xfrm>
            <a:off x="687094" y="3082997"/>
            <a:ext cx="4684123" cy="954107"/>
            <a:chOff x="3161505" y="2632971"/>
            <a:chExt cx="5015307" cy="954107"/>
          </a:xfrm>
        </p:grpSpPr>
        <p:sp>
          <p:nvSpPr>
            <p:cNvPr id="8" name="TextBox 47">
              <a:extLst>
                <a:ext uri="{FF2B5EF4-FFF2-40B4-BE49-F238E27FC236}">
                  <a16:creationId xmlns:a16="http://schemas.microsoft.com/office/drawing/2014/main" id="{49352575-1F3D-D9CB-F3B6-56C45C9D6FB4}"/>
                </a:ext>
              </a:extLst>
            </p:cNvPr>
            <p:cNvSpPr txBox="1"/>
            <p:nvPr/>
          </p:nvSpPr>
          <p:spPr>
            <a:xfrm>
              <a:off x="3161505" y="2632971"/>
              <a:ext cx="4566365" cy="954107"/>
            </a:xfrm>
            <a:prstGeom prst="rect">
              <a:avLst/>
            </a:prstGeom>
            <a:noFill/>
          </p:spPr>
          <p:txBody>
            <a:bodyPr wrap="square">
              <a:spAutoFit/>
            </a:bodyPr>
            <a:lstStyle/>
            <a:p>
              <a:pPr algn="r" rtl="1"/>
              <a:r>
                <a:rPr lang="ar-EG" sz="2800" dirty="0">
                  <a:latin typeface="Adobe Arabic" panose="02040503050201020203" pitchFamily="18" charset="-78"/>
                  <a:cs typeface="Adobe Arabic" panose="02040503050201020203" pitchFamily="18" charset="-78"/>
                </a:rPr>
                <a:t>توصيل الرسالة بأقل عدد ممكن من الكلمات دون الإخلال بالمعنى.</a:t>
              </a:r>
            </a:p>
          </p:txBody>
        </p:sp>
        <p:pic>
          <p:nvPicPr>
            <p:cNvPr id="9" name="Picture 48">
              <a:extLst>
                <a:ext uri="{FF2B5EF4-FFF2-40B4-BE49-F238E27FC236}">
                  <a16:creationId xmlns:a16="http://schemas.microsoft.com/office/drawing/2014/main" id="{8EEC4AD0-73C7-6779-0AF5-64FFFCAE5DCA}"/>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7798530" y="2746564"/>
              <a:ext cx="378282" cy="353302"/>
            </a:xfrm>
            <a:prstGeom prst="rect">
              <a:avLst/>
            </a:prstGeom>
          </p:spPr>
        </p:pic>
      </p:grpSp>
      <p:pic>
        <p:nvPicPr>
          <p:cNvPr id="18" name="صورة 17">
            <a:extLst>
              <a:ext uri="{FF2B5EF4-FFF2-40B4-BE49-F238E27FC236}">
                <a16:creationId xmlns:a16="http://schemas.microsoft.com/office/drawing/2014/main" id="{1BDC029D-129F-1919-36D4-8A500F9E27D4}"/>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873941" y="1502343"/>
            <a:ext cx="4231158" cy="3388494"/>
          </a:xfrm>
          <a:prstGeom prst="rect">
            <a:avLst/>
          </a:prstGeom>
        </p:spPr>
      </p:pic>
      <p:pic>
        <p:nvPicPr>
          <p:cNvPr id="19" name="صورة 18">
            <a:extLst>
              <a:ext uri="{FF2B5EF4-FFF2-40B4-BE49-F238E27FC236}">
                <a16:creationId xmlns:a16="http://schemas.microsoft.com/office/drawing/2014/main" id="{EA2295E7-CDD9-BD3E-CC53-1D0AD86F997C}"/>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9842601" y="1096490"/>
            <a:ext cx="922020" cy="702945"/>
          </a:xfrm>
          <a:prstGeom prst="rect">
            <a:avLst/>
          </a:prstGeom>
        </p:spPr>
      </p:pic>
      <p:pic>
        <p:nvPicPr>
          <p:cNvPr id="20" name="صورة 19">
            <a:extLst>
              <a:ext uri="{FF2B5EF4-FFF2-40B4-BE49-F238E27FC236}">
                <a16:creationId xmlns:a16="http://schemas.microsoft.com/office/drawing/2014/main" id="{9050E6AA-8E9C-CDD7-18EE-E5B5459B6081}"/>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0764621" y="1018706"/>
            <a:ext cx="895350" cy="822325"/>
          </a:xfrm>
          <a:prstGeom prst="rect">
            <a:avLst/>
          </a:prstGeom>
        </p:spPr>
      </p:pic>
      <p:pic>
        <p:nvPicPr>
          <p:cNvPr id="21" name="صورة 20">
            <a:extLst>
              <a:ext uri="{FF2B5EF4-FFF2-40B4-BE49-F238E27FC236}">
                <a16:creationId xmlns:a16="http://schemas.microsoft.com/office/drawing/2014/main" id="{84CAFAB2-2936-3026-C6E7-0B569F598147}"/>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9889519" y="1799435"/>
            <a:ext cx="922020" cy="716280"/>
          </a:xfrm>
          <a:prstGeom prst="rect">
            <a:avLst/>
          </a:prstGeom>
        </p:spPr>
      </p:pic>
    </p:spTree>
    <p:extLst>
      <p:ext uri="{BB962C8B-B14F-4D97-AF65-F5344CB8AC3E}">
        <p14:creationId xmlns:p14="http://schemas.microsoft.com/office/powerpoint/2010/main" val="37884445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25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1+#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5DF62D-A0D4-C0FA-5E86-D921720E9308}"/>
            </a:ext>
          </a:extLst>
        </p:cNvPr>
        <p:cNvGrpSpPr/>
        <p:nvPr/>
      </p:nvGrpSpPr>
      <p:grpSpPr>
        <a:xfrm>
          <a:off x="0" y="0"/>
          <a:ext cx="0" cy="0"/>
          <a:chOff x="0" y="0"/>
          <a:chExt cx="0" cy="0"/>
        </a:xfrm>
      </p:grpSpPr>
      <p:sp>
        <p:nvSpPr>
          <p:cNvPr id="13" name="Rectangle 12">
            <a:extLst>
              <a:ext uri="{FF2B5EF4-FFF2-40B4-BE49-F238E27FC236}">
                <a16:creationId xmlns:a16="http://schemas.microsoft.com/office/drawing/2014/main" id="{5FA6EB9F-56FC-3F42-EFE9-3A40E5BE33C1}"/>
              </a:ext>
            </a:extLst>
          </p:cNvPr>
          <p:cNvSpPr/>
          <p:nvPr/>
        </p:nvSpPr>
        <p:spPr>
          <a:xfrm rot="5400000">
            <a:off x="3280006" y="269478"/>
            <a:ext cx="12213132" cy="6581144"/>
          </a:xfrm>
          <a:prstGeom prst="rect">
            <a:avLst/>
          </a:prstGeom>
          <a:solidFill>
            <a:srgbClr val="008080"/>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ajawal ExtraBold" panose="00000800000000000000" pitchFamily="2" charset="-78"/>
              <a:ea typeface="+mn-ea"/>
              <a:cs typeface="Tajawal ExtraBold" panose="00000800000000000000" pitchFamily="2" charset="-78"/>
            </a:endParaRPr>
          </a:p>
        </p:txBody>
      </p:sp>
      <p:sp>
        <p:nvSpPr>
          <p:cNvPr id="10" name="TextBox 9">
            <a:extLst>
              <a:ext uri="{FF2B5EF4-FFF2-40B4-BE49-F238E27FC236}">
                <a16:creationId xmlns:a16="http://schemas.microsoft.com/office/drawing/2014/main" id="{CA3EC053-4ABE-63A1-0D31-394EE191B79A}"/>
              </a:ext>
            </a:extLst>
          </p:cNvPr>
          <p:cNvSpPr txBox="1"/>
          <p:nvPr/>
        </p:nvSpPr>
        <p:spPr>
          <a:xfrm>
            <a:off x="1069407" y="274272"/>
            <a:ext cx="10053186" cy="646331"/>
          </a:xfrm>
          <a:prstGeom prst="rect">
            <a:avLst/>
          </a:prstGeom>
          <a:noFill/>
        </p:spPr>
        <p:txBody>
          <a:bodyPr wrap="squar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3600" b="1" i="0" u="none" strike="noStrike" kern="1200" cap="none" spc="0" normalizeH="0" baseline="0" noProof="0" dirty="0">
                <a:ln>
                  <a:noFill/>
                </a:ln>
                <a:solidFill>
                  <a:schemeClr val="bg1"/>
                </a:solidFill>
                <a:effectLst/>
                <a:uLnTx/>
                <a:uFillTx/>
                <a:latin typeface="Adobe Arabic" panose="02040503050201020203" pitchFamily="18" charset="-78"/>
                <a:ea typeface="+mn-ea"/>
                <a:cs typeface="Adobe Arabic" panose="02040503050201020203" pitchFamily="18" charset="-78"/>
              </a:rPr>
              <a:t>مهارات الاتصال </a:t>
            </a:r>
            <a:r>
              <a:rPr kumimoji="0" lang="ar-EG" sz="3600" b="1" i="0" u="none" strike="noStrike" kern="1200" cap="none" spc="0" normalizeH="0" baseline="0" noProof="0" dirty="0">
                <a:ln>
                  <a:noFill/>
                </a:ln>
                <a:solidFill>
                  <a:srgbClr val="4A431E"/>
                </a:solidFill>
                <a:effectLst/>
                <a:uLnTx/>
                <a:uFillTx/>
                <a:latin typeface="Adobe Arabic" panose="02040503050201020203" pitchFamily="18" charset="-78"/>
                <a:ea typeface="+mn-ea"/>
                <a:cs typeface="Adobe Arabic" panose="02040503050201020203" pitchFamily="18" charset="-78"/>
              </a:rPr>
              <a:t>القيادي الفعّال</a:t>
            </a:r>
          </a:p>
        </p:txBody>
      </p:sp>
      <p:pic>
        <p:nvPicPr>
          <p:cNvPr id="2" name="صورة 1">
            <a:extLst>
              <a:ext uri="{FF2B5EF4-FFF2-40B4-BE49-F238E27FC236}">
                <a16:creationId xmlns:a16="http://schemas.microsoft.com/office/drawing/2014/main" id="{51C3933C-7879-5572-5FFE-E4D0E67ACC2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811539" y="1055124"/>
            <a:ext cx="834212" cy="854030"/>
          </a:xfrm>
          <a:prstGeom prst="rect">
            <a:avLst/>
          </a:prstGeom>
        </p:spPr>
      </p:pic>
      <p:grpSp>
        <p:nvGrpSpPr>
          <p:cNvPr id="4" name="Group 46">
            <a:extLst>
              <a:ext uri="{FF2B5EF4-FFF2-40B4-BE49-F238E27FC236}">
                <a16:creationId xmlns:a16="http://schemas.microsoft.com/office/drawing/2014/main" id="{2784D3B9-6C4B-AF14-ACBC-DF18E77E94E9}"/>
              </a:ext>
            </a:extLst>
          </p:cNvPr>
          <p:cNvGrpSpPr/>
          <p:nvPr/>
        </p:nvGrpSpPr>
        <p:grpSpPr>
          <a:xfrm>
            <a:off x="-159396" y="1685842"/>
            <a:ext cx="5949910" cy="523220"/>
            <a:chOff x="1806222" y="2632971"/>
            <a:chExt cx="6370590" cy="523220"/>
          </a:xfrm>
        </p:grpSpPr>
        <p:sp>
          <p:nvSpPr>
            <p:cNvPr id="5" name="TextBox 47">
              <a:extLst>
                <a:ext uri="{FF2B5EF4-FFF2-40B4-BE49-F238E27FC236}">
                  <a16:creationId xmlns:a16="http://schemas.microsoft.com/office/drawing/2014/main" id="{29761D3E-BA56-32ED-3A6D-1BD33ED57D43}"/>
                </a:ext>
              </a:extLst>
            </p:cNvPr>
            <p:cNvSpPr txBox="1"/>
            <p:nvPr/>
          </p:nvSpPr>
          <p:spPr>
            <a:xfrm>
              <a:off x="1806222" y="2632971"/>
              <a:ext cx="5921647" cy="523220"/>
            </a:xfrm>
            <a:prstGeom prst="rect">
              <a:avLst/>
            </a:prstGeom>
            <a:noFill/>
          </p:spPr>
          <p:txBody>
            <a:bodyPr wrap="square">
              <a:spAutoFit/>
            </a:bodyPr>
            <a:lstStyle/>
            <a:p>
              <a:pPr algn="r" rtl="1"/>
              <a:r>
                <a:rPr lang="ar-EG" sz="2800" b="1" dirty="0">
                  <a:solidFill>
                    <a:srgbClr val="168489"/>
                  </a:solidFill>
                  <a:latin typeface="Adobe Arabic" panose="02040503050201020203" pitchFamily="18" charset="-78"/>
                  <a:cs typeface="Adobe Arabic" panose="02040503050201020203" pitchFamily="18" charset="-78"/>
                </a:rPr>
                <a:t>التنظيم</a:t>
              </a:r>
            </a:p>
          </p:txBody>
        </p:sp>
        <p:pic>
          <p:nvPicPr>
            <p:cNvPr id="6" name="Picture 48" descr="ذرة خطوط عريضة">
              <a:extLst>
                <a:ext uri="{FF2B5EF4-FFF2-40B4-BE49-F238E27FC236}">
                  <a16:creationId xmlns:a16="http://schemas.microsoft.com/office/drawing/2014/main" id="{B70529B5-4758-2DE7-6AE1-DE9DBAC30EB1}"/>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7798530" y="2746564"/>
              <a:ext cx="378282" cy="353302"/>
            </a:xfrm>
            <a:prstGeom prst="rect">
              <a:avLst/>
            </a:prstGeom>
          </p:spPr>
        </p:pic>
      </p:grpSp>
      <p:grpSp>
        <p:nvGrpSpPr>
          <p:cNvPr id="7" name="Group 46">
            <a:extLst>
              <a:ext uri="{FF2B5EF4-FFF2-40B4-BE49-F238E27FC236}">
                <a16:creationId xmlns:a16="http://schemas.microsoft.com/office/drawing/2014/main" id="{2C64B6DD-27B6-4026-FB65-BB0264A25592}"/>
              </a:ext>
            </a:extLst>
          </p:cNvPr>
          <p:cNvGrpSpPr/>
          <p:nvPr/>
        </p:nvGrpSpPr>
        <p:grpSpPr>
          <a:xfrm>
            <a:off x="687094" y="3082997"/>
            <a:ext cx="4684123" cy="523220"/>
            <a:chOff x="3161505" y="2632971"/>
            <a:chExt cx="5015307" cy="523220"/>
          </a:xfrm>
        </p:grpSpPr>
        <p:sp>
          <p:nvSpPr>
            <p:cNvPr id="8" name="TextBox 47">
              <a:extLst>
                <a:ext uri="{FF2B5EF4-FFF2-40B4-BE49-F238E27FC236}">
                  <a16:creationId xmlns:a16="http://schemas.microsoft.com/office/drawing/2014/main" id="{41B9F246-C26F-9983-3653-B0FDF7D9BCAC}"/>
                </a:ext>
              </a:extLst>
            </p:cNvPr>
            <p:cNvSpPr txBox="1"/>
            <p:nvPr/>
          </p:nvSpPr>
          <p:spPr>
            <a:xfrm>
              <a:off x="3161505" y="2632971"/>
              <a:ext cx="4566365" cy="523220"/>
            </a:xfrm>
            <a:prstGeom prst="rect">
              <a:avLst/>
            </a:prstGeom>
            <a:noFill/>
          </p:spPr>
          <p:txBody>
            <a:bodyPr wrap="square">
              <a:spAutoFit/>
            </a:bodyPr>
            <a:lstStyle/>
            <a:p>
              <a:pPr algn="r" rtl="1"/>
              <a:r>
                <a:rPr lang="ar-EG" sz="2800" dirty="0">
                  <a:latin typeface="Adobe Arabic" panose="02040503050201020203" pitchFamily="18" charset="-78"/>
                  <a:cs typeface="Adobe Arabic" panose="02040503050201020203" pitchFamily="18" charset="-78"/>
                </a:rPr>
                <a:t>ترتيب الأفكار بشكل منطقي ومتسلسل.</a:t>
              </a:r>
            </a:p>
          </p:txBody>
        </p:sp>
        <p:pic>
          <p:nvPicPr>
            <p:cNvPr id="9" name="Picture 48">
              <a:extLst>
                <a:ext uri="{FF2B5EF4-FFF2-40B4-BE49-F238E27FC236}">
                  <a16:creationId xmlns:a16="http://schemas.microsoft.com/office/drawing/2014/main" id="{F94DAC73-ECA0-24C2-85FF-EC66656D78DA}"/>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7798530" y="2746564"/>
              <a:ext cx="378282" cy="353302"/>
            </a:xfrm>
            <a:prstGeom prst="rect">
              <a:avLst/>
            </a:prstGeom>
          </p:spPr>
        </p:pic>
      </p:grpSp>
      <p:pic>
        <p:nvPicPr>
          <p:cNvPr id="18" name="صورة 17">
            <a:extLst>
              <a:ext uri="{FF2B5EF4-FFF2-40B4-BE49-F238E27FC236}">
                <a16:creationId xmlns:a16="http://schemas.microsoft.com/office/drawing/2014/main" id="{6A2CBD6E-049B-AC48-4B20-DAAEA0E4F7BE}"/>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994556" y="1878474"/>
            <a:ext cx="825600" cy="661176"/>
          </a:xfrm>
          <a:prstGeom prst="rect">
            <a:avLst/>
          </a:prstGeom>
        </p:spPr>
      </p:pic>
      <p:pic>
        <p:nvPicPr>
          <p:cNvPr id="19" name="صورة 18">
            <a:extLst>
              <a:ext uri="{FF2B5EF4-FFF2-40B4-BE49-F238E27FC236}">
                <a16:creationId xmlns:a16="http://schemas.microsoft.com/office/drawing/2014/main" id="{5AED4963-3A73-B5D6-D0F1-34FEB471EE91}"/>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834418" y="1742862"/>
            <a:ext cx="4276978" cy="3260758"/>
          </a:xfrm>
          <a:prstGeom prst="rect">
            <a:avLst/>
          </a:prstGeom>
        </p:spPr>
      </p:pic>
      <p:pic>
        <p:nvPicPr>
          <p:cNvPr id="20" name="صورة 19">
            <a:extLst>
              <a:ext uri="{FF2B5EF4-FFF2-40B4-BE49-F238E27FC236}">
                <a16:creationId xmlns:a16="http://schemas.microsoft.com/office/drawing/2014/main" id="{EAA56EDF-0642-1D72-4C3D-C44A1FBA210E}"/>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9902854" y="1070977"/>
            <a:ext cx="895350" cy="822325"/>
          </a:xfrm>
          <a:prstGeom prst="rect">
            <a:avLst/>
          </a:prstGeom>
        </p:spPr>
      </p:pic>
      <p:pic>
        <p:nvPicPr>
          <p:cNvPr id="21" name="صورة 20">
            <a:extLst>
              <a:ext uri="{FF2B5EF4-FFF2-40B4-BE49-F238E27FC236}">
                <a16:creationId xmlns:a16="http://schemas.microsoft.com/office/drawing/2014/main" id="{C8102E26-D39D-8A9B-E046-AB60DFAFCA05}"/>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0767635" y="1850922"/>
            <a:ext cx="922020" cy="716280"/>
          </a:xfrm>
          <a:prstGeom prst="rect">
            <a:avLst/>
          </a:prstGeom>
        </p:spPr>
      </p:pic>
    </p:spTree>
    <p:extLst>
      <p:ext uri="{BB962C8B-B14F-4D97-AF65-F5344CB8AC3E}">
        <p14:creationId xmlns:p14="http://schemas.microsoft.com/office/powerpoint/2010/main" val="356780284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25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1+#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F85487-5BE3-7529-BFE1-1E4587CC7305}"/>
            </a:ext>
          </a:extLst>
        </p:cNvPr>
        <p:cNvGrpSpPr/>
        <p:nvPr/>
      </p:nvGrpSpPr>
      <p:grpSpPr>
        <a:xfrm>
          <a:off x="0" y="0"/>
          <a:ext cx="0" cy="0"/>
          <a:chOff x="0" y="0"/>
          <a:chExt cx="0" cy="0"/>
        </a:xfrm>
      </p:grpSpPr>
      <p:sp>
        <p:nvSpPr>
          <p:cNvPr id="13" name="Rectangle 12">
            <a:extLst>
              <a:ext uri="{FF2B5EF4-FFF2-40B4-BE49-F238E27FC236}">
                <a16:creationId xmlns:a16="http://schemas.microsoft.com/office/drawing/2014/main" id="{F3537304-C847-D659-29A4-E3CDC42071C5}"/>
              </a:ext>
            </a:extLst>
          </p:cNvPr>
          <p:cNvSpPr/>
          <p:nvPr/>
        </p:nvSpPr>
        <p:spPr>
          <a:xfrm rot="5400000">
            <a:off x="3280006" y="269478"/>
            <a:ext cx="12213132" cy="6581144"/>
          </a:xfrm>
          <a:prstGeom prst="rect">
            <a:avLst/>
          </a:prstGeom>
          <a:solidFill>
            <a:srgbClr val="008080"/>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ajawal ExtraBold" panose="00000800000000000000" pitchFamily="2" charset="-78"/>
              <a:ea typeface="+mn-ea"/>
              <a:cs typeface="Tajawal ExtraBold" panose="00000800000000000000" pitchFamily="2" charset="-78"/>
            </a:endParaRPr>
          </a:p>
        </p:txBody>
      </p:sp>
      <p:sp>
        <p:nvSpPr>
          <p:cNvPr id="10" name="TextBox 9">
            <a:extLst>
              <a:ext uri="{FF2B5EF4-FFF2-40B4-BE49-F238E27FC236}">
                <a16:creationId xmlns:a16="http://schemas.microsoft.com/office/drawing/2014/main" id="{B9187675-5897-AC95-A5D5-DCB42E6533A2}"/>
              </a:ext>
            </a:extLst>
          </p:cNvPr>
          <p:cNvSpPr txBox="1"/>
          <p:nvPr/>
        </p:nvSpPr>
        <p:spPr>
          <a:xfrm>
            <a:off x="1069407" y="274272"/>
            <a:ext cx="10053186" cy="646331"/>
          </a:xfrm>
          <a:prstGeom prst="rect">
            <a:avLst/>
          </a:prstGeom>
          <a:noFill/>
        </p:spPr>
        <p:txBody>
          <a:bodyPr wrap="squar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3600" b="1" i="0" u="none" strike="noStrike" kern="1200" cap="none" spc="0" normalizeH="0" baseline="0" noProof="0" dirty="0">
                <a:ln>
                  <a:noFill/>
                </a:ln>
                <a:solidFill>
                  <a:schemeClr val="bg1"/>
                </a:solidFill>
                <a:effectLst/>
                <a:uLnTx/>
                <a:uFillTx/>
                <a:latin typeface="Adobe Arabic" panose="02040503050201020203" pitchFamily="18" charset="-78"/>
                <a:ea typeface="+mn-ea"/>
                <a:cs typeface="Adobe Arabic" panose="02040503050201020203" pitchFamily="18" charset="-78"/>
              </a:rPr>
              <a:t>مهارات الاتصال </a:t>
            </a:r>
            <a:r>
              <a:rPr kumimoji="0" lang="ar-EG" sz="3600" b="1" i="0" u="none" strike="noStrike" kern="1200" cap="none" spc="0" normalizeH="0" baseline="0" noProof="0" dirty="0">
                <a:ln>
                  <a:noFill/>
                </a:ln>
                <a:solidFill>
                  <a:srgbClr val="4A431E"/>
                </a:solidFill>
                <a:effectLst/>
                <a:uLnTx/>
                <a:uFillTx/>
                <a:latin typeface="Adobe Arabic" panose="02040503050201020203" pitchFamily="18" charset="-78"/>
                <a:ea typeface="+mn-ea"/>
                <a:cs typeface="Adobe Arabic" panose="02040503050201020203" pitchFamily="18" charset="-78"/>
              </a:rPr>
              <a:t>القيادي الفعّال</a:t>
            </a:r>
          </a:p>
        </p:txBody>
      </p:sp>
      <p:pic>
        <p:nvPicPr>
          <p:cNvPr id="2" name="صورة 1">
            <a:extLst>
              <a:ext uri="{FF2B5EF4-FFF2-40B4-BE49-F238E27FC236}">
                <a16:creationId xmlns:a16="http://schemas.microsoft.com/office/drawing/2014/main" id="{118E5B5F-523F-C785-EAE9-D1562E36F6B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811539" y="1055124"/>
            <a:ext cx="834212" cy="854030"/>
          </a:xfrm>
          <a:prstGeom prst="rect">
            <a:avLst/>
          </a:prstGeom>
        </p:spPr>
      </p:pic>
      <p:grpSp>
        <p:nvGrpSpPr>
          <p:cNvPr id="4" name="Group 46">
            <a:extLst>
              <a:ext uri="{FF2B5EF4-FFF2-40B4-BE49-F238E27FC236}">
                <a16:creationId xmlns:a16="http://schemas.microsoft.com/office/drawing/2014/main" id="{894B496D-3023-2E0B-BC54-9899EEB9CE9D}"/>
              </a:ext>
            </a:extLst>
          </p:cNvPr>
          <p:cNvGrpSpPr/>
          <p:nvPr/>
        </p:nvGrpSpPr>
        <p:grpSpPr>
          <a:xfrm>
            <a:off x="-159396" y="1685842"/>
            <a:ext cx="5949910" cy="523220"/>
            <a:chOff x="1806222" y="2632971"/>
            <a:chExt cx="6370590" cy="523220"/>
          </a:xfrm>
        </p:grpSpPr>
        <p:sp>
          <p:nvSpPr>
            <p:cNvPr id="5" name="TextBox 47">
              <a:extLst>
                <a:ext uri="{FF2B5EF4-FFF2-40B4-BE49-F238E27FC236}">
                  <a16:creationId xmlns:a16="http://schemas.microsoft.com/office/drawing/2014/main" id="{626EE930-4963-5795-B57C-C3CD39F1766F}"/>
                </a:ext>
              </a:extLst>
            </p:cNvPr>
            <p:cNvSpPr txBox="1"/>
            <p:nvPr/>
          </p:nvSpPr>
          <p:spPr>
            <a:xfrm>
              <a:off x="1806222" y="2632971"/>
              <a:ext cx="5921647" cy="523220"/>
            </a:xfrm>
            <a:prstGeom prst="rect">
              <a:avLst/>
            </a:prstGeom>
            <a:noFill/>
          </p:spPr>
          <p:txBody>
            <a:bodyPr wrap="square">
              <a:spAutoFit/>
            </a:bodyPr>
            <a:lstStyle/>
            <a:p>
              <a:pPr algn="r" rtl="1"/>
              <a:r>
                <a:rPr lang="ar-EG" sz="2800" b="1" dirty="0">
                  <a:solidFill>
                    <a:srgbClr val="168489"/>
                  </a:solidFill>
                  <a:latin typeface="Adobe Arabic" panose="02040503050201020203" pitchFamily="18" charset="-78"/>
                  <a:cs typeface="Adobe Arabic" panose="02040503050201020203" pitchFamily="18" charset="-78"/>
                </a:rPr>
                <a:t>التخصيص</a:t>
              </a:r>
            </a:p>
          </p:txBody>
        </p:sp>
        <p:pic>
          <p:nvPicPr>
            <p:cNvPr id="6" name="Picture 48" descr="ذرة خطوط عريضة">
              <a:extLst>
                <a:ext uri="{FF2B5EF4-FFF2-40B4-BE49-F238E27FC236}">
                  <a16:creationId xmlns:a16="http://schemas.microsoft.com/office/drawing/2014/main" id="{B2F3F2CE-D86B-F722-FB75-B4FEB5526E24}"/>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7798530" y="2746564"/>
              <a:ext cx="378282" cy="353302"/>
            </a:xfrm>
            <a:prstGeom prst="rect">
              <a:avLst/>
            </a:prstGeom>
          </p:spPr>
        </p:pic>
      </p:grpSp>
      <p:grpSp>
        <p:nvGrpSpPr>
          <p:cNvPr id="7" name="Group 46">
            <a:extLst>
              <a:ext uri="{FF2B5EF4-FFF2-40B4-BE49-F238E27FC236}">
                <a16:creationId xmlns:a16="http://schemas.microsoft.com/office/drawing/2014/main" id="{9C103AA2-9BA0-4B58-950E-59F23F5707FB}"/>
              </a:ext>
            </a:extLst>
          </p:cNvPr>
          <p:cNvGrpSpPr/>
          <p:nvPr/>
        </p:nvGrpSpPr>
        <p:grpSpPr>
          <a:xfrm>
            <a:off x="687094" y="3082997"/>
            <a:ext cx="4684123" cy="954107"/>
            <a:chOff x="3161505" y="2632971"/>
            <a:chExt cx="5015307" cy="954107"/>
          </a:xfrm>
        </p:grpSpPr>
        <p:sp>
          <p:nvSpPr>
            <p:cNvPr id="8" name="TextBox 47">
              <a:extLst>
                <a:ext uri="{FF2B5EF4-FFF2-40B4-BE49-F238E27FC236}">
                  <a16:creationId xmlns:a16="http://schemas.microsoft.com/office/drawing/2014/main" id="{E5798E1F-9E64-A934-5A64-B98FABD8E5AE}"/>
                </a:ext>
              </a:extLst>
            </p:cNvPr>
            <p:cNvSpPr txBox="1"/>
            <p:nvPr/>
          </p:nvSpPr>
          <p:spPr>
            <a:xfrm>
              <a:off x="3161505" y="2632971"/>
              <a:ext cx="4566365" cy="954107"/>
            </a:xfrm>
            <a:prstGeom prst="rect">
              <a:avLst/>
            </a:prstGeom>
            <a:noFill/>
          </p:spPr>
          <p:txBody>
            <a:bodyPr wrap="square">
              <a:spAutoFit/>
            </a:bodyPr>
            <a:lstStyle/>
            <a:p>
              <a:pPr algn="r" rtl="1"/>
              <a:r>
                <a:rPr lang="ar-EG" sz="2800" dirty="0">
                  <a:latin typeface="Adobe Arabic" panose="02040503050201020203" pitchFamily="18" charset="-78"/>
                  <a:cs typeface="Adobe Arabic" panose="02040503050201020203" pitchFamily="18" charset="-78"/>
                </a:rPr>
                <a:t>تكييف الرسالة وفقاً لاحتياجات ومستوى الجمهور.</a:t>
              </a:r>
            </a:p>
          </p:txBody>
        </p:sp>
        <p:pic>
          <p:nvPicPr>
            <p:cNvPr id="9" name="Picture 48">
              <a:extLst>
                <a:ext uri="{FF2B5EF4-FFF2-40B4-BE49-F238E27FC236}">
                  <a16:creationId xmlns:a16="http://schemas.microsoft.com/office/drawing/2014/main" id="{C3E9BEFE-F09F-9914-031A-2CFF5D26C414}"/>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7798530" y="2746564"/>
              <a:ext cx="378282" cy="353302"/>
            </a:xfrm>
            <a:prstGeom prst="rect">
              <a:avLst/>
            </a:prstGeom>
          </p:spPr>
        </p:pic>
      </p:grpSp>
      <p:pic>
        <p:nvPicPr>
          <p:cNvPr id="18" name="صورة 17">
            <a:extLst>
              <a:ext uri="{FF2B5EF4-FFF2-40B4-BE49-F238E27FC236}">
                <a16:creationId xmlns:a16="http://schemas.microsoft.com/office/drawing/2014/main" id="{AEC783B1-72DB-A71B-8C30-61B0307BE943}"/>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994556" y="1799435"/>
            <a:ext cx="825600" cy="661176"/>
          </a:xfrm>
          <a:prstGeom prst="rect">
            <a:avLst/>
          </a:prstGeom>
        </p:spPr>
      </p:pic>
      <p:pic>
        <p:nvPicPr>
          <p:cNvPr id="19" name="صورة 18">
            <a:extLst>
              <a:ext uri="{FF2B5EF4-FFF2-40B4-BE49-F238E27FC236}">
                <a16:creationId xmlns:a16="http://schemas.microsoft.com/office/drawing/2014/main" id="{E5B22F97-83F5-001B-81A3-441F911EA779}"/>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0820156" y="1887997"/>
            <a:ext cx="736906" cy="561816"/>
          </a:xfrm>
          <a:prstGeom prst="rect">
            <a:avLst/>
          </a:prstGeom>
        </p:spPr>
      </p:pic>
      <p:pic>
        <p:nvPicPr>
          <p:cNvPr id="20" name="صورة 19">
            <a:extLst>
              <a:ext uri="{FF2B5EF4-FFF2-40B4-BE49-F238E27FC236}">
                <a16:creationId xmlns:a16="http://schemas.microsoft.com/office/drawing/2014/main" id="{A28B2351-BFE8-F0DC-668B-D54A2545FC35}"/>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914971" y="1238394"/>
            <a:ext cx="4016816" cy="3689206"/>
          </a:xfrm>
          <a:prstGeom prst="rect">
            <a:avLst/>
          </a:prstGeom>
        </p:spPr>
      </p:pic>
      <p:pic>
        <p:nvPicPr>
          <p:cNvPr id="21" name="صورة 20">
            <a:extLst>
              <a:ext uri="{FF2B5EF4-FFF2-40B4-BE49-F238E27FC236}">
                <a16:creationId xmlns:a16="http://schemas.microsoft.com/office/drawing/2014/main" id="{C70B8956-FEA8-7720-096E-9ECE285DFFC1}"/>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9931787" y="1083155"/>
            <a:ext cx="922020" cy="716280"/>
          </a:xfrm>
          <a:prstGeom prst="rect">
            <a:avLst/>
          </a:prstGeom>
        </p:spPr>
      </p:pic>
    </p:spTree>
    <p:extLst>
      <p:ext uri="{BB962C8B-B14F-4D97-AF65-F5344CB8AC3E}">
        <p14:creationId xmlns:p14="http://schemas.microsoft.com/office/powerpoint/2010/main" val="216896541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25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1+#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823674-2347-0017-8BC2-8D7565277BAF}"/>
            </a:ext>
          </a:extLst>
        </p:cNvPr>
        <p:cNvGrpSpPr/>
        <p:nvPr/>
      </p:nvGrpSpPr>
      <p:grpSpPr>
        <a:xfrm>
          <a:off x="0" y="0"/>
          <a:ext cx="0" cy="0"/>
          <a:chOff x="0" y="0"/>
          <a:chExt cx="0" cy="0"/>
        </a:xfrm>
      </p:grpSpPr>
      <p:sp>
        <p:nvSpPr>
          <p:cNvPr id="13" name="Rectangle 12">
            <a:extLst>
              <a:ext uri="{FF2B5EF4-FFF2-40B4-BE49-F238E27FC236}">
                <a16:creationId xmlns:a16="http://schemas.microsoft.com/office/drawing/2014/main" id="{67644DAF-4FC9-1A0F-345E-4E9A58894474}"/>
              </a:ext>
            </a:extLst>
          </p:cNvPr>
          <p:cNvSpPr/>
          <p:nvPr/>
        </p:nvSpPr>
        <p:spPr>
          <a:xfrm rot="5400000">
            <a:off x="3280006" y="269478"/>
            <a:ext cx="12213132" cy="6581144"/>
          </a:xfrm>
          <a:prstGeom prst="rect">
            <a:avLst/>
          </a:prstGeom>
          <a:solidFill>
            <a:srgbClr val="008080"/>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ajawal ExtraBold" panose="00000800000000000000" pitchFamily="2" charset="-78"/>
              <a:ea typeface="+mn-ea"/>
              <a:cs typeface="Tajawal ExtraBold" panose="00000800000000000000" pitchFamily="2" charset="-78"/>
            </a:endParaRPr>
          </a:p>
        </p:txBody>
      </p:sp>
      <p:sp>
        <p:nvSpPr>
          <p:cNvPr id="10" name="TextBox 9">
            <a:extLst>
              <a:ext uri="{FF2B5EF4-FFF2-40B4-BE49-F238E27FC236}">
                <a16:creationId xmlns:a16="http://schemas.microsoft.com/office/drawing/2014/main" id="{814F8DA5-ECC5-954E-CB9A-CB745F84C2E9}"/>
              </a:ext>
            </a:extLst>
          </p:cNvPr>
          <p:cNvSpPr txBox="1"/>
          <p:nvPr/>
        </p:nvSpPr>
        <p:spPr>
          <a:xfrm>
            <a:off x="1069407" y="274272"/>
            <a:ext cx="10053186" cy="646331"/>
          </a:xfrm>
          <a:prstGeom prst="rect">
            <a:avLst/>
          </a:prstGeom>
          <a:noFill/>
        </p:spPr>
        <p:txBody>
          <a:bodyPr wrap="squar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3600" b="1" i="0" u="none" strike="noStrike" kern="1200" cap="none" spc="0" normalizeH="0" baseline="0" noProof="0" dirty="0">
                <a:ln>
                  <a:noFill/>
                </a:ln>
                <a:solidFill>
                  <a:schemeClr val="bg1"/>
                </a:solidFill>
                <a:effectLst/>
                <a:uLnTx/>
                <a:uFillTx/>
                <a:latin typeface="Adobe Arabic" panose="02040503050201020203" pitchFamily="18" charset="-78"/>
                <a:ea typeface="+mn-ea"/>
                <a:cs typeface="Adobe Arabic" panose="02040503050201020203" pitchFamily="18" charset="-78"/>
              </a:rPr>
              <a:t>مهارات الاتصال </a:t>
            </a:r>
            <a:r>
              <a:rPr kumimoji="0" lang="ar-EG" sz="3600" b="1" i="0" u="none" strike="noStrike" kern="1200" cap="none" spc="0" normalizeH="0" baseline="0" noProof="0" dirty="0">
                <a:ln>
                  <a:noFill/>
                </a:ln>
                <a:solidFill>
                  <a:srgbClr val="4A431E"/>
                </a:solidFill>
                <a:effectLst/>
                <a:uLnTx/>
                <a:uFillTx/>
                <a:latin typeface="Adobe Arabic" panose="02040503050201020203" pitchFamily="18" charset="-78"/>
                <a:ea typeface="+mn-ea"/>
                <a:cs typeface="Adobe Arabic" panose="02040503050201020203" pitchFamily="18" charset="-78"/>
              </a:rPr>
              <a:t>القيادي الفعّال</a:t>
            </a:r>
          </a:p>
        </p:txBody>
      </p:sp>
      <p:pic>
        <p:nvPicPr>
          <p:cNvPr id="2" name="صورة 1">
            <a:extLst>
              <a:ext uri="{FF2B5EF4-FFF2-40B4-BE49-F238E27FC236}">
                <a16:creationId xmlns:a16="http://schemas.microsoft.com/office/drawing/2014/main" id="{180D842D-128D-F28A-C72E-1696D26B372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811539" y="1055124"/>
            <a:ext cx="834212" cy="854030"/>
          </a:xfrm>
          <a:prstGeom prst="rect">
            <a:avLst/>
          </a:prstGeom>
        </p:spPr>
      </p:pic>
      <p:grpSp>
        <p:nvGrpSpPr>
          <p:cNvPr id="4" name="Group 46">
            <a:extLst>
              <a:ext uri="{FF2B5EF4-FFF2-40B4-BE49-F238E27FC236}">
                <a16:creationId xmlns:a16="http://schemas.microsoft.com/office/drawing/2014/main" id="{C595B914-C9F1-CA77-6054-ED8A5D192B74}"/>
              </a:ext>
            </a:extLst>
          </p:cNvPr>
          <p:cNvGrpSpPr/>
          <p:nvPr/>
        </p:nvGrpSpPr>
        <p:grpSpPr>
          <a:xfrm>
            <a:off x="-159396" y="1685842"/>
            <a:ext cx="5949910" cy="523220"/>
            <a:chOff x="1806222" y="2632971"/>
            <a:chExt cx="6370590" cy="523220"/>
          </a:xfrm>
        </p:grpSpPr>
        <p:sp>
          <p:nvSpPr>
            <p:cNvPr id="5" name="TextBox 47">
              <a:extLst>
                <a:ext uri="{FF2B5EF4-FFF2-40B4-BE49-F238E27FC236}">
                  <a16:creationId xmlns:a16="http://schemas.microsoft.com/office/drawing/2014/main" id="{DFBB8238-F510-E1AC-9628-EDA28C8DAEBA}"/>
                </a:ext>
              </a:extLst>
            </p:cNvPr>
            <p:cNvSpPr txBox="1"/>
            <p:nvPr/>
          </p:nvSpPr>
          <p:spPr>
            <a:xfrm>
              <a:off x="1806222" y="2632971"/>
              <a:ext cx="5921647" cy="523220"/>
            </a:xfrm>
            <a:prstGeom prst="rect">
              <a:avLst/>
            </a:prstGeom>
            <a:noFill/>
          </p:spPr>
          <p:txBody>
            <a:bodyPr wrap="square">
              <a:spAutoFit/>
            </a:bodyPr>
            <a:lstStyle/>
            <a:p>
              <a:pPr algn="r" rtl="1"/>
              <a:r>
                <a:rPr lang="ar-EG" sz="2800" b="1" dirty="0">
                  <a:solidFill>
                    <a:srgbClr val="168489"/>
                  </a:solidFill>
                  <a:latin typeface="Adobe Arabic" panose="02040503050201020203" pitchFamily="18" charset="-78"/>
                  <a:cs typeface="Adobe Arabic" panose="02040503050201020203" pitchFamily="18" charset="-78"/>
                </a:rPr>
                <a:t>الاستخدام الفعّال للأمثلة والقصص</a:t>
              </a:r>
            </a:p>
          </p:txBody>
        </p:sp>
        <p:pic>
          <p:nvPicPr>
            <p:cNvPr id="6" name="Picture 48" descr="ذرة خطوط عريضة">
              <a:extLst>
                <a:ext uri="{FF2B5EF4-FFF2-40B4-BE49-F238E27FC236}">
                  <a16:creationId xmlns:a16="http://schemas.microsoft.com/office/drawing/2014/main" id="{E9040493-F776-37EE-CA01-7C4BA9481BBF}"/>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7798530" y="2746564"/>
              <a:ext cx="378282" cy="353302"/>
            </a:xfrm>
            <a:prstGeom prst="rect">
              <a:avLst/>
            </a:prstGeom>
          </p:spPr>
        </p:pic>
      </p:grpSp>
      <p:grpSp>
        <p:nvGrpSpPr>
          <p:cNvPr id="7" name="Group 46">
            <a:extLst>
              <a:ext uri="{FF2B5EF4-FFF2-40B4-BE49-F238E27FC236}">
                <a16:creationId xmlns:a16="http://schemas.microsoft.com/office/drawing/2014/main" id="{C8CCA1C3-6BFD-6342-BE6A-DB5766CA762A}"/>
              </a:ext>
            </a:extLst>
          </p:cNvPr>
          <p:cNvGrpSpPr/>
          <p:nvPr/>
        </p:nvGrpSpPr>
        <p:grpSpPr>
          <a:xfrm>
            <a:off x="687094" y="3082997"/>
            <a:ext cx="4684123" cy="954107"/>
            <a:chOff x="3161505" y="2632971"/>
            <a:chExt cx="5015307" cy="954107"/>
          </a:xfrm>
        </p:grpSpPr>
        <p:sp>
          <p:nvSpPr>
            <p:cNvPr id="8" name="TextBox 47">
              <a:extLst>
                <a:ext uri="{FF2B5EF4-FFF2-40B4-BE49-F238E27FC236}">
                  <a16:creationId xmlns:a16="http://schemas.microsoft.com/office/drawing/2014/main" id="{39021E8C-16F8-BAAC-C255-3F0B2C2ACA40}"/>
                </a:ext>
              </a:extLst>
            </p:cNvPr>
            <p:cNvSpPr txBox="1"/>
            <p:nvPr/>
          </p:nvSpPr>
          <p:spPr>
            <a:xfrm>
              <a:off x="3161505" y="2632971"/>
              <a:ext cx="4566365" cy="954107"/>
            </a:xfrm>
            <a:prstGeom prst="rect">
              <a:avLst/>
            </a:prstGeom>
            <a:noFill/>
          </p:spPr>
          <p:txBody>
            <a:bodyPr wrap="square">
              <a:spAutoFit/>
            </a:bodyPr>
            <a:lstStyle/>
            <a:p>
              <a:pPr algn="r" rtl="1"/>
              <a:r>
                <a:rPr lang="ar-EG" sz="2800" dirty="0">
                  <a:latin typeface="Adobe Arabic" panose="02040503050201020203" pitchFamily="18" charset="-78"/>
                  <a:cs typeface="Adobe Arabic" panose="02040503050201020203" pitchFamily="18" charset="-78"/>
                </a:rPr>
                <a:t>لتوضيح النقاط المعقّدة وجعلها أكثر قابلية للفهم.</a:t>
              </a:r>
            </a:p>
          </p:txBody>
        </p:sp>
        <p:pic>
          <p:nvPicPr>
            <p:cNvPr id="9" name="Picture 48">
              <a:extLst>
                <a:ext uri="{FF2B5EF4-FFF2-40B4-BE49-F238E27FC236}">
                  <a16:creationId xmlns:a16="http://schemas.microsoft.com/office/drawing/2014/main" id="{71AD39D5-A1CF-A54A-26BC-72095A0D92EF}"/>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7798530" y="2746564"/>
              <a:ext cx="378282" cy="353302"/>
            </a:xfrm>
            <a:prstGeom prst="rect">
              <a:avLst/>
            </a:prstGeom>
          </p:spPr>
        </p:pic>
      </p:grpSp>
      <p:pic>
        <p:nvPicPr>
          <p:cNvPr id="18" name="صورة 17">
            <a:extLst>
              <a:ext uri="{FF2B5EF4-FFF2-40B4-BE49-F238E27FC236}">
                <a16:creationId xmlns:a16="http://schemas.microsoft.com/office/drawing/2014/main" id="{BD6D6B19-76FA-3020-125D-6F428814D6A4}"/>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994556" y="1799435"/>
            <a:ext cx="825600" cy="661176"/>
          </a:xfrm>
          <a:prstGeom prst="rect">
            <a:avLst/>
          </a:prstGeom>
        </p:spPr>
      </p:pic>
      <p:pic>
        <p:nvPicPr>
          <p:cNvPr id="19" name="صورة 18">
            <a:extLst>
              <a:ext uri="{FF2B5EF4-FFF2-40B4-BE49-F238E27FC236}">
                <a16:creationId xmlns:a16="http://schemas.microsoft.com/office/drawing/2014/main" id="{4BC2523C-CFC8-31E7-F546-B37F31051DC1}"/>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0820156" y="1887997"/>
            <a:ext cx="736906" cy="561816"/>
          </a:xfrm>
          <a:prstGeom prst="rect">
            <a:avLst/>
          </a:prstGeom>
        </p:spPr>
      </p:pic>
      <p:pic>
        <p:nvPicPr>
          <p:cNvPr id="20" name="صورة 19">
            <a:extLst>
              <a:ext uri="{FF2B5EF4-FFF2-40B4-BE49-F238E27FC236}">
                <a16:creationId xmlns:a16="http://schemas.microsoft.com/office/drawing/2014/main" id="{6E7A1287-195F-F0BC-93B8-43627545FC26}"/>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9994556" y="1055124"/>
            <a:ext cx="851916" cy="782434"/>
          </a:xfrm>
          <a:prstGeom prst="rect">
            <a:avLst/>
          </a:prstGeom>
        </p:spPr>
      </p:pic>
      <p:pic>
        <p:nvPicPr>
          <p:cNvPr id="21" name="صورة 20">
            <a:extLst>
              <a:ext uri="{FF2B5EF4-FFF2-40B4-BE49-F238E27FC236}">
                <a16:creationId xmlns:a16="http://schemas.microsoft.com/office/drawing/2014/main" id="{4349021B-A9C1-8815-EFFB-0168D9F046A6}"/>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976830" y="1685842"/>
            <a:ext cx="3962776" cy="3078520"/>
          </a:xfrm>
          <a:prstGeom prst="rect">
            <a:avLst/>
          </a:prstGeom>
        </p:spPr>
      </p:pic>
    </p:spTree>
    <p:extLst>
      <p:ext uri="{BB962C8B-B14F-4D97-AF65-F5344CB8AC3E}">
        <p14:creationId xmlns:p14="http://schemas.microsoft.com/office/powerpoint/2010/main" val="406120243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25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1+#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C5831A-25B9-D14C-636D-A69C1C52D8B9}"/>
            </a:ext>
          </a:extLst>
        </p:cNvPr>
        <p:cNvGrpSpPr/>
        <p:nvPr/>
      </p:nvGrpSpPr>
      <p:grpSpPr>
        <a:xfrm>
          <a:off x="0" y="0"/>
          <a:ext cx="0" cy="0"/>
          <a:chOff x="0" y="0"/>
          <a:chExt cx="0" cy="0"/>
        </a:xfrm>
      </p:grpSpPr>
      <p:sp>
        <p:nvSpPr>
          <p:cNvPr id="13" name="Rectangle 12">
            <a:extLst>
              <a:ext uri="{FF2B5EF4-FFF2-40B4-BE49-F238E27FC236}">
                <a16:creationId xmlns:a16="http://schemas.microsoft.com/office/drawing/2014/main" id="{2FCF9543-6711-E4B3-636A-A04C20880A59}"/>
              </a:ext>
            </a:extLst>
          </p:cNvPr>
          <p:cNvSpPr/>
          <p:nvPr/>
        </p:nvSpPr>
        <p:spPr>
          <a:xfrm>
            <a:off x="0" y="1064526"/>
            <a:ext cx="12213132" cy="5196036"/>
          </a:xfrm>
          <a:prstGeom prst="rect">
            <a:avLst/>
          </a:prstGeom>
          <a:solidFill>
            <a:srgbClr val="008080"/>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ajawal ExtraBold" panose="00000800000000000000" pitchFamily="2" charset="-78"/>
              <a:ea typeface="+mn-ea"/>
              <a:cs typeface="Tajawal ExtraBold" panose="00000800000000000000" pitchFamily="2" charset="-78"/>
            </a:endParaRPr>
          </a:p>
        </p:txBody>
      </p:sp>
      <p:sp>
        <p:nvSpPr>
          <p:cNvPr id="10" name="TextBox 9">
            <a:extLst>
              <a:ext uri="{FF2B5EF4-FFF2-40B4-BE49-F238E27FC236}">
                <a16:creationId xmlns:a16="http://schemas.microsoft.com/office/drawing/2014/main" id="{318BD9A4-85CA-07F8-0635-1B8C38565716}"/>
              </a:ext>
            </a:extLst>
          </p:cNvPr>
          <p:cNvSpPr txBox="1"/>
          <p:nvPr/>
        </p:nvSpPr>
        <p:spPr>
          <a:xfrm>
            <a:off x="841663" y="274272"/>
            <a:ext cx="10053186" cy="646331"/>
          </a:xfrm>
          <a:prstGeom prst="rect">
            <a:avLst/>
          </a:prstGeom>
          <a:noFill/>
        </p:spPr>
        <p:txBody>
          <a:bodyPr wrap="squar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3600" b="1" i="0" u="none" strike="noStrike" kern="1200" cap="none" spc="0" normalizeH="0" baseline="0" noProof="0" dirty="0">
                <a:ln>
                  <a:noFill/>
                </a:ln>
                <a:solidFill>
                  <a:srgbClr val="4A431E"/>
                </a:solidFill>
                <a:effectLst/>
                <a:uLnTx/>
                <a:uFillTx/>
                <a:latin typeface="Adobe Arabic" panose="02040503050201020203" pitchFamily="18" charset="-78"/>
                <a:ea typeface="+mn-ea"/>
                <a:cs typeface="Adobe Arabic" panose="02040503050201020203" pitchFamily="18" charset="-78"/>
              </a:rPr>
              <a:t>مهارات الاتصال القيادي الفعّال</a:t>
            </a:r>
          </a:p>
        </p:txBody>
      </p:sp>
      <p:sp>
        <p:nvSpPr>
          <p:cNvPr id="58" name="TextBox 57">
            <a:extLst>
              <a:ext uri="{FF2B5EF4-FFF2-40B4-BE49-F238E27FC236}">
                <a16:creationId xmlns:a16="http://schemas.microsoft.com/office/drawing/2014/main" id="{5AE4CC72-AE67-529F-2BF9-FFCDE2ED090A}"/>
              </a:ext>
            </a:extLst>
          </p:cNvPr>
          <p:cNvSpPr txBox="1"/>
          <p:nvPr/>
        </p:nvSpPr>
        <p:spPr>
          <a:xfrm>
            <a:off x="841663" y="1157282"/>
            <a:ext cx="9793421" cy="1384995"/>
          </a:xfrm>
          <a:prstGeom prst="rect">
            <a:avLst/>
          </a:prstGeom>
          <a:noFill/>
        </p:spPr>
        <p:txBody>
          <a:bodyPr wrap="square">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ar-EG" sz="2800" b="1" i="0" u="none" strike="noStrike" kern="1200" cap="none" spc="0" normalizeH="0" baseline="0" noProof="0" dirty="0">
                <a:ln>
                  <a:noFill/>
                </a:ln>
                <a:solidFill>
                  <a:prstClr val="white"/>
                </a:solidFill>
                <a:effectLst/>
                <a:uLnTx/>
                <a:uFillTx/>
                <a:latin typeface="Adobe Arabic" panose="02040503050201020203" pitchFamily="18" charset="-78"/>
                <a:ea typeface="+mn-ea"/>
                <a:cs typeface="Adobe Arabic" panose="02040503050201020203" pitchFamily="18" charset="-78"/>
              </a:rPr>
              <a:t>التواصل غير اللفظي</a:t>
            </a:r>
            <a:endParaRPr kumimoji="0" lang="ar-AE" sz="2800" b="1" i="0" u="none" strike="noStrike" kern="1200" cap="none" spc="0" normalizeH="0" baseline="0" noProof="0" dirty="0">
              <a:ln>
                <a:noFill/>
              </a:ln>
              <a:solidFill>
                <a:prstClr val="white"/>
              </a:solidFill>
              <a:effectLst/>
              <a:uLnTx/>
              <a:uFillTx/>
              <a:latin typeface="Adobe Arabic" panose="02040503050201020203" pitchFamily="18" charset="-78"/>
              <a:ea typeface="+mn-ea"/>
              <a:cs typeface="Adobe Arabic" panose="02040503050201020203" pitchFamily="18" charset="-78"/>
            </a:endParaRPr>
          </a:p>
          <a:p>
            <a:pPr marL="0" marR="0" lvl="0" indent="0" algn="r" defTabSz="914400" rtl="1" eaLnBrk="1" fontAlgn="auto" latinLnBrk="0" hangingPunct="1">
              <a:lnSpc>
                <a:spcPct val="100000"/>
              </a:lnSpc>
              <a:spcBef>
                <a:spcPts val="0"/>
              </a:spcBef>
              <a:spcAft>
                <a:spcPts val="0"/>
              </a:spcAft>
              <a:buClrTx/>
              <a:buSzTx/>
              <a:buFontTx/>
              <a:buNone/>
              <a:tabLst/>
              <a:defRPr/>
            </a:pPr>
            <a:r>
              <a:rPr kumimoji="0" lang="ar-EG" sz="2800" b="0" i="0" u="none" strike="noStrike" kern="1200" cap="none" spc="0" normalizeH="0" baseline="0" noProof="0" dirty="0">
                <a:ln>
                  <a:noFill/>
                </a:ln>
                <a:solidFill>
                  <a:prstClr val="white"/>
                </a:solidFill>
                <a:effectLst/>
                <a:uLnTx/>
                <a:uFillTx/>
                <a:latin typeface="Adobe Arabic" panose="02040503050201020203" pitchFamily="18" charset="-78"/>
                <a:ea typeface="+mn-ea"/>
                <a:cs typeface="Adobe Arabic" panose="02040503050201020203" pitchFamily="18" charset="-78"/>
              </a:rPr>
              <a:t>تمثّل لغة الجسد والإشارات غير اللفظية جزءاً كبيراً من عملية التواصل. وفقاً لدراسات علم النفس، فإن 55% من تأثير رسالتنا يأتي من التواصل غير اللفظي، و38% من نبرة الصوت، و7% فقط من الكلمات المستخدمة.</a:t>
            </a:r>
          </a:p>
        </p:txBody>
      </p:sp>
      <p:pic>
        <p:nvPicPr>
          <p:cNvPr id="3" name="صورة 2">
            <a:extLst>
              <a:ext uri="{FF2B5EF4-FFF2-40B4-BE49-F238E27FC236}">
                <a16:creationId xmlns:a16="http://schemas.microsoft.com/office/drawing/2014/main" id="{9DABB6CA-D2CD-9638-0D46-6F2DDFFBBA69}"/>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2448559" y="2757045"/>
            <a:ext cx="7294882" cy="3647440"/>
          </a:xfrm>
          <a:prstGeom prst="rect">
            <a:avLst/>
          </a:prstGeom>
        </p:spPr>
      </p:pic>
    </p:spTree>
    <p:extLst>
      <p:ext uri="{BB962C8B-B14F-4D97-AF65-F5344CB8AC3E}">
        <p14:creationId xmlns:p14="http://schemas.microsoft.com/office/powerpoint/2010/main" val="143824621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250">
        <p159:morph option="byObject"/>
      </p:transition>
    </mc:Choice>
    <mc:Fallback xmlns="">
      <p:transition spd="slow">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983D49-4753-44C0-FC5C-C2847C56EE57}"/>
            </a:ext>
          </a:extLst>
        </p:cNvPr>
        <p:cNvGrpSpPr/>
        <p:nvPr/>
      </p:nvGrpSpPr>
      <p:grpSpPr>
        <a:xfrm>
          <a:off x="0" y="0"/>
          <a:ext cx="0" cy="0"/>
          <a:chOff x="0" y="0"/>
          <a:chExt cx="0" cy="0"/>
        </a:xfrm>
      </p:grpSpPr>
      <p:sp>
        <p:nvSpPr>
          <p:cNvPr id="13" name="Rectangle 12">
            <a:extLst>
              <a:ext uri="{FF2B5EF4-FFF2-40B4-BE49-F238E27FC236}">
                <a16:creationId xmlns:a16="http://schemas.microsoft.com/office/drawing/2014/main" id="{E573150B-EBC0-480D-9086-B22FFEF1AAC2}"/>
              </a:ext>
            </a:extLst>
          </p:cNvPr>
          <p:cNvSpPr/>
          <p:nvPr/>
        </p:nvSpPr>
        <p:spPr>
          <a:xfrm rot="5400000">
            <a:off x="3278690" y="269479"/>
            <a:ext cx="12213132" cy="6581144"/>
          </a:xfrm>
          <a:prstGeom prst="rect">
            <a:avLst/>
          </a:prstGeom>
          <a:solidFill>
            <a:srgbClr val="008080"/>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ajawal ExtraBold" panose="00000800000000000000" pitchFamily="2" charset="-78"/>
              <a:ea typeface="+mn-ea"/>
              <a:cs typeface="Tajawal ExtraBold" panose="00000800000000000000" pitchFamily="2" charset="-78"/>
            </a:endParaRPr>
          </a:p>
        </p:txBody>
      </p:sp>
      <p:sp>
        <p:nvSpPr>
          <p:cNvPr id="10" name="TextBox 9">
            <a:extLst>
              <a:ext uri="{FF2B5EF4-FFF2-40B4-BE49-F238E27FC236}">
                <a16:creationId xmlns:a16="http://schemas.microsoft.com/office/drawing/2014/main" id="{B0706CAA-884C-33DE-CB04-13518B806AFA}"/>
              </a:ext>
            </a:extLst>
          </p:cNvPr>
          <p:cNvSpPr txBox="1"/>
          <p:nvPr/>
        </p:nvSpPr>
        <p:spPr>
          <a:xfrm>
            <a:off x="1069407" y="274272"/>
            <a:ext cx="10053186" cy="646331"/>
          </a:xfrm>
          <a:prstGeom prst="rect">
            <a:avLst/>
          </a:prstGeom>
          <a:noFill/>
        </p:spPr>
        <p:txBody>
          <a:bodyPr wrap="squar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3600" b="1" i="0" u="none" strike="noStrike" kern="1200" cap="none" spc="0" normalizeH="0" baseline="0" noProof="0" dirty="0">
                <a:ln>
                  <a:noFill/>
                </a:ln>
                <a:solidFill>
                  <a:schemeClr val="bg1"/>
                </a:solidFill>
                <a:effectLst/>
                <a:uLnTx/>
                <a:uFillTx/>
                <a:latin typeface="Adobe Arabic" panose="02040503050201020203" pitchFamily="18" charset="-78"/>
                <a:ea typeface="+mn-ea"/>
                <a:cs typeface="Adobe Arabic" panose="02040503050201020203" pitchFamily="18" charset="-78"/>
              </a:rPr>
              <a:t>مهارات الاتصال </a:t>
            </a:r>
            <a:r>
              <a:rPr kumimoji="0" lang="ar-EG" sz="3600" b="1" i="0" u="none" strike="noStrike" kern="1200" cap="none" spc="0" normalizeH="0" baseline="0" noProof="0" dirty="0">
                <a:ln>
                  <a:noFill/>
                </a:ln>
                <a:solidFill>
                  <a:srgbClr val="4A431E"/>
                </a:solidFill>
                <a:effectLst/>
                <a:uLnTx/>
                <a:uFillTx/>
                <a:latin typeface="Adobe Arabic" panose="02040503050201020203" pitchFamily="18" charset="-78"/>
                <a:ea typeface="+mn-ea"/>
                <a:cs typeface="Adobe Arabic" panose="02040503050201020203" pitchFamily="18" charset="-78"/>
              </a:rPr>
              <a:t>القيادي الفعّال</a:t>
            </a:r>
          </a:p>
        </p:txBody>
      </p:sp>
      <p:grpSp>
        <p:nvGrpSpPr>
          <p:cNvPr id="4" name="Group 46">
            <a:extLst>
              <a:ext uri="{FF2B5EF4-FFF2-40B4-BE49-F238E27FC236}">
                <a16:creationId xmlns:a16="http://schemas.microsoft.com/office/drawing/2014/main" id="{130E5874-B3C7-F20B-B2CC-0FF77F552623}"/>
              </a:ext>
            </a:extLst>
          </p:cNvPr>
          <p:cNvGrpSpPr/>
          <p:nvPr/>
        </p:nvGrpSpPr>
        <p:grpSpPr>
          <a:xfrm>
            <a:off x="-159396" y="1685842"/>
            <a:ext cx="5949910" cy="523220"/>
            <a:chOff x="1806222" y="2632971"/>
            <a:chExt cx="6370590" cy="523220"/>
          </a:xfrm>
        </p:grpSpPr>
        <p:sp>
          <p:nvSpPr>
            <p:cNvPr id="5" name="TextBox 47">
              <a:extLst>
                <a:ext uri="{FF2B5EF4-FFF2-40B4-BE49-F238E27FC236}">
                  <a16:creationId xmlns:a16="http://schemas.microsoft.com/office/drawing/2014/main" id="{CE6859A5-B942-8D44-C9CF-BD4C3B874E82}"/>
                </a:ext>
              </a:extLst>
            </p:cNvPr>
            <p:cNvSpPr txBox="1"/>
            <p:nvPr/>
          </p:nvSpPr>
          <p:spPr>
            <a:xfrm>
              <a:off x="1806222" y="2632971"/>
              <a:ext cx="5921647" cy="523220"/>
            </a:xfrm>
            <a:prstGeom prst="rect">
              <a:avLst/>
            </a:prstGeom>
            <a:noFill/>
          </p:spPr>
          <p:txBody>
            <a:bodyPr wrap="square">
              <a:spAutoFit/>
            </a:bodyPr>
            <a:lstStyle/>
            <a:p>
              <a:pPr algn="r" rtl="1"/>
              <a:r>
                <a:rPr lang="ar-EG" sz="2800" b="1" dirty="0">
                  <a:solidFill>
                    <a:srgbClr val="168489"/>
                  </a:solidFill>
                  <a:latin typeface="Adobe Arabic" panose="02040503050201020203" pitchFamily="18" charset="-78"/>
                  <a:cs typeface="Adobe Arabic" panose="02040503050201020203" pitchFamily="18" charset="-78"/>
                </a:rPr>
                <a:t>عناصر التواصل غير اللفظي:</a:t>
              </a:r>
            </a:p>
          </p:txBody>
        </p:sp>
        <p:pic>
          <p:nvPicPr>
            <p:cNvPr id="6" name="Picture 48" descr="ذرة خطوط عريضة">
              <a:extLst>
                <a:ext uri="{FF2B5EF4-FFF2-40B4-BE49-F238E27FC236}">
                  <a16:creationId xmlns:a16="http://schemas.microsoft.com/office/drawing/2014/main" id="{A5897612-D418-B62E-EF1E-CF8AEEB5A8A3}"/>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7798530" y="2746564"/>
              <a:ext cx="378282" cy="353302"/>
            </a:xfrm>
            <a:prstGeom prst="rect">
              <a:avLst/>
            </a:prstGeom>
          </p:spPr>
        </p:pic>
      </p:grpSp>
      <p:grpSp>
        <p:nvGrpSpPr>
          <p:cNvPr id="7" name="Group 46">
            <a:extLst>
              <a:ext uri="{FF2B5EF4-FFF2-40B4-BE49-F238E27FC236}">
                <a16:creationId xmlns:a16="http://schemas.microsoft.com/office/drawing/2014/main" id="{AFEEDD12-B36C-197A-1B5A-D158A902D957}"/>
              </a:ext>
            </a:extLst>
          </p:cNvPr>
          <p:cNvGrpSpPr/>
          <p:nvPr/>
        </p:nvGrpSpPr>
        <p:grpSpPr>
          <a:xfrm>
            <a:off x="687094" y="2331157"/>
            <a:ext cx="4684123" cy="523220"/>
            <a:chOff x="3161505" y="2632971"/>
            <a:chExt cx="5015307" cy="523220"/>
          </a:xfrm>
        </p:grpSpPr>
        <p:sp>
          <p:nvSpPr>
            <p:cNvPr id="8" name="TextBox 47">
              <a:extLst>
                <a:ext uri="{FF2B5EF4-FFF2-40B4-BE49-F238E27FC236}">
                  <a16:creationId xmlns:a16="http://schemas.microsoft.com/office/drawing/2014/main" id="{EB17FC1A-4DF7-F6EE-CC55-2771C3974413}"/>
                </a:ext>
              </a:extLst>
            </p:cNvPr>
            <p:cNvSpPr txBox="1"/>
            <p:nvPr/>
          </p:nvSpPr>
          <p:spPr>
            <a:xfrm>
              <a:off x="3161505" y="2632971"/>
              <a:ext cx="4566365" cy="523220"/>
            </a:xfrm>
            <a:prstGeom prst="rect">
              <a:avLst/>
            </a:prstGeom>
            <a:noFill/>
          </p:spPr>
          <p:txBody>
            <a:bodyPr wrap="square">
              <a:spAutoFit/>
            </a:bodyPr>
            <a:lstStyle/>
            <a:p>
              <a:pPr algn="r" rtl="1"/>
              <a:r>
                <a:rPr lang="ar-EG" sz="2800" b="1" dirty="0">
                  <a:latin typeface="Adobe Arabic" panose="02040503050201020203" pitchFamily="18" charset="-78"/>
                  <a:cs typeface="Adobe Arabic" panose="02040503050201020203" pitchFamily="18" charset="-78"/>
                </a:rPr>
                <a:t>التواصل البصري</a:t>
              </a:r>
            </a:p>
          </p:txBody>
        </p:sp>
        <p:pic>
          <p:nvPicPr>
            <p:cNvPr id="9" name="Picture 48">
              <a:extLst>
                <a:ext uri="{FF2B5EF4-FFF2-40B4-BE49-F238E27FC236}">
                  <a16:creationId xmlns:a16="http://schemas.microsoft.com/office/drawing/2014/main" id="{FAEC0925-D9E0-5526-394C-90E72B371415}"/>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7798530" y="2746564"/>
              <a:ext cx="378282" cy="353302"/>
            </a:xfrm>
            <a:prstGeom prst="rect">
              <a:avLst/>
            </a:prstGeom>
          </p:spPr>
        </p:pic>
      </p:grpSp>
      <p:grpSp>
        <p:nvGrpSpPr>
          <p:cNvPr id="3" name="Group 46">
            <a:extLst>
              <a:ext uri="{FF2B5EF4-FFF2-40B4-BE49-F238E27FC236}">
                <a16:creationId xmlns:a16="http://schemas.microsoft.com/office/drawing/2014/main" id="{14449021-D037-E75C-CD28-1D6A7554AF95}"/>
              </a:ext>
            </a:extLst>
          </p:cNvPr>
          <p:cNvGrpSpPr/>
          <p:nvPr/>
        </p:nvGrpSpPr>
        <p:grpSpPr>
          <a:xfrm>
            <a:off x="687094" y="3218170"/>
            <a:ext cx="4684123" cy="523220"/>
            <a:chOff x="3161505" y="2632971"/>
            <a:chExt cx="5015307" cy="523220"/>
          </a:xfrm>
        </p:grpSpPr>
        <p:sp>
          <p:nvSpPr>
            <p:cNvPr id="11" name="TextBox 47">
              <a:extLst>
                <a:ext uri="{FF2B5EF4-FFF2-40B4-BE49-F238E27FC236}">
                  <a16:creationId xmlns:a16="http://schemas.microsoft.com/office/drawing/2014/main" id="{177AFA33-025B-AB9F-A5D9-FBCB285C1EE0}"/>
                </a:ext>
              </a:extLst>
            </p:cNvPr>
            <p:cNvSpPr txBox="1"/>
            <p:nvPr/>
          </p:nvSpPr>
          <p:spPr>
            <a:xfrm>
              <a:off x="3161505" y="2632971"/>
              <a:ext cx="4566365" cy="523220"/>
            </a:xfrm>
            <a:prstGeom prst="rect">
              <a:avLst/>
            </a:prstGeom>
            <a:noFill/>
          </p:spPr>
          <p:txBody>
            <a:bodyPr wrap="square">
              <a:spAutoFit/>
            </a:bodyPr>
            <a:lstStyle/>
            <a:p>
              <a:pPr algn="r" rtl="1"/>
              <a:r>
                <a:rPr lang="ar-EG" sz="2800" b="1" dirty="0">
                  <a:latin typeface="Adobe Arabic" panose="02040503050201020203" pitchFamily="18" charset="-78"/>
                  <a:cs typeface="Adobe Arabic" panose="02040503050201020203" pitchFamily="18" charset="-78"/>
                </a:rPr>
                <a:t>يعكس الثقة والصدق والاهتمام.</a:t>
              </a:r>
            </a:p>
          </p:txBody>
        </p:sp>
        <p:pic>
          <p:nvPicPr>
            <p:cNvPr id="12" name="Picture 48">
              <a:extLst>
                <a:ext uri="{FF2B5EF4-FFF2-40B4-BE49-F238E27FC236}">
                  <a16:creationId xmlns:a16="http://schemas.microsoft.com/office/drawing/2014/main" id="{E2B061E9-D934-E336-D19E-7EF5A35CB479}"/>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7798530" y="2746564"/>
              <a:ext cx="378282" cy="353302"/>
            </a:xfrm>
            <a:prstGeom prst="rect">
              <a:avLst/>
            </a:prstGeom>
          </p:spPr>
        </p:pic>
      </p:grpSp>
      <p:pic>
        <p:nvPicPr>
          <p:cNvPr id="14" name="صورة 13">
            <a:extLst>
              <a:ext uri="{FF2B5EF4-FFF2-40B4-BE49-F238E27FC236}">
                <a16:creationId xmlns:a16="http://schemas.microsoft.com/office/drawing/2014/main" id="{DA8FA8B8-E559-8285-478A-8CFA2D276B9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675387" y="2519679"/>
            <a:ext cx="5725620" cy="1818642"/>
          </a:xfrm>
          <a:prstGeom prst="rect">
            <a:avLst/>
          </a:prstGeom>
        </p:spPr>
      </p:pic>
      <p:pic>
        <p:nvPicPr>
          <p:cNvPr id="15" name="صورة 14">
            <a:extLst>
              <a:ext uri="{FF2B5EF4-FFF2-40B4-BE49-F238E27FC236}">
                <a16:creationId xmlns:a16="http://schemas.microsoft.com/office/drawing/2014/main" id="{E2B3B9D3-1C7B-43D1-C8AF-8C301FA40A7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266680" y="1060273"/>
            <a:ext cx="1185936" cy="588304"/>
          </a:xfrm>
          <a:prstGeom prst="rect">
            <a:avLst/>
          </a:prstGeom>
        </p:spPr>
      </p:pic>
      <p:pic>
        <p:nvPicPr>
          <p:cNvPr id="16" name="صورة 15">
            <a:extLst>
              <a:ext uri="{FF2B5EF4-FFF2-40B4-BE49-F238E27FC236}">
                <a16:creationId xmlns:a16="http://schemas.microsoft.com/office/drawing/2014/main" id="{8581CFAC-B95E-06CA-7E48-6BB8D7EC8E44}"/>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601102" y="1052784"/>
            <a:ext cx="1665578" cy="569096"/>
          </a:xfrm>
          <a:prstGeom prst="rect">
            <a:avLst/>
          </a:prstGeom>
        </p:spPr>
      </p:pic>
      <p:pic>
        <p:nvPicPr>
          <p:cNvPr id="17" name="صورة 16">
            <a:extLst>
              <a:ext uri="{FF2B5EF4-FFF2-40B4-BE49-F238E27FC236}">
                <a16:creationId xmlns:a16="http://schemas.microsoft.com/office/drawing/2014/main" id="{23A04A07-9A35-B826-2711-98D51AE7DB38}"/>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0945380" y="1638578"/>
            <a:ext cx="924712" cy="762820"/>
          </a:xfrm>
          <a:prstGeom prst="rect">
            <a:avLst/>
          </a:prstGeom>
        </p:spPr>
      </p:pic>
      <p:pic>
        <p:nvPicPr>
          <p:cNvPr id="22" name="صورة 21">
            <a:extLst>
              <a:ext uri="{FF2B5EF4-FFF2-40B4-BE49-F238E27FC236}">
                <a16:creationId xmlns:a16="http://schemas.microsoft.com/office/drawing/2014/main" id="{573CECE7-3C92-4B94-84AA-83CA4937626E}"/>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9719382" y="1658576"/>
            <a:ext cx="1225998" cy="728922"/>
          </a:xfrm>
          <a:prstGeom prst="rect">
            <a:avLst/>
          </a:prstGeom>
        </p:spPr>
      </p:pic>
      <p:pic>
        <p:nvPicPr>
          <p:cNvPr id="23" name="صورة 22">
            <a:extLst>
              <a:ext uri="{FF2B5EF4-FFF2-40B4-BE49-F238E27FC236}">
                <a16:creationId xmlns:a16="http://schemas.microsoft.com/office/drawing/2014/main" id="{C0149647-7D63-E49F-27A3-11556770ED9B}"/>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8167402" y="1667881"/>
            <a:ext cx="1551980" cy="720492"/>
          </a:xfrm>
          <a:prstGeom prst="rect">
            <a:avLst/>
          </a:prstGeom>
        </p:spPr>
      </p:pic>
    </p:spTree>
    <p:extLst>
      <p:ext uri="{BB962C8B-B14F-4D97-AF65-F5344CB8AC3E}">
        <p14:creationId xmlns:p14="http://schemas.microsoft.com/office/powerpoint/2010/main" val="314934554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25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1+#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1+#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3DBC58-A594-0D35-45DD-B5684404A8ED}"/>
            </a:ext>
          </a:extLst>
        </p:cNvPr>
        <p:cNvGrpSpPr/>
        <p:nvPr/>
      </p:nvGrpSpPr>
      <p:grpSpPr>
        <a:xfrm>
          <a:off x="0" y="0"/>
          <a:ext cx="0" cy="0"/>
          <a:chOff x="0" y="0"/>
          <a:chExt cx="0" cy="0"/>
        </a:xfrm>
      </p:grpSpPr>
      <p:sp>
        <p:nvSpPr>
          <p:cNvPr id="13" name="Rectangle 12">
            <a:extLst>
              <a:ext uri="{FF2B5EF4-FFF2-40B4-BE49-F238E27FC236}">
                <a16:creationId xmlns:a16="http://schemas.microsoft.com/office/drawing/2014/main" id="{886281DF-3260-E76F-8FA9-49B7F2CF849A}"/>
              </a:ext>
            </a:extLst>
          </p:cNvPr>
          <p:cNvSpPr/>
          <p:nvPr/>
        </p:nvSpPr>
        <p:spPr>
          <a:xfrm>
            <a:off x="0" y="1"/>
            <a:ext cx="12192000" cy="6858000"/>
          </a:xfrm>
          <a:prstGeom prst="rect">
            <a:avLst/>
          </a:prstGeom>
          <a:solidFill>
            <a:srgbClr val="00808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Tajawal ExtraBold" panose="00000800000000000000" pitchFamily="2" charset="-78"/>
              <a:cs typeface="Tajawal ExtraBold" panose="00000800000000000000" pitchFamily="2" charset="-78"/>
            </a:endParaRPr>
          </a:p>
        </p:txBody>
      </p:sp>
      <p:cxnSp>
        <p:nvCxnSpPr>
          <p:cNvPr id="19" name="Straight Connector 18">
            <a:extLst>
              <a:ext uri="{FF2B5EF4-FFF2-40B4-BE49-F238E27FC236}">
                <a16:creationId xmlns:a16="http://schemas.microsoft.com/office/drawing/2014/main" id="{B9B90E99-C389-9579-3C12-9305A2563A51}"/>
              </a:ext>
            </a:extLst>
          </p:cNvPr>
          <p:cNvCxnSpPr>
            <a:cxnSpLocks/>
          </p:cNvCxnSpPr>
          <p:nvPr/>
        </p:nvCxnSpPr>
        <p:spPr>
          <a:xfrm flipH="1">
            <a:off x="4651513" y="-286597"/>
            <a:ext cx="2888974" cy="0"/>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pic>
        <p:nvPicPr>
          <p:cNvPr id="4" name="Picture 3">
            <a:extLst>
              <a:ext uri="{FF2B5EF4-FFF2-40B4-BE49-F238E27FC236}">
                <a16:creationId xmlns:a16="http://schemas.microsoft.com/office/drawing/2014/main" id="{2E46229C-8811-3AFF-C9F6-7AAF1B598902}"/>
              </a:ext>
            </a:extLst>
          </p:cNvPr>
          <p:cNvPicPr>
            <a:picLocks noChangeAspect="1"/>
          </p:cNvPicPr>
          <p:nvPr/>
        </p:nvPicPr>
        <p:blipFill>
          <a:blip r:embed="rId2">
            <a:extLst>
              <a:ext uri="{28A0092B-C50C-407E-A947-70E740481C1C}">
                <a14:useLocalDpi xmlns:a14="http://schemas.microsoft.com/office/drawing/2010/main" val="0"/>
              </a:ext>
            </a:extLst>
          </a:blip>
          <a:srcRect l="8570" r="8570"/>
          <a:stretch/>
        </p:blipFill>
        <p:spPr>
          <a:xfrm>
            <a:off x="0" y="2955235"/>
            <a:ext cx="12192000" cy="3657600"/>
          </a:xfrm>
          <a:prstGeom prst="rect">
            <a:avLst/>
          </a:prstGeom>
        </p:spPr>
      </p:pic>
      <p:sp>
        <p:nvSpPr>
          <p:cNvPr id="6" name="TextBox 5">
            <a:extLst>
              <a:ext uri="{FF2B5EF4-FFF2-40B4-BE49-F238E27FC236}">
                <a16:creationId xmlns:a16="http://schemas.microsoft.com/office/drawing/2014/main" id="{118CABF9-4CD4-EE43-B7B8-6959456EA894}"/>
              </a:ext>
            </a:extLst>
          </p:cNvPr>
          <p:cNvSpPr txBox="1"/>
          <p:nvPr/>
        </p:nvSpPr>
        <p:spPr>
          <a:xfrm>
            <a:off x="3048000" y="1029872"/>
            <a:ext cx="6096000" cy="646331"/>
          </a:xfrm>
          <a:prstGeom prst="rect">
            <a:avLst/>
          </a:prstGeom>
          <a:noFill/>
        </p:spPr>
        <p:txBody>
          <a:bodyPr wrap="square">
            <a:spAutoFit/>
          </a:bodyPr>
          <a:lstStyle/>
          <a:p>
            <a:pPr algn="ctr"/>
            <a:r>
              <a:rPr lang="ar-EG" sz="3600" dirty="0">
                <a:solidFill>
                  <a:schemeClr val="bg1"/>
                </a:solidFill>
                <a:latin typeface="Tajawal ExtraBold" panose="00000800000000000000" pitchFamily="2" charset="-78"/>
                <a:cs typeface="Tajawal ExtraBold" panose="00000800000000000000" pitchFamily="2" charset="-78"/>
              </a:rPr>
              <a:t>الهدف العام</a:t>
            </a:r>
            <a:endParaRPr lang="en-US" sz="3600" dirty="0">
              <a:solidFill>
                <a:schemeClr val="bg1"/>
              </a:solidFill>
              <a:latin typeface="Tajawal ExtraBold" panose="00000800000000000000" pitchFamily="2" charset="-78"/>
              <a:cs typeface="Tajawal ExtraBold" panose="00000800000000000000" pitchFamily="2" charset="-78"/>
            </a:endParaRPr>
          </a:p>
        </p:txBody>
      </p:sp>
      <p:grpSp>
        <p:nvGrpSpPr>
          <p:cNvPr id="34" name="Group 33">
            <a:extLst>
              <a:ext uri="{FF2B5EF4-FFF2-40B4-BE49-F238E27FC236}">
                <a16:creationId xmlns:a16="http://schemas.microsoft.com/office/drawing/2014/main" id="{0DE74B95-1094-001D-9FC4-C1DE81B8B96D}"/>
              </a:ext>
            </a:extLst>
          </p:cNvPr>
          <p:cNvGrpSpPr/>
          <p:nvPr/>
        </p:nvGrpSpPr>
        <p:grpSpPr>
          <a:xfrm>
            <a:off x="3608412" y="2606057"/>
            <a:ext cx="5139347" cy="1823703"/>
            <a:chOff x="833119" y="2558953"/>
            <a:chExt cx="5139347" cy="1823703"/>
          </a:xfrm>
        </p:grpSpPr>
        <p:sp>
          <p:nvSpPr>
            <p:cNvPr id="11" name="Rectangle: Rounded Corners 10">
              <a:extLst>
                <a:ext uri="{FF2B5EF4-FFF2-40B4-BE49-F238E27FC236}">
                  <a16:creationId xmlns:a16="http://schemas.microsoft.com/office/drawing/2014/main" id="{1D2BAAC4-DD82-C2A2-06EE-8295DA74BA5F}"/>
                </a:ext>
              </a:extLst>
            </p:cNvPr>
            <p:cNvSpPr/>
            <p:nvPr/>
          </p:nvSpPr>
          <p:spPr>
            <a:xfrm>
              <a:off x="833119" y="2558953"/>
              <a:ext cx="5139347" cy="1823703"/>
            </a:xfrm>
            <a:prstGeom prst="roundRect">
              <a:avLst>
                <a:gd name="adj" fmla="val 7321"/>
              </a:avLst>
            </a:prstGeom>
            <a:solidFill>
              <a:srgbClr val="A0C9C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Box 21">
              <a:extLst>
                <a:ext uri="{FF2B5EF4-FFF2-40B4-BE49-F238E27FC236}">
                  <a16:creationId xmlns:a16="http://schemas.microsoft.com/office/drawing/2014/main" id="{8B8E9AFC-E9C5-613B-60A8-362BA300CC3C}"/>
                </a:ext>
              </a:extLst>
            </p:cNvPr>
            <p:cNvSpPr txBox="1"/>
            <p:nvPr/>
          </p:nvSpPr>
          <p:spPr>
            <a:xfrm>
              <a:off x="995678" y="2658970"/>
              <a:ext cx="4814227" cy="1384995"/>
            </a:xfrm>
            <a:prstGeom prst="rect">
              <a:avLst/>
            </a:prstGeom>
            <a:noFill/>
          </p:spPr>
          <p:txBody>
            <a:bodyPr wrap="square">
              <a:spAutoFit/>
            </a:bodyPr>
            <a:lstStyle/>
            <a:p>
              <a:pPr algn="r"/>
              <a:r>
                <a:rPr lang="ar-EG" sz="2800" dirty="0">
                  <a:solidFill>
                    <a:schemeClr val="bg1"/>
                  </a:solidFill>
                  <a:latin typeface="Adobe Arabic" panose="02040503050201020203" pitchFamily="18" charset="-78"/>
                  <a:cs typeface="Adobe Arabic" panose="02040503050201020203" pitchFamily="18" charset="-78"/>
                </a:rPr>
                <a:t>تنمية قدرات المشاركين على ممارسة الأدوار القيادية والإشرافية بكفاءة واحترافية، وتعزيز مهاراتهم في إدارة الفرق وتحقيق الأداء الفعّال.</a:t>
              </a:r>
              <a:endParaRPr lang="en-US" sz="2800" dirty="0">
                <a:solidFill>
                  <a:schemeClr val="bg1"/>
                </a:solidFill>
                <a:latin typeface="Adobe Arabic" panose="02040503050201020203" pitchFamily="18" charset="-78"/>
                <a:cs typeface="Adobe Arabic" panose="02040503050201020203" pitchFamily="18" charset="-78"/>
              </a:endParaRPr>
            </a:p>
          </p:txBody>
        </p:sp>
      </p:grpSp>
    </p:spTree>
    <p:extLst>
      <p:ext uri="{BB962C8B-B14F-4D97-AF65-F5344CB8AC3E}">
        <p14:creationId xmlns:p14="http://schemas.microsoft.com/office/powerpoint/2010/main" val="220297092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25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nodeType="with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additive="base">
                                        <p:cTn id="7" dur="500" fill="hold"/>
                                        <p:tgtEl>
                                          <p:spTgt spid="34"/>
                                        </p:tgtEl>
                                        <p:attrNameLst>
                                          <p:attrName>ppt_x</p:attrName>
                                        </p:attrNameLst>
                                      </p:cBhvr>
                                      <p:tavLst>
                                        <p:tav tm="0">
                                          <p:val>
                                            <p:strVal val="0-#ppt_w/2"/>
                                          </p:val>
                                        </p:tav>
                                        <p:tav tm="100000">
                                          <p:val>
                                            <p:strVal val="#ppt_x"/>
                                          </p:val>
                                        </p:tav>
                                      </p:tavLst>
                                    </p:anim>
                                    <p:anim calcmode="lin" valueType="num">
                                      <p:cBhvr additive="base">
                                        <p:cTn id="8" dur="500" fill="hold"/>
                                        <p:tgtEl>
                                          <p:spTgt spid="3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F45624-7ECB-DF9D-01BD-4FAE0E2912D2}"/>
            </a:ext>
          </a:extLst>
        </p:cNvPr>
        <p:cNvGrpSpPr/>
        <p:nvPr/>
      </p:nvGrpSpPr>
      <p:grpSpPr>
        <a:xfrm>
          <a:off x="0" y="0"/>
          <a:ext cx="0" cy="0"/>
          <a:chOff x="0" y="0"/>
          <a:chExt cx="0" cy="0"/>
        </a:xfrm>
      </p:grpSpPr>
      <p:sp>
        <p:nvSpPr>
          <p:cNvPr id="13" name="Rectangle 12">
            <a:extLst>
              <a:ext uri="{FF2B5EF4-FFF2-40B4-BE49-F238E27FC236}">
                <a16:creationId xmlns:a16="http://schemas.microsoft.com/office/drawing/2014/main" id="{F999E563-3296-ADEA-BCA0-94835FEA8F39}"/>
              </a:ext>
            </a:extLst>
          </p:cNvPr>
          <p:cNvSpPr/>
          <p:nvPr/>
        </p:nvSpPr>
        <p:spPr>
          <a:xfrm rot="5400000">
            <a:off x="3278690" y="269479"/>
            <a:ext cx="12213132" cy="6581144"/>
          </a:xfrm>
          <a:prstGeom prst="rect">
            <a:avLst/>
          </a:prstGeom>
          <a:solidFill>
            <a:srgbClr val="008080"/>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ajawal ExtraBold" panose="00000800000000000000" pitchFamily="2" charset="-78"/>
              <a:ea typeface="+mn-ea"/>
              <a:cs typeface="Tajawal ExtraBold" panose="00000800000000000000" pitchFamily="2" charset="-78"/>
            </a:endParaRPr>
          </a:p>
        </p:txBody>
      </p:sp>
      <p:sp>
        <p:nvSpPr>
          <p:cNvPr id="10" name="TextBox 9">
            <a:extLst>
              <a:ext uri="{FF2B5EF4-FFF2-40B4-BE49-F238E27FC236}">
                <a16:creationId xmlns:a16="http://schemas.microsoft.com/office/drawing/2014/main" id="{D7D9F925-3103-E334-215A-7860AB4588AC}"/>
              </a:ext>
            </a:extLst>
          </p:cNvPr>
          <p:cNvSpPr txBox="1"/>
          <p:nvPr/>
        </p:nvSpPr>
        <p:spPr>
          <a:xfrm>
            <a:off x="1069407" y="274272"/>
            <a:ext cx="10053186" cy="646331"/>
          </a:xfrm>
          <a:prstGeom prst="rect">
            <a:avLst/>
          </a:prstGeom>
          <a:noFill/>
        </p:spPr>
        <p:txBody>
          <a:bodyPr wrap="squar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3600" b="1" i="0" u="none" strike="noStrike" kern="1200" cap="none" spc="0" normalizeH="0" baseline="0" noProof="0" dirty="0">
                <a:ln>
                  <a:noFill/>
                </a:ln>
                <a:solidFill>
                  <a:schemeClr val="bg1"/>
                </a:solidFill>
                <a:effectLst/>
                <a:uLnTx/>
                <a:uFillTx/>
                <a:latin typeface="Adobe Arabic" panose="02040503050201020203" pitchFamily="18" charset="-78"/>
                <a:ea typeface="+mn-ea"/>
                <a:cs typeface="Adobe Arabic" panose="02040503050201020203" pitchFamily="18" charset="-78"/>
              </a:rPr>
              <a:t>مهارات الاتصال </a:t>
            </a:r>
            <a:r>
              <a:rPr kumimoji="0" lang="ar-EG" sz="3600" b="1" i="0" u="none" strike="noStrike" kern="1200" cap="none" spc="0" normalizeH="0" baseline="0" noProof="0" dirty="0">
                <a:ln>
                  <a:noFill/>
                </a:ln>
                <a:solidFill>
                  <a:srgbClr val="4A431E"/>
                </a:solidFill>
                <a:effectLst/>
                <a:uLnTx/>
                <a:uFillTx/>
                <a:latin typeface="Adobe Arabic" panose="02040503050201020203" pitchFamily="18" charset="-78"/>
                <a:ea typeface="+mn-ea"/>
                <a:cs typeface="Adobe Arabic" panose="02040503050201020203" pitchFamily="18" charset="-78"/>
              </a:rPr>
              <a:t>القيادي الفعّال</a:t>
            </a:r>
          </a:p>
        </p:txBody>
      </p:sp>
      <p:grpSp>
        <p:nvGrpSpPr>
          <p:cNvPr id="4" name="Group 46">
            <a:extLst>
              <a:ext uri="{FF2B5EF4-FFF2-40B4-BE49-F238E27FC236}">
                <a16:creationId xmlns:a16="http://schemas.microsoft.com/office/drawing/2014/main" id="{A7C47B9E-CEAC-B3E3-414F-4CC649B770A5}"/>
              </a:ext>
            </a:extLst>
          </p:cNvPr>
          <p:cNvGrpSpPr/>
          <p:nvPr/>
        </p:nvGrpSpPr>
        <p:grpSpPr>
          <a:xfrm>
            <a:off x="-159396" y="1685842"/>
            <a:ext cx="5949910" cy="523220"/>
            <a:chOff x="1806222" y="2632971"/>
            <a:chExt cx="6370590" cy="523220"/>
          </a:xfrm>
        </p:grpSpPr>
        <p:sp>
          <p:nvSpPr>
            <p:cNvPr id="5" name="TextBox 47">
              <a:extLst>
                <a:ext uri="{FF2B5EF4-FFF2-40B4-BE49-F238E27FC236}">
                  <a16:creationId xmlns:a16="http://schemas.microsoft.com/office/drawing/2014/main" id="{23D9D0CF-33D2-4B5D-F1AA-B608AEFDCD88}"/>
                </a:ext>
              </a:extLst>
            </p:cNvPr>
            <p:cNvSpPr txBox="1"/>
            <p:nvPr/>
          </p:nvSpPr>
          <p:spPr>
            <a:xfrm>
              <a:off x="1806222" y="2632971"/>
              <a:ext cx="5921647" cy="523220"/>
            </a:xfrm>
            <a:prstGeom prst="rect">
              <a:avLst/>
            </a:prstGeom>
            <a:noFill/>
          </p:spPr>
          <p:txBody>
            <a:bodyPr wrap="square">
              <a:spAutoFit/>
            </a:bodyPr>
            <a:lstStyle/>
            <a:p>
              <a:pPr algn="r" rtl="1"/>
              <a:r>
                <a:rPr lang="ar-EG" sz="2800" b="1" dirty="0">
                  <a:solidFill>
                    <a:srgbClr val="168489"/>
                  </a:solidFill>
                  <a:latin typeface="Adobe Arabic" panose="02040503050201020203" pitchFamily="18" charset="-78"/>
                  <a:cs typeface="Adobe Arabic" panose="02040503050201020203" pitchFamily="18" charset="-78"/>
                </a:rPr>
                <a:t>عناصر التواصل غير اللفظي:</a:t>
              </a:r>
            </a:p>
          </p:txBody>
        </p:sp>
        <p:pic>
          <p:nvPicPr>
            <p:cNvPr id="6" name="Picture 48" descr="ذرة خطوط عريضة">
              <a:extLst>
                <a:ext uri="{FF2B5EF4-FFF2-40B4-BE49-F238E27FC236}">
                  <a16:creationId xmlns:a16="http://schemas.microsoft.com/office/drawing/2014/main" id="{18A045EE-A3CB-3A90-4F9C-89DB3DCFE026}"/>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7798530" y="2746564"/>
              <a:ext cx="378282" cy="353302"/>
            </a:xfrm>
            <a:prstGeom prst="rect">
              <a:avLst/>
            </a:prstGeom>
          </p:spPr>
        </p:pic>
      </p:grpSp>
      <p:grpSp>
        <p:nvGrpSpPr>
          <p:cNvPr id="7" name="Group 46">
            <a:extLst>
              <a:ext uri="{FF2B5EF4-FFF2-40B4-BE49-F238E27FC236}">
                <a16:creationId xmlns:a16="http://schemas.microsoft.com/office/drawing/2014/main" id="{43DE4C5D-BE63-2C2D-2870-B88E6C87DF1E}"/>
              </a:ext>
            </a:extLst>
          </p:cNvPr>
          <p:cNvGrpSpPr/>
          <p:nvPr/>
        </p:nvGrpSpPr>
        <p:grpSpPr>
          <a:xfrm>
            <a:off x="687094" y="2331157"/>
            <a:ext cx="4684123" cy="523220"/>
            <a:chOff x="3161505" y="2632971"/>
            <a:chExt cx="5015307" cy="523220"/>
          </a:xfrm>
        </p:grpSpPr>
        <p:sp>
          <p:nvSpPr>
            <p:cNvPr id="8" name="TextBox 47">
              <a:extLst>
                <a:ext uri="{FF2B5EF4-FFF2-40B4-BE49-F238E27FC236}">
                  <a16:creationId xmlns:a16="http://schemas.microsoft.com/office/drawing/2014/main" id="{EE7CC98F-5CAF-205A-0E34-F9DFD1F4C313}"/>
                </a:ext>
              </a:extLst>
            </p:cNvPr>
            <p:cNvSpPr txBox="1"/>
            <p:nvPr/>
          </p:nvSpPr>
          <p:spPr>
            <a:xfrm>
              <a:off x="3161505" y="2632971"/>
              <a:ext cx="4566365" cy="523220"/>
            </a:xfrm>
            <a:prstGeom prst="rect">
              <a:avLst/>
            </a:prstGeom>
            <a:noFill/>
          </p:spPr>
          <p:txBody>
            <a:bodyPr wrap="square">
              <a:spAutoFit/>
            </a:bodyPr>
            <a:lstStyle/>
            <a:p>
              <a:pPr algn="r" rtl="1"/>
              <a:r>
                <a:rPr lang="ar-EG" sz="2800" b="1" dirty="0">
                  <a:latin typeface="Adobe Arabic" panose="02040503050201020203" pitchFamily="18" charset="-78"/>
                  <a:cs typeface="Adobe Arabic" panose="02040503050201020203" pitchFamily="18" charset="-78"/>
                </a:rPr>
                <a:t>تعبيرات الوجه</a:t>
              </a:r>
            </a:p>
          </p:txBody>
        </p:sp>
        <p:pic>
          <p:nvPicPr>
            <p:cNvPr id="9" name="Picture 48">
              <a:extLst>
                <a:ext uri="{FF2B5EF4-FFF2-40B4-BE49-F238E27FC236}">
                  <a16:creationId xmlns:a16="http://schemas.microsoft.com/office/drawing/2014/main" id="{15A7D3B7-C769-943E-F61B-DB653A18EE29}"/>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7798530" y="2746564"/>
              <a:ext cx="378282" cy="353302"/>
            </a:xfrm>
            <a:prstGeom prst="rect">
              <a:avLst/>
            </a:prstGeom>
          </p:spPr>
        </p:pic>
      </p:grpSp>
      <p:grpSp>
        <p:nvGrpSpPr>
          <p:cNvPr id="3" name="Group 46">
            <a:extLst>
              <a:ext uri="{FF2B5EF4-FFF2-40B4-BE49-F238E27FC236}">
                <a16:creationId xmlns:a16="http://schemas.microsoft.com/office/drawing/2014/main" id="{1584613F-AA1F-01E5-1F40-F22F4C1697DC}"/>
              </a:ext>
            </a:extLst>
          </p:cNvPr>
          <p:cNvGrpSpPr/>
          <p:nvPr/>
        </p:nvGrpSpPr>
        <p:grpSpPr>
          <a:xfrm>
            <a:off x="687094" y="3218170"/>
            <a:ext cx="4684123" cy="523220"/>
            <a:chOff x="3161505" y="2632971"/>
            <a:chExt cx="5015307" cy="523220"/>
          </a:xfrm>
        </p:grpSpPr>
        <p:sp>
          <p:nvSpPr>
            <p:cNvPr id="11" name="TextBox 47">
              <a:extLst>
                <a:ext uri="{FF2B5EF4-FFF2-40B4-BE49-F238E27FC236}">
                  <a16:creationId xmlns:a16="http://schemas.microsoft.com/office/drawing/2014/main" id="{489890A8-86BF-D148-2CB5-F8624ACD489B}"/>
                </a:ext>
              </a:extLst>
            </p:cNvPr>
            <p:cNvSpPr txBox="1"/>
            <p:nvPr/>
          </p:nvSpPr>
          <p:spPr>
            <a:xfrm>
              <a:off x="3161505" y="2632971"/>
              <a:ext cx="4566365" cy="523220"/>
            </a:xfrm>
            <a:prstGeom prst="rect">
              <a:avLst/>
            </a:prstGeom>
            <a:noFill/>
          </p:spPr>
          <p:txBody>
            <a:bodyPr wrap="square">
              <a:spAutoFit/>
            </a:bodyPr>
            <a:lstStyle/>
            <a:p>
              <a:pPr algn="r" rtl="1"/>
              <a:r>
                <a:rPr lang="ar-EG" sz="2800" b="1" dirty="0">
                  <a:latin typeface="Adobe Arabic" panose="02040503050201020203" pitchFamily="18" charset="-78"/>
                  <a:cs typeface="Adobe Arabic" panose="02040503050201020203" pitchFamily="18" charset="-78"/>
                </a:rPr>
                <a:t>تنقل المشاعر والانطباعات</a:t>
              </a:r>
            </a:p>
          </p:txBody>
        </p:sp>
        <p:pic>
          <p:nvPicPr>
            <p:cNvPr id="12" name="Picture 48">
              <a:extLst>
                <a:ext uri="{FF2B5EF4-FFF2-40B4-BE49-F238E27FC236}">
                  <a16:creationId xmlns:a16="http://schemas.microsoft.com/office/drawing/2014/main" id="{E56DD858-4192-2609-9C1C-B1B97879B352}"/>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7798530" y="2746564"/>
              <a:ext cx="378282" cy="353302"/>
            </a:xfrm>
            <a:prstGeom prst="rect">
              <a:avLst/>
            </a:prstGeom>
          </p:spPr>
        </p:pic>
      </p:grpSp>
      <p:pic>
        <p:nvPicPr>
          <p:cNvPr id="14" name="صورة 13">
            <a:extLst>
              <a:ext uri="{FF2B5EF4-FFF2-40B4-BE49-F238E27FC236}">
                <a16:creationId xmlns:a16="http://schemas.microsoft.com/office/drawing/2014/main" id="{38990396-0928-9E95-1B66-965D5C288ED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850582" y="1669569"/>
            <a:ext cx="1437552" cy="456614"/>
          </a:xfrm>
          <a:prstGeom prst="rect">
            <a:avLst/>
          </a:prstGeom>
        </p:spPr>
      </p:pic>
      <p:pic>
        <p:nvPicPr>
          <p:cNvPr id="15" name="صورة 14">
            <a:extLst>
              <a:ext uri="{FF2B5EF4-FFF2-40B4-BE49-F238E27FC236}">
                <a16:creationId xmlns:a16="http://schemas.microsoft.com/office/drawing/2014/main" id="{864F9DCE-C375-386B-3EF5-3463FBE36B47}"/>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595095" y="1069397"/>
            <a:ext cx="1185936" cy="588304"/>
          </a:xfrm>
          <a:prstGeom prst="rect">
            <a:avLst/>
          </a:prstGeom>
        </p:spPr>
      </p:pic>
      <p:pic>
        <p:nvPicPr>
          <p:cNvPr id="16" name="صورة 15">
            <a:extLst>
              <a:ext uri="{FF2B5EF4-FFF2-40B4-BE49-F238E27FC236}">
                <a16:creationId xmlns:a16="http://schemas.microsoft.com/office/drawing/2014/main" id="{E543ADFD-6523-B21D-2438-308BA0F0116E}"/>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848983" y="2138051"/>
            <a:ext cx="4457692" cy="1523108"/>
          </a:xfrm>
          <a:prstGeom prst="rect">
            <a:avLst/>
          </a:prstGeom>
        </p:spPr>
      </p:pic>
      <p:pic>
        <p:nvPicPr>
          <p:cNvPr id="17" name="صورة 16">
            <a:extLst>
              <a:ext uri="{FF2B5EF4-FFF2-40B4-BE49-F238E27FC236}">
                <a16:creationId xmlns:a16="http://schemas.microsoft.com/office/drawing/2014/main" id="{AD70C38E-798B-A8E3-D61F-08C55349EC49}"/>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9781031" y="881453"/>
            <a:ext cx="924712" cy="762820"/>
          </a:xfrm>
          <a:prstGeom prst="rect">
            <a:avLst/>
          </a:prstGeom>
        </p:spPr>
      </p:pic>
      <p:pic>
        <p:nvPicPr>
          <p:cNvPr id="22" name="صورة 21">
            <a:extLst>
              <a:ext uri="{FF2B5EF4-FFF2-40B4-BE49-F238E27FC236}">
                <a16:creationId xmlns:a16="http://schemas.microsoft.com/office/drawing/2014/main" id="{1B7097D1-0846-F825-08B2-EDA993DAA2B1}"/>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0730994" y="915351"/>
            <a:ext cx="1225998" cy="728922"/>
          </a:xfrm>
          <a:prstGeom prst="rect">
            <a:avLst/>
          </a:prstGeom>
        </p:spPr>
      </p:pic>
      <p:pic>
        <p:nvPicPr>
          <p:cNvPr id="23" name="صورة 22">
            <a:extLst>
              <a:ext uri="{FF2B5EF4-FFF2-40B4-BE49-F238E27FC236}">
                <a16:creationId xmlns:a16="http://schemas.microsoft.com/office/drawing/2014/main" id="{EFAB2837-A82F-B363-1053-00C576613356}"/>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0346603" y="1657701"/>
            <a:ext cx="1551980" cy="720492"/>
          </a:xfrm>
          <a:prstGeom prst="rect">
            <a:avLst/>
          </a:prstGeom>
        </p:spPr>
      </p:pic>
    </p:spTree>
    <p:extLst>
      <p:ext uri="{BB962C8B-B14F-4D97-AF65-F5344CB8AC3E}">
        <p14:creationId xmlns:p14="http://schemas.microsoft.com/office/powerpoint/2010/main" val="345941596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25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1+#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1+#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3EF895-89E9-D09D-893C-05657AB643CC}"/>
            </a:ext>
          </a:extLst>
        </p:cNvPr>
        <p:cNvGrpSpPr/>
        <p:nvPr/>
      </p:nvGrpSpPr>
      <p:grpSpPr>
        <a:xfrm>
          <a:off x="0" y="0"/>
          <a:ext cx="0" cy="0"/>
          <a:chOff x="0" y="0"/>
          <a:chExt cx="0" cy="0"/>
        </a:xfrm>
      </p:grpSpPr>
      <p:sp>
        <p:nvSpPr>
          <p:cNvPr id="13" name="Rectangle 12">
            <a:extLst>
              <a:ext uri="{FF2B5EF4-FFF2-40B4-BE49-F238E27FC236}">
                <a16:creationId xmlns:a16="http://schemas.microsoft.com/office/drawing/2014/main" id="{8C1FD26A-6A23-2D8B-600B-3C774F1E4816}"/>
              </a:ext>
            </a:extLst>
          </p:cNvPr>
          <p:cNvSpPr/>
          <p:nvPr/>
        </p:nvSpPr>
        <p:spPr>
          <a:xfrm rot="5400000">
            <a:off x="3278690" y="269479"/>
            <a:ext cx="12213132" cy="6581144"/>
          </a:xfrm>
          <a:prstGeom prst="rect">
            <a:avLst/>
          </a:prstGeom>
          <a:solidFill>
            <a:srgbClr val="008080"/>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ajawal ExtraBold" panose="00000800000000000000" pitchFamily="2" charset="-78"/>
              <a:ea typeface="+mn-ea"/>
              <a:cs typeface="Tajawal ExtraBold" panose="00000800000000000000" pitchFamily="2" charset="-78"/>
            </a:endParaRPr>
          </a:p>
        </p:txBody>
      </p:sp>
      <p:sp>
        <p:nvSpPr>
          <p:cNvPr id="10" name="TextBox 9">
            <a:extLst>
              <a:ext uri="{FF2B5EF4-FFF2-40B4-BE49-F238E27FC236}">
                <a16:creationId xmlns:a16="http://schemas.microsoft.com/office/drawing/2014/main" id="{B228856A-C03B-42C5-4134-833E16D7EBBB}"/>
              </a:ext>
            </a:extLst>
          </p:cNvPr>
          <p:cNvSpPr txBox="1"/>
          <p:nvPr/>
        </p:nvSpPr>
        <p:spPr>
          <a:xfrm>
            <a:off x="1069407" y="274272"/>
            <a:ext cx="10053186" cy="646331"/>
          </a:xfrm>
          <a:prstGeom prst="rect">
            <a:avLst/>
          </a:prstGeom>
          <a:noFill/>
        </p:spPr>
        <p:txBody>
          <a:bodyPr wrap="squar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3600" b="1" i="0" u="none" strike="noStrike" kern="1200" cap="none" spc="0" normalizeH="0" baseline="0" noProof="0" dirty="0">
                <a:ln>
                  <a:noFill/>
                </a:ln>
                <a:solidFill>
                  <a:schemeClr val="bg1"/>
                </a:solidFill>
                <a:effectLst/>
                <a:uLnTx/>
                <a:uFillTx/>
                <a:latin typeface="Adobe Arabic" panose="02040503050201020203" pitchFamily="18" charset="-78"/>
                <a:ea typeface="+mn-ea"/>
                <a:cs typeface="Adobe Arabic" panose="02040503050201020203" pitchFamily="18" charset="-78"/>
              </a:rPr>
              <a:t>مهارات الاتصال </a:t>
            </a:r>
            <a:r>
              <a:rPr kumimoji="0" lang="ar-EG" sz="3600" b="1" i="0" u="none" strike="noStrike" kern="1200" cap="none" spc="0" normalizeH="0" baseline="0" noProof="0" dirty="0">
                <a:ln>
                  <a:noFill/>
                </a:ln>
                <a:solidFill>
                  <a:srgbClr val="4A431E"/>
                </a:solidFill>
                <a:effectLst/>
                <a:uLnTx/>
                <a:uFillTx/>
                <a:latin typeface="Adobe Arabic" panose="02040503050201020203" pitchFamily="18" charset="-78"/>
                <a:ea typeface="+mn-ea"/>
                <a:cs typeface="Adobe Arabic" panose="02040503050201020203" pitchFamily="18" charset="-78"/>
              </a:rPr>
              <a:t>القيادي الفعّال</a:t>
            </a:r>
          </a:p>
        </p:txBody>
      </p:sp>
      <p:grpSp>
        <p:nvGrpSpPr>
          <p:cNvPr id="4" name="Group 46">
            <a:extLst>
              <a:ext uri="{FF2B5EF4-FFF2-40B4-BE49-F238E27FC236}">
                <a16:creationId xmlns:a16="http://schemas.microsoft.com/office/drawing/2014/main" id="{2F7D1E82-6CD8-D1BA-CDAC-8A81213118AE}"/>
              </a:ext>
            </a:extLst>
          </p:cNvPr>
          <p:cNvGrpSpPr/>
          <p:nvPr/>
        </p:nvGrpSpPr>
        <p:grpSpPr>
          <a:xfrm>
            <a:off x="-159396" y="1685842"/>
            <a:ext cx="5949910" cy="523220"/>
            <a:chOff x="1806222" y="2632971"/>
            <a:chExt cx="6370590" cy="523220"/>
          </a:xfrm>
        </p:grpSpPr>
        <p:sp>
          <p:nvSpPr>
            <p:cNvPr id="5" name="TextBox 47">
              <a:extLst>
                <a:ext uri="{FF2B5EF4-FFF2-40B4-BE49-F238E27FC236}">
                  <a16:creationId xmlns:a16="http://schemas.microsoft.com/office/drawing/2014/main" id="{96654FAB-4A04-FE3D-1345-D218B5AF9255}"/>
                </a:ext>
              </a:extLst>
            </p:cNvPr>
            <p:cNvSpPr txBox="1"/>
            <p:nvPr/>
          </p:nvSpPr>
          <p:spPr>
            <a:xfrm>
              <a:off x="1806222" y="2632971"/>
              <a:ext cx="5921647" cy="523220"/>
            </a:xfrm>
            <a:prstGeom prst="rect">
              <a:avLst/>
            </a:prstGeom>
            <a:noFill/>
          </p:spPr>
          <p:txBody>
            <a:bodyPr wrap="square">
              <a:spAutoFit/>
            </a:bodyPr>
            <a:lstStyle/>
            <a:p>
              <a:pPr algn="r" rtl="1"/>
              <a:r>
                <a:rPr lang="ar-EG" sz="2800" b="1" dirty="0">
                  <a:solidFill>
                    <a:srgbClr val="168489"/>
                  </a:solidFill>
                  <a:latin typeface="Adobe Arabic" panose="02040503050201020203" pitchFamily="18" charset="-78"/>
                  <a:cs typeface="Adobe Arabic" panose="02040503050201020203" pitchFamily="18" charset="-78"/>
                </a:rPr>
                <a:t>عناصر التواصل غير اللفظي:</a:t>
              </a:r>
            </a:p>
          </p:txBody>
        </p:sp>
        <p:pic>
          <p:nvPicPr>
            <p:cNvPr id="6" name="Picture 48" descr="ذرة خطوط عريضة">
              <a:extLst>
                <a:ext uri="{FF2B5EF4-FFF2-40B4-BE49-F238E27FC236}">
                  <a16:creationId xmlns:a16="http://schemas.microsoft.com/office/drawing/2014/main" id="{51027141-83F3-F13F-2A51-4BB8064661A0}"/>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7798530" y="2746564"/>
              <a:ext cx="378282" cy="353302"/>
            </a:xfrm>
            <a:prstGeom prst="rect">
              <a:avLst/>
            </a:prstGeom>
          </p:spPr>
        </p:pic>
      </p:grpSp>
      <p:grpSp>
        <p:nvGrpSpPr>
          <p:cNvPr id="7" name="Group 46">
            <a:extLst>
              <a:ext uri="{FF2B5EF4-FFF2-40B4-BE49-F238E27FC236}">
                <a16:creationId xmlns:a16="http://schemas.microsoft.com/office/drawing/2014/main" id="{BF368BB7-46EB-D3D7-0CE0-382BFCA8A1C4}"/>
              </a:ext>
            </a:extLst>
          </p:cNvPr>
          <p:cNvGrpSpPr/>
          <p:nvPr/>
        </p:nvGrpSpPr>
        <p:grpSpPr>
          <a:xfrm>
            <a:off x="687094" y="2331157"/>
            <a:ext cx="4684123" cy="523220"/>
            <a:chOff x="3161505" y="2632971"/>
            <a:chExt cx="5015307" cy="523220"/>
          </a:xfrm>
        </p:grpSpPr>
        <p:sp>
          <p:nvSpPr>
            <p:cNvPr id="8" name="TextBox 47">
              <a:extLst>
                <a:ext uri="{FF2B5EF4-FFF2-40B4-BE49-F238E27FC236}">
                  <a16:creationId xmlns:a16="http://schemas.microsoft.com/office/drawing/2014/main" id="{0033C9C4-40E9-2A80-E348-9DFC3DC18279}"/>
                </a:ext>
              </a:extLst>
            </p:cNvPr>
            <p:cNvSpPr txBox="1"/>
            <p:nvPr/>
          </p:nvSpPr>
          <p:spPr>
            <a:xfrm>
              <a:off x="3161505" y="2632971"/>
              <a:ext cx="4566365" cy="523220"/>
            </a:xfrm>
            <a:prstGeom prst="rect">
              <a:avLst/>
            </a:prstGeom>
            <a:noFill/>
          </p:spPr>
          <p:txBody>
            <a:bodyPr wrap="square">
              <a:spAutoFit/>
            </a:bodyPr>
            <a:lstStyle/>
            <a:p>
              <a:pPr algn="r" rtl="1"/>
              <a:r>
                <a:rPr lang="ar-EG" sz="2800" b="1" dirty="0">
                  <a:latin typeface="Adobe Arabic" panose="02040503050201020203" pitchFamily="18" charset="-78"/>
                  <a:cs typeface="Adobe Arabic" panose="02040503050201020203" pitchFamily="18" charset="-78"/>
                </a:rPr>
                <a:t>وضعية الجسم</a:t>
              </a:r>
            </a:p>
          </p:txBody>
        </p:sp>
        <p:pic>
          <p:nvPicPr>
            <p:cNvPr id="9" name="Picture 48">
              <a:extLst>
                <a:ext uri="{FF2B5EF4-FFF2-40B4-BE49-F238E27FC236}">
                  <a16:creationId xmlns:a16="http://schemas.microsoft.com/office/drawing/2014/main" id="{15332407-1372-EF8C-A870-C3FD6DA6DEEF}"/>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7798530" y="2746564"/>
              <a:ext cx="378282" cy="353302"/>
            </a:xfrm>
            <a:prstGeom prst="rect">
              <a:avLst/>
            </a:prstGeom>
          </p:spPr>
        </p:pic>
      </p:grpSp>
      <p:grpSp>
        <p:nvGrpSpPr>
          <p:cNvPr id="3" name="Group 46">
            <a:extLst>
              <a:ext uri="{FF2B5EF4-FFF2-40B4-BE49-F238E27FC236}">
                <a16:creationId xmlns:a16="http://schemas.microsoft.com/office/drawing/2014/main" id="{994F0B8E-6612-676C-DACF-E7C566E778BD}"/>
              </a:ext>
            </a:extLst>
          </p:cNvPr>
          <p:cNvGrpSpPr/>
          <p:nvPr/>
        </p:nvGrpSpPr>
        <p:grpSpPr>
          <a:xfrm>
            <a:off x="687094" y="3218170"/>
            <a:ext cx="4684123" cy="954107"/>
            <a:chOff x="3161505" y="2632971"/>
            <a:chExt cx="5015307" cy="954107"/>
          </a:xfrm>
        </p:grpSpPr>
        <p:sp>
          <p:nvSpPr>
            <p:cNvPr id="11" name="TextBox 47">
              <a:extLst>
                <a:ext uri="{FF2B5EF4-FFF2-40B4-BE49-F238E27FC236}">
                  <a16:creationId xmlns:a16="http://schemas.microsoft.com/office/drawing/2014/main" id="{7F842A22-D820-9E39-18ED-83273B2EE876}"/>
                </a:ext>
              </a:extLst>
            </p:cNvPr>
            <p:cNvSpPr txBox="1"/>
            <p:nvPr/>
          </p:nvSpPr>
          <p:spPr>
            <a:xfrm>
              <a:off x="3161505" y="2632971"/>
              <a:ext cx="4566365" cy="954107"/>
            </a:xfrm>
            <a:prstGeom prst="rect">
              <a:avLst/>
            </a:prstGeom>
            <a:noFill/>
          </p:spPr>
          <p:txBody>
            <a:bodyPr wrap="square">
              <a:spAutoFit/>
            </a:bodyPr>
            <a:lstStyle/>
            <a:p>
              <a:pPr algn="r" rtl="1"/>
              <a:r>
                <a:rPr lang="ar-EG" sz="2800" b="1" dirty="0">
                  <a:latin typeface="Adobe Arabic" panose="02040503050201020203" pitchFamily="18" charset="-78"/>
                  <a:cs typeface="Adobe Arabic" panose="02040503050201020203" pitchFamily="18" charset="-78"/>
                </a:rPr>
                <a:t>تعبّر عن الثقة والانفتاح أو الانغلاق والدفاعية.</a:t>
              </a:r>
            </a:p>
          </p:txBody>
        </p:sp>
        <p:pic>
          <p:nvPicPr>
            <p:cNvPr id="12" name="Picture 48">
              <a:extLst>
                <a:ext uri="{FF2B5EF4-FFF2-40B4-BE49-F238E27FC236}">
                  <a16:creationId xmlns:a16="http://schemas.microsoft.com/office/drawing/2014/main" id="{1C763DCA-7020-B986-8FA3-802D23C668AE}"/>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7798530" y="2746564"/>
              <a:ext cx="378282" cy="353302"/>
            </a:xfrm>
            <a:prstGeom prst="rect">
              <a:avLst/>
            </a:prstGeom>
          </p:spPr>
        </p:pic>
      </p:grpSp>
      <p:pic>
        <p:nvPicPr>
          <p:cNvPr id="14" name="صورة 13">
            <a:extLst>
              <a:ext uri="{FF2B5EF4-FFF2-40B4-BE49-F238E27FC236}">
                <a16:creationId xmlns:a16="http://schemas.microsoft.com/office/drawing/2014/main" id="{2BC4D179-5183-AFE1-22C8-D79C4CBADFF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496680" y="1638311"/>
            <a:ext cx="1437552" cy="456614"/>
          </a:xfrm>
          <a:prstGeom prst="rect">
            <a:avLst/>
          </a:prstGeom>
        </p:spPr>
      </p:pic>
      <p:pic>
        <p:nvPicPr>
          <p:cNvPr id="15" name="صورة 14">
            <a:extLst>
              <a:ext uri="{FF2B5EF4-FFF2-40B4-BE49-F238E27FC236}">
                <a16:creationId xmlns:a16="http://schemas.microsoft.com/office/drawing/2014/main" id="{A531BD36-6BB3-4E26-C0AF-09CB3909067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675387" y="2142743"/>
            <a:ext cx="4733886" cy="2348326"/>
          </a:xfrm>
          <a:prstGeom prst="rect">
            <a:avLst/>
          </a:prstGeom>
        </p:spPr>
      </p:pic>
      <p:pic>
        <p:nvPicPr>
          <p:cNvPr id="16" name="صورة 15">
            <a:extLst>
              <a:ext uri="{FF2B5EF4-FFF2-40B4-BE49-F238E27FC236}">
                <a16:creationId xmlns:a16="http://schemas.microsoft.com/office/drawing/2014/main" id="{BA9DA4EA-858E-2745-D5C6-922F30C08594}"/>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052702" y="1638311"/>
            <a:ext cx="1443978" cy="493380"/>
          </a:xfrm>
          <a:prstGeom prst="rect">
            <a:avLst/>
          </a:prstGeom>
        </p:spPr>
      </p:pic>
      <p:pic>
        <p:nvPicPr>
          <p:cNvPr id="17" name="صورة 16">
            <a:extLst>
              <a:ext uri="{FF2B5EF4-FFF2-40B4-BE49-F238E27FC236}">
                <a16:creationId xmlns:a16="http://schemas.microsoft.com/office/drawing/2014/main" id="{93F162E4-C8FE-8AF0-3379-47CA18BF7F66}"/>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8794220" y="901028"/>
            <a:ext cx="924712" cy="762820"/>
          </a:xfrm>
          <a:prstGeom prst="rect">
            <a:avLst/>
          </a:prstGeom>
        </p:spPr>
      </p:pic>
      <p:pic>
        <p:nvPicPr>
          <p:cNvPr id="22" name="صورة 21">
            <a:extLst>
              <a:ext uri="{FF2B5EF4-FFF2-40B4-BE49-F238E27FC236}">
                <a16:creationId xmlns:a16="http://schemas.microsoft.com/office/drawing/2014/main" id="{85DF38BF-1185-58AB-0C7D-A1F8E2D8CB8B}"/>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9733604" y="901028"/>
            <a:ext cx="1225998" cy="728922"/>
          </a:xfrm>
          <a:prstGeom prst="rect">
            <a:avLst/>
          </a:prstGeom>
        </p:spPr>
      </p:pic>
      <p:pic>
        <p:nvPicPr>
          <p:cNvPr id="23" name="صورة 22">
            <a:extLst>
              <a:ext uri="{FF2B5EF4-FFF2-40B4-BE49-F238E27FC236}">
                <a16:creationId xmlns:a16="http://schemas.microsoft.com/office/drawing/2014/main" id="{C56AB3D9-8F86-564D-2398-C5B88998DE37}"/>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0959602" y="892667"/>
            <a:ext cx="1551980" cy="720492"/>
          </a:xfrm>
          <a:prstGeom prst="rect">
            <a:avLst/>
          </a:prstGeom>
        </p:spPr>
      </p:pic>
    </p:spTree>
    <p:extLst>
      <p:ext uri="{BB962C8B-B14F-4D97-AF65-F5344CB8AC3E}">
        <p14:creationId xmlns:p14="http://schemas.microsoft.com/office/powerpoint/2010/main" val="282441187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25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1+#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1+#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2BA84E-F75E-9835-3D87-7F1CB494D0CF}"/>
            </a:ext>
          </a:extLst>
        </p:cNvPr>
        <p:cNvGrpSpPr/>
        <p:nvPr/>
      </p:nvGrpSpPr>
      <p:grpSpPr>
        <a:xfrm>
          <a:off x="0" y="0"/>
          <a:ext cx="0" cy="0"/>
          <a:chOff x="0" y="0"/>
          <a:chExt cx="0" cy="0"/>
        </a:xfrm>
      </p:grpSpPr>
      <p:sp>
        <p:nvSpPr>
          <p:cNvPr id="13" name="Rectangle 12">
            <a:extLst>
              <a:ext uri="{FF2B5EF4-FFF2-40B4-BE49-F238E27FC236}">
                <a16:creationId xmlns:a16="http://schemas.microsoft.com/office/drawing/2014/main" id="{F2C368C2-FC8F-D2CA-3083-7BD4DBAEADAD}"/>
              </a:ext>
            </a:extLst>
          </p:cNvPr>
          <p:cNvSpPr/>
          <p:nvPr/>
        </p:nvSpPr>
        <p:spPr>
          <a:xfrm rot="5400000">
            <a:off x="3278690" y="269479"/>
            <a:ext cx="12213132" cy="6581144"/>
          </a:xfrm>
          <a:prstGeom prst="rect">
            <a:avLst/>
          </a:prstGeom>
          <a:solidFill>
            <a:srgbClr val="008080"/>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ajawal ExtraBold" panose="00000800000000000000" pitchFamily="2" charset="-78"/>
              <a:ea typeface="+mn-ea"/>
              <a:cs typeface="Tajawal ExtraBold" panose="00000800000000000000" pitchFamily="2" charset="-78"/>
            </a:endParaRPr>
          </a:p>
        </p:txBody>
      </p:sp>
      <p:sp>
        <p:nvSpPr>
          <p:cNvPr id="10" name="TextBox 9">
            <a:extLst>
              <a:ext uri="{FF2B5EF4-FFF2-40B4-BE49-F238E27FC236}">
                <a16:creationId xmlns:a16="http://schemas.microsoft.com/office/drawing/2014/main" id="{36214FF1-2C13-63A0-D794-E6A959F5C51C}"/>
              </a:ext>
            </a:extLst>
          </p:cNvPr>
          <p:cNvSpPr txBox="1"/>
          <p:nvPr/>
        </p:nvSpPr>
        <p:spPr>
          <a:xfrm>
            <a:off x="1069407" y="274272"/>
            <a:ext cx="10053186" cy="646331"/>
          </a:xfrm>
          <a:prstGeom prst="rect">
            <a:avLst/>
          </a:prstGeom>
          <a:noFill/>
        </p:spPr>
        <p:txBody>
          <a:bodyPr wrap="squar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3600" b="1" i="0" u="none" strike="noStrike" kern="1200" cap="none" spc="0" normalizeH="0" baseline="0" noProof="0" dirty="0">
                <a:ln>
                  <a:noFill/>
                </a:ln>
                <a:solidFill>
                  <a:schemeClr val="bg1"/>
                </a:solidFill>
                <a:effectLst/>
                <a:uLnTx/>
                <a:uFillTx/>
                <a:latin typeface="Adobe Arabic" panose="02040503050201020203" pitchFamily="18" charset="-78"/>
                <a:ea typeface="+mn-ea"/>
                <a:cs typeface="Adobe Arabic" panose="02040503050201020203" pitchFamily="18" charset="-78"/>
              </a:rPr>
              <a:t>مهارات الاتصال </a:t>
            </a:r>
            <a:r>
              <a:rPr kumimoji="0" lang="ar-EG" sz="3600" b="1" i="0" u="none" strike="noStrike" kern="1200" cap="none" spc="0" normalizeH="0" baseline="0" noProof="0" dirty="0">
                <a:ln>
                  <a:noFill/>
                </a:ln>
                <a:solidFill>
                  <a:srgbClr val="4A431E"/>
                </a:solidFill>
                <a:effectLst/>
                <a:uLnTx/>
                <a:uFillTx/>
                <a:latin typeface="Adobe Arabic" panose="02040503050201020203" pitchFamily="18" charset="-78"/>
                <a:ea typeface="+mn-ea"/>
                <a:cs typeface="Adobe Arabic" panose="02040503050201020203" pitchFamily="18" charset="-78"/>
              </a:rPr>
              <a:t>القيادي الفعّال</a:t>
            </a:r>
          </a:p>
        </p:txBody>
      </p:sp>
      <p:grpSp>
        <p:nvGrpSpPr>
          <p:cNvPr id="4" name="Group 46">
            <a:extLst>
              <a:ext uri="{FF2B5EF4-FFF2-40B4-BE49-F238E27FC236}">
                <a16:creationId xmlns:a16="http://schemas.microsoft.com/office/drawing/2014/main" id="{B12517A2-D12A-310A-8C41-F62BCE68BB19}"/>
              </a:ext>
            </a:extLst>
          </p:cNvPr>
          <p:cNvGrpSpPr/>
          <p:nvPr/>
        </p:nvGrpSpPr>
        <p:grpSpPr>
          <a:xfrm>
            <a:off x="-159396" y="1685842"/>
            <a:ext cx="5949910" cy="523220"/>
            <a:chOff x="1806222" y="2632971"/>
            <a:chExt cx="6370590" cy="523220"/>
          </a:xfrm>
        </p:grpSpPr>
        <p:sp>
          <p:nvSpPr>
            <p:cNvPr id="5" name="TextBox 47">
              <a:extLst>
                <a:ext uri="{FF2B5EF4-FFF2-40B4-BE49-F238E27FC236}">
                  <a16:creationId xmlns:a16="http://schemas.microsoft.com/office/drawing/2014/main" id="{58C29B05-5347-48A1-4B7F-C93766DFDDBA}"/>
                </a:ext>
              </a:extLst>
            </p:cNvPr>
            <p:cNvSpPr txBox="1"/>
            <p:nvPr/>
          </p:nvSpPr>
          <p:spPr>
            <a:xfrm>
              <a:off x="1806222" y="2632971"/>
              <a:ext cx="5921647" cy="523220"/>
            </a:xfrm>
            <a:prstGeom prst="rect">
              <a:avLst/>
            </a:prstGeom>
            <a:noFill/>
          </p:spPr>
          <p:txBody>
            <a:bodyPr wrap="square">
              <a:spAutoFit/>
            </a:bodyPr>
            <a:lstStyle/>
            <a:p>
              <a:pPr algn="r" rtl="1"/>
              <a:r>
                <a:rPr lang="ar-EG" sz="2800" b="1" dirty="0">
                  <a:solidFill>
                    <a:srgbClr val="168489"/>
                  </a:solidFill>
                  <a:latin typeface="Adobe Arabic" panose="02040503050201020203" pitchFamily="18" charset="-78"/>
                  <a:cs typeface="Adobe Arabic" panose="02040503050201020203" pitchFamily="18" charset="-78"/>
                </a:rPr>
                <a:t>عناصر التواصل غير اللفظي:</a:t>
              </a:r>
            </a:p>
          </p:txBody>
        </p:sp>
        <p:pic>
          <p:nvPicPr>
            <p:cNvPr id="6" name="Picture 48" descr="ذرة خطوط عريضة">
              <a:extLst>
                <a:ext uri="{FF2B5EF4-FFF2-40B4-BE49-F238E27FC236}">
                  <a16:creationId xmlns:a16="http://schemas.microsoft.com/office/drawing/2014/main" id="{AB38819B-9213-19DC-3CF5-B0B5727C2DCD}"/>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7798530" y="2746564"/>
              <a:ext cx="378282" cy="353302"/>
            </a:xfrm>
            <a:prstGeom prst="rect">
              <a:avLst/>
            </a:prstGeom>
          </p:spPr>
        </p:pic>
      </p:grpSp>
      <p:grpSp>
        <p:nvGrpSpPr>
          <p:cNvPr id="7" name="Group 46">
            <a:extLst>
              <a:ext uri="{FF2B5EF4-FFF2-40B4-BE49-F238E27FC236}">
                <a16:creationId xmlns:a16="http://schemas.microsoft.com/office/drawing/2014/main" id="{ABBCDF3D-9C6A-E8F4-6404-682AB92BDCDF}"/>
              </a:ext>
            </a:extLst>
          </p:cNvPr>
          <p:cNvGrpSpPr/>
          <p:nvPr/>
        </p:nvGrpSpPr>
        <p:grpSpPr>
          <a:xfrm>
            <a:off x="687094" y="2331157"/>
            <a:ext cx="4684123" cy="523220"/>
            <a:chOff x="3161505" y="2632971"/>
            <a:chExt cx="5015307" cy="523220"/>
          </a:xfrm>
        </p:grpSpPr>
        <p:sp>
          <p:nvSpPr>
            <p:cNvPr id="8" name="TextBox 47">
              <a:extLst>
                <a:ext uri="{FF2B5EF4-FFF2-40B4-BE49-F238E27FC236}">
                  <a16:creationId xmlns:a16="http://schemas.microsoft.com/office/drawing/2014/main" id="{9988633B-35B8-4D19-487F-B12596DA915A}"/>
                </a:ext>
              </a:extLst>
            </p:cNvPr>
            <p:cNvSpPr txBox="1"/>
            <p:nvPr/>
          </p:nvSpPr>
          <p:spPr>
            <a:xfrm>
              <a:off x="3161505" y="2632971"/>
              <a:ext cx="4566365" cy="523220"/>
            </a:xfrm>
            <a:prstGeom prst="rect">
              <a:avLst/>
            </a:prstGeom>
            <a:noFill/>
          </p:spPr>
          <p:txBody>
            <a:bodyPr wrap="square">
              <a:spAutoFit/>
            </a:bodyPr>
            <a:lstStyle/>
            <a:p>
              <a:pPr algn="r" rtl="1"/>
              <a:r>
                <a:rPr lang="ar-EG" sz="2800" b="1" dirty="0">
                  <a:latin typeface="Adobe Arabic" panose="02040503050201020203" pitchFamily="18" charset="-78"/>
                  <a:cs typeface="Adobe Arabic" panose="02040503050201020203" pitchFamily="18" charset="-78"/>
                </a:rPr>
                <a:t>الإيماءات</a:t>
              </a:r>
            </a:p>
          </p:txBody>
        </p:sp>
        <p:pic>
          <p:nvPicPr>
            <p:cNvPr id="9" name="Picture 48">
              <a:extLst>
                <a:ext uri="{FF2B5EF4-FFF2-40B4-BE49-F238E27FC236}">
                  <a16:creationId xmlns:a16="http://schemas.microsoft.com/office/drawing/2014/main" id="{901CD58A-8C11-8BC6-7548-78AFDF9DA253}"/>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7798530" y="2746564"/>
              <a:ext cx="378282" cy="353302"/>
            </a:xfrm>
            <a:prstGeom prst="rect">
              <a:avLst/>
            </a:prstGeom>
          </p:spPr>
        </p:pic>
      </p:grpSp>
      <p:grpSp>
        <p:nvGrpSpPr>
          <p:cNvPr id="3" name="Group 46">
            <a:extLst>
              <a:ext uri="{FF2B5EF4-FFF2-40B4-BE49-F238E27FC236}">
                <a16:creationId xmlns:a16="http://schemas.microsoft.com/office/drawing/2014/main" id="{5ED6CB36-BFBA-7D6E-6808-D3F125B50238}"/>
              </a:ext>
            </a:extLst>
          </p:cNvPr>
          <p:cNvGrpSpPr/>
          <p:nvPr/>
        </p:nvGrpSpPr>
        <p:grpSpPr>
          <a:xfrm>
            <a:off x="687094" y="3218170"/>
            <a:ext cx="4684123" cy="523220"/>
            <a:chOff x="3161505" y="2632971"/>
            <a:chExt cx="5015307" cy="523220"/>
          </a:xfrm>
        </p:grpSpPr>
        <p:sp>
          <p:nvSpPr>
            <p:cNvPr id="11" name="TextBox 47">
              <a:extLst>
                <a:ext uri="{FF2B5EF4-FFF2-40B4-BE49-F238E27FC236}">
                  <a16:creationId xmlns:a16="http://schemas.microsoft.com/office/drawing/2014/main" id="{9E78E0BE-62F2-177C-E1C5-84F12E3AF109}"/>
                </a:ext>
              </a:extLst>
            </p:cNvPr>
            <p:cNvSpPr txBox="1"/>
            <p:nvPr/>
          </p:nvSpPr>
          <p:spPr>
            <a:xfrm>
              <a:off x="3161505" y="2632971"/>
              <a:ext cx="4566365" cy="523220"/>
            </a:xfrm>
            <a:prstGeom prst="rect">
              <a:avLst/>
            </a:prstGeom>
            <a:noFill/>
          </p:spPr>
          <p:txBody>
            <a:bodyPr wrap="square">
              <a:spAutoFit/>
            </a:bodyPr>
            <a:lstStyle/>
            <a:p>
              <a:pPr algn="r" rtl="1"/>
              <a:r>
                <a:rPr lang="ar-EG" sz="2800" b="1" dirty="0">
                  <a:latin typeface="Adobe Arabic" panose="02040503050201020203" pitchFamily="18" charset="-78"/>
                  <a:cs typeface="Adobe Arabic" panose="02040503050201020203" pitchFamily="18" charset="-78"/>
                </a:rPr>
                <a:t>تؤكد وتعزّز الرسالة اللفظية.</a:t>
              </a:r>
            </a:p>
          </p:txBody>
        </p:sp>
        <p:pic>
          <p:nvPicPr>
            <p:cNvPr id="12" name="Picture 48">
              <a:extLst>
                <a:ext uri="{FF2B5EF4-FFF2-40B4-BE49-F238E27FC236}">
                  <a16:creationId xmlns:a16="http://schemas.microsoft.com/office/drawing/2014/main" id="{F27A3B93-F567-17DC-ED84-4B1F5AF2998D}"/>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7798530" y="2746564"/>
              <a:ext cx="378282" cy="353302"/>
            </a:xfrm>
            <a:prstGeom prst="rect">
              <a:avLst/>
            </a:prstGeom>
          </p:spPr>
        </p:pic>
      </p:grpSp>
      <p:pic>
        <p:nvPicPr>
          <p:cNvPr id="14" name="صورة 13">
            <a:extLst>
              <a:ext uri="{FF2B5EF4-FFF2-40B4-BE49-F238E27FC236}">
                <a16:creationId xmlns:a16="http://schemas.microsoft.com/office/drawing/2014/main" id="{2287247A-9B8B-9B95-622A-D0CCC94588E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1122593" y="1027160"/>
            <a:ext cx="1437552" cy="456614"/>
          </a:xfrm>
          <a:prstGeom prst="rect">
            <a:avLst/>
          </a:prstGeom>
        </p:spPr>
      </p:pic>
      <p:pic>
        <p:nvPicPr>
          <p:cNvPr id="15" name="صورة 14">
            <a:extLst>
              <a:ext uri="{FF2B5EF4-FFF2-40B4-BE49-F238E27FC236}">
                <a16:creationId xmlns:a16="http://schemas.microsoft.com/office/drawing/2014/main" id="{97E2226D-ED3F-5192-76EA-5A6FEDA0D78D}"/>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431481" y="1619928"/>
            <a:ext cx="1108820" cy="550050"/>
          </a:xfrm>
          <a:prstGeom prst="rect">
            <a:avLst/>
          </a:prstGeom>
        </p:spPr>
      </p:pic>
      <p:pic>
        <p:nvPicPr>
          <p:cNvPr id="16" name="صورة 15">
            <a:extLst>
              <a:ext uri="{FF2B5EF4-FFF2-40B4-BE49-F238E27FC236}">
                <a16:creationId xmlns:a16="http://schemas.microsoft.com/office/drawing/2014/main" id="{BAE2E5DB-3517-7D62-ECF7-112696A8FC41}"/>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0557272" y="1554596"/>
            <a:ext cx="1443978" cy="493380"/>
          </a:xfrm>
          <a:prstGeom prst="rect">
            <a:avLst/>
          </a:prstGeom>
        </p:spPr>
      </p:pic>
      <p:pic>
        <p:nvPicPr>
          <p:cNvPr id="17" name="صورة 16">
            <a:extLst>
              <a:ext uri="{FF2B5EF4-FFF2-40B4-BE49-F238E27FC236}">
                <a16:creationId xmlns:a16="http://schemas.microsoft.com/office/drawing/2014/main" id="{16FE4715-83F7-C7FA-7ECD-1F226D2D171F}"/>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749443" y="1592189"/>
            <a:ext cx="3779442" cy="3117764"/>
          </a:xfrm>
          <a:prstGeom prst="rect">
            <a:avLst/>
          </a:prstGeom>
        </p:spPr>
      </p:pic>
      <p:pic>
        <p:nvPicPr>
          <p:cNvPr id="22" name="صورة 21">
            <a:extLst>
              <a:ext uri="{FF2B5EF4-FFF2-40B4-BE49-F238E27FC236}">
                <a16:creationId xmlns:a16="http://schemas.microsoft.com/office/drawing/2014/main" id="{6E44125A-5D8C-E330-6498-208E201D7A66}"/>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8548693" y="891006"/>
            <a:ext cx="1225998" cy="728922"/>
          </a:xfrm>
          <a:prstGeom prst="rect">
            <a:avLst/>
          </a:prstGeom>
        </p:spPr>
      </p:pic>
      <p:pic>
        <p:nvPicPr>
          <p:cNvPr id="23" name="صورة 22">
            <a:extLst>
              <a:ext uri="{FF2B5EF4-FFF2-40B4-BE49-F238E27FC236}">
                <a16:creationId xmlns:a16="http://schemas.microsoft.com/office/drawing/2014/main" id="{5D41C1D8-BA2A-2B37-6CDE-4206123101AB}"/>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9774691" y="881053"/>
            <a:ext cx="1551980" cy="720492"/>
          </a:xfrm>
          <a:prstGeom prst="rect">
            <a:avLst/>
          </a:prstGeom>
        </p:spPr>
      </p:pic>
    </p:spTree>
    <p:extLst>
      <p:ext uri="{BB962C8B-B14F-4D97-AF65-F5344CB8AC3E}">
        <p14:creationId xmlns:p14="http://schemas.microsoft.com/office/powerpoint/2010/main" val="234848565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25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1+#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1+#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B0D603-206B-C130-85B6-B25E71776640}"/>
            </a:ext>
          </a:extLst>
        </p:cNvPr>
        <p:cNvGrpSpPr/>
        <p:nvPr/>
      </p:nvGrpSpPr>
      <p:grpSpPr>
        <a:xfrm>
          <a:off x="0" y="0"/>
          <a:ext cx="0" cy="0"/>
          <a:chOff x="0" y="0"/>
          <a:chExt cx="0" cy="0"/>
        </a:xfrm>
      </p:grpSpPr>
      <p:sp>
        <p:nvSpPr>
          <p:cNvPr id="13" name="Rectangle 12">
            <a:extLst>
              <a:ext uri="{FF2B5EF4-FFF2-40B4-BE49-F238E27FC236}">
                <a16:creationId xmlns:a16="http://schemas.microsoft.com/office/drawing/2014/main" id="{BA1CED34-0FE2-F7F8-167B-5D5FC13170F4}"/>
              </a:ext>
            </a:extLst>
          </p:cNvPr>
          <p:cNvSpPr/>
          <p:nvPr/>
        </p:nvSpPr>
        <p:spPr>
          <a:xfrm rot="5400000">
            <a:off x="3278690" y="269479"/>
            <a:ext cx="12213132" cy="6581144"/>
          </a:xfrm>
          <a:prstGeom prst="rect">
            <a:avLst/>
          </a:prstGeom>
          <a:solidFill>
            <a:srgbClr val="008080"/>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ajawal ExtraBold" panose="00000800000000000000" pitchFamily="2" charset="-78"/>
              <a:ea typeface="+mn-ea"/>
              <a:cs typeface="Tajawal ExtraBold" panose="00000800000000000000" pitchFamily="2" charset="-78"/>
            </a:endParaRPr>
          </a:p>
        </p:txBody>
      </p:sp>
      <p:sp>
        <p:nvSpPr>
          <p:cNvPr id="10" name="TextBox 9">
            <a:extLst>
              <a:ext uri="{FF2B5EF4-FFF2-40B4-BE49-F238E27FC236}">
                <a16:creationId xmlns:a16="http://schemas.microsoft.com/office/drawing/2014/main" id="{D7A61534-FFFB-CB41-CF38-7C61034199CE}"/>
              </a:ext>
            </a:extLst>
          </p:cNvPr>
          <p:cNvSpPr txBox="1"/>
          <p:nvPr/>
        </p:nvSpPr>
        <p:spPr>
          <a:xfrm>
            <a:off x="1069407" y="274272"/>
            <a:ext cx="10053186" cy="646331"/>
          </a:xfrm>
          <a:prstGeom prst="rect">
            <a:avLst/>
          </a:prstGeom>
          <a:noFill/>
        </p:spPr>
        <p:txBody>
          <a:bodyPr wrap="squar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3600" b="1" i="0" u="none" strike="noStrike" kern="1200" cap="none" spc="0" normalizeH="0" baseline="0" noProof="0" dirty="0">
                <a:ln>
                  <a:noFill/>
                </a:ln>
                <a:solidFill>
                  <a:schemeClr val="bg1"/>
                </a:solidFill>
                <a:effectLst/>
                <a:uLnTx/>
                <a:uFillTx/>
                <a:latin typeface="Adobe Arabic" panose="02040503050201020203" pitchFamily="18" charset="-78"/>
                <a:ea typeface="+mn-ea"/>
                <a:cs typeface="Adobe Arabic" panose="02040503050201020203" pitchFamily="18" charset="-78"/>
              </a:rPr>
              <a:t>مهارات الاتصال </a:t>
            </a:r>
            <a:r>
              <a:rPr kumimoji="0" lang="ar-EG" sz="3600" b="1" i="0" u="none" strike="noStrike" kern="1200" cap="none" spc="0" normalizeH="0" baseline="0" noProof="0" dirty="0">
                <a:ln>
                  <a:noFill/>
                </a:ln>
                <a:solidFill>
                  <a:srgbClr val="4A431E"/>
                </a:solidFill>
                <a:effectLst/>
                <a:uLnTx/>
                <a:uFillTx/>
                <a:latin typeface="Adobe Arabic" panose="02040503050201020203" pitchFamily="18" charset="-78"/>
                <a:ea typeface="+mn-ea"/>
                <a:cs typeface="Adobe Arabic" panose="02040503050201020203" pitchFamily="18" charset="-78"/>
              </a:rPr>
              <a:t>القيادي الفعّال</a:t>
            </a:r>
          </a:p>
        </p:txBody>
      </p:sp>
      <p:grpSp>
        <p:nvGrpSpPr>
          <p:cNvPr id="4" name="Group 46">
            <a:extLst>
              <a:ext uri="{FF2B5EF4-FFF2-40B4-BE49-F238E27FC236}">
                <a16:creationId xmlns:a16="http://schemas.microsoft.com/office/drawing/2014/main" id="{1456DD17-2DC6-1A75-B069-8E5589CE1D58}"/>
              </a:ext>
            </a:extLst>
          </p:cNvPr>
          <p:cNvGrpSpPr/>
          <p:nvPr/>
        </p:nvGrpSpPr>
        <p:grpSpPr>
          <a:xfrm>
            <a:off x="-159396" y="1685842"/>
            <a:ext cx="5949910" cy="523220"/>
            <a:chOff x="1806222" y="2632971"/>
            <a:chExt cx="6370590" cy="523220"/>
          </a:xfrm>
        </p:grpSpPr>
        <p:sp>
          <p:nvSpPr>
            <p:cNvPr id="5" name="TextBox 47">
              <a:extLst>
                <a:ext uri="{FF2B5EF4-FFF2-40B4-BE49-F238E27FC236}">
                  <a16:creationId xmlns:a16="http://schemas.microsoft.com/office/drawing/2014/main" id="{BCB4D755-23D5-F1F8-DD02-D7AB3E57ECE4}"/>
                </a:ext>
              </a:extLst>
            </p:cNvPr>
            <p:cNvSpPr txBox="1"/>
            <p:nvPr/>
          </p:nvSpPr>
          <p:spPr>
            <a:xfrm>
              <a:off x="1806222" y="2632971"/>
              <a:ext cx="5921647" cy="523220"/>
            </a:xfrm>
            <a:prstGeom prst="rect">
              <a:avLst/>
            </a:prstGeom>
            <a:noFill/>
          </p:spPr>
          <p:txBody>
            <a:bodyPr wrap="square">
              <a:spAutoFit/>
            </a:bodyPr>
            <a:lstStyle/>
            <a:p>
              <a:pPr algn="r" rtl="1"/>
              <a:r>
                <a:rPr lang="ar-EG" sz="2800" b="1" dirty="0">
                  <a:solidFill>
                    <a:srgbClr val="168489"/>
                  </a:solidFill>
                  <a:latin typeface="Adobe Arabic" panose="02040503050201020203" pitchFamily="18" charset="-78"/>
                  <a:cs typeface="Adobe Arabic" panose="02040503050201020203" pitchFamily="18" charset="-78"/>
                </a:rPr>
                <a:t>عناصر التواصل غير اللفظي:</a:t>
              </a:r>
            </a:p>
          </p:txBody>
        </p:sp>
        <p:pic>
          <p:nvPicPr>
            <p:cNvPr id="6" name="Picture 48" descr="ذرة خطوط عريضة">
              <a:extLst>
                <a:ext uri="{FF2B5EF4-FFF2-40B4-BE49-F238E27FC236}">
                  <a16:creationId xmlns:a16="http://schemas.microsoft.com/office/drawing/2014/main" id="{09062CFC-3059-1CB3-8089-164A0EE318BF}"/>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7798530" y="2746564"/>
              <a:ext cx="378282" cy="353302"/>
            </a:xfrm>
            <a:prstGeom prst="rect">
              <a:avLst/>
            </a:prstGeom>
          </p:spPr>
        </p:pic>
      </p:grpSp>
      <p:grpSp>
        <p:nvGrpSpPr>
          <p:cNvPr id="7" name="Group 46">
            <a:extLst>
              <a:ext uri="{FF2B5EF4-FFF2-40B4-BE49-F238E27FC236}">
                <a16:creationId xmlns:a16="http://schemas.microsoft.com/office/drawing/2014/main" id="{0CC56951-7D3B-B98A-0584-3DFA3C343BA8}"/>
              </a:ext>
            </a:extLst>
          </p:cNvPr>
          <p:cNvGrpSpPr/>
          <p:nvPr/>
        </p:nvGrpSpPr>
        <p:grpSpPr>
          <a:xfrm>
            <a:off x="687094" y="2331157"/>
            <a:ext cx="4684123" cy="523220"/>
            <a:chOff x="3161505" y="2632971"/>
            <a:chExt cx="5015307" cy="523220"/>
          </a:xfrm>
        </p:grpSpPr>
        <p:sp>
          <p:nvSpPr>
            <p:cNvPr id="8" name="TextBox 47">
              <a:extLst>
                <a:ext uri="{FF2B5EF4-FFF2-40B4-BE49-F238E27FC236}">
                  <a16:creationId xmlns:a16="http://schemas.microsoft.com/office/drawing/2014/main" id="{5FC756A2-2201-9050-CC54-DA7C6EF80630}"/>
                </a:ext>
              </a:extLst>
            </p:cNvPr>
            <p:cNvSpPr txBox="1"/>
            <p:nvPr/>
          </p:nvSpPr>
          <p:spPr>
            <a:xfrm>
              <a:off x="3161505" y="2632971"/>
              <a:ext cx="4566365" cy="523220"/>
            </a:xfrm>
            <a:prstGeom prst="rect">
              <a:avLst/>
            </a:prstGeom>
            <a:noFill/>
          </p:spPr>
          <p:txBody>
            <a:bodyPr wrap="square">
              <a:spAutoFit/>
            </a:bodyPr>
            <a:lstStyle/>
            <a:p>
              <a:pPr algn="r" rtl="1"/>
              <a:r>
                <a:rPr lang="ar-EG" sz="2800" b="1" dirty="0">
                  <a:latin typeface="Adobe Arabic" panose="02040503050201020203" pitchFamily="18" charset="-78"/>
                  <a:cs typeface="Adobe Arabic" panose="02040503050201020203" pitchFamily="18" charset="-78"/>
                </a:rPr>
                <a:t>نبرة الصوت وسرعته</a:t>
              </a:r>
            </a:p>
          </p:txBody>
        </p:sp>
        <p:pic>
          <p:nvPicPr>
            <p:cNvPr id="9" name="Picture 48">
              <a:extLst>
                <a:ext uri="{FF2B5EF4-FFF2-40B4-BE49-F238E27FC236}">
                  <a16:creationId xmlns:a16="http://schemas.microsoft.com/office/drawing/2014/main" id="{DCEAE935-BA92-392D-3B20-BF8DBF76C7D7}"/>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7798530" y="2746564"/>
              <a:ext cx="378282" cy="353302"/>
            </a:xfrm>
            <a:prstGeom prst="rect">
              <a:avLst/>
            </a:prstGeom>
          </p:spPr>
        </p:pic>
      </p:grpSp>
      <p:grpSp>
        <p:nvGrpSpPr>
          <p:cNvPr id="3" name="Group 46">
            <a:extLst>
              <a:ext uri="{FF2B5EF4-FFF2-40B4-BE49-F238E27FC236}">
                <a16:creationId xmlns:a16="http://schemas.microsoft.com/office/drawing/2014/main" id="{AFA39E62-77C0-E42D-9044-AC56BD4FEABD}"/>
              </a:ext>
            </a:extLst>
          </p:cNvPr>
          <p:cNvGrpSpPr/>
          <p:nvPr/>
        </p:nvGrpSpPr>
        <p:grpSpPr>
          <a:xfrm>
            <a:off x="687094" y="3218170"/>
            <a:ext cx="4684123" cy="523220"/>
            <a:chOff x="3161505" y="2632971"/>
            <a:chExt cx="5015307" cy="523220"/>
          </a:xfrm>
        </p:grpSpPr>
        <p:sp>
          <p:nvSpPr>
            <p:cNvPr id="11" name="TextBox 47">
              <a:extLst>
                <a:ext uri="{FF2B5EF4-FFF2-40B4-BE49-F238E27FC236}">
                  <a16:creationId xmlns:a16="http://schemas.microsoft.com/office/drawing/2014/main" id="{71122BC6-D060-2DC4-8F8E-6B7348BE4BE6}"/>
                </a:ext>
              </a:extLst>
            </p:cNvPr>
            <p:cNvSpPr txBox="1"/>
            <p:nvPr/>
          </p:nvSpPr>
          <p:spPr>
            <a:xfrm>
              <a:off x="3161505" y="2632971"/>
              <a:ext cx="4566365" cy="523220"/>
            </a:xfrm>
            <a:prstGeom prst="rect">
              <a:avLst/>
            </a:prstGeom>
            <a:noFill/>
          </p:spPr>
          <p:txBody>
            <a:bodyPr wrap="square">
              <a:spAutoFit/>
            </a:bodyPr>
            <a:lstStyle/>
            <a:p>
              <a:pPr algn="r" rtl="1"/>
              <a:r>
                <a:rPr lang="ar-EG" sz="2800" b="1" dirty="0">
                  <a:latin typeface="Adobe Arabic" panose="02040503050201020203" pitchFamily="18" charset="-78"/>
                  <a:cs typeface="Adobe Arabic" panose="02040503050201020203" pitchFamily="18" charset="-78"/>
                </a:rPr>
                <a:t>تؤثر في كيفية تفسير الكلمات.</a:t>
              </a:r>
            </a:p>
          </p:txBody>
        </p:sp>
        <p:pic>
          <p:nvPicPr>
            <p:cNvPr id="12" name="Picture 48">
              <a:extLst>
                <a:ext uri="{FF2B5EF4-FFF2-40B4-BE49-F238E27FC236}">
                  <a16:creationId xmlns:a16="http://schemas.microsoft.com/office/drawing/2014/main" id="{640656D2-D59E-09BA-11F7-2FE4C18F26C0}"/>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7798530" y="2746564"/>
              <a:ext cx="378282" cy="353302"/>
            </a:xfrm>
            <a:prstGeom prst="rect">
              <a:avLst/>
            </a:prstGeom>
          </p:spPr>
        </p:pic>
      </p:grpSp>
      <p:pic>
        <p:nvPicPr>
          <p:cNvPr id="14" name="صورة 13">
            <a:extLst>
              <a:ext uri="{FF2B5EF4-FFF2-40B4-BE49-F238E27FC236}">
                <a16:creationId xmlns:a16="http://schemas.microsoft.com/office/drawing/2014/main" id="{0B13B5E4-BEFC-791F-B3F9-23106EFC28E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688583" y="1009292"/>
            <a:ext cx="1437552" cy="456614"/>
          </a:xfrm>
          <a:prstGeom prst="rect">
            <a:avLst/>
          </a:prstGeom>
        </p:spPr>
      </p:pic>
      <p:pic>
        <p:nvPicPr>
          <p:cNvPr id="15" name="صورة 14">
            <a:extLst>
              <a:ext uri="{FF2B5EF4-FFF2-40B4-BE49-F238E27FC236}">
                <a16:creationId xmlns:a16="http://schemas.microsoft.com/office/drawing/2014/main" id="{F78E613C-90A2-C90A-6BD6-084DEBD59D57}"/>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431481" y="1619928"/>
            <a:ext cx="1108820" cy="550050"/>
          </a:xfrm>
          <a:prstGeom prst="rect">
            <a:avLst/>
          </a:prstGeom>
        </p:spPr>
      </p:pic>
      <p:pic>
        <p:nvPicPr>
          <p:cNvPr id="16" name="صورة 15">
            <a:extLst>
              <a:ext uri="{FF2B5EF4-FFF2-40B4-BE49-F238E27FC236}">
                <a16:creationId xmlns:a16="http://schemas.microsoft.com/office/drawing/2014/main" id="{8754D608-9256-C90D-A0C4-100E8C3AAFBD}"/>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0557272" y="1554596"/>
            <a:ext cx="1443978" cy="493380"/>
          </a:xfrm>
          <a:prstGeom prst="rect">
            <a:avLst/>
          </a:prstGeom>
        </p:spPr>
      </p:pic>
      <p:pic>
        <p:nvPicPr>
          <p:cNvPr id="17" name="صورة 16">
            <a:extLst>
              <a:ext uri="{FF2B5EF4-FFF2-40B4-BE49-F238E27FC236}">
                <a16:creationId xmlns:a16="http://schemas.microsoft.com/office/drawing/2014/main" id="{269D4D80-05BE-9E7A-DC18-5935F3CD8A8B}"/>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8793670" y="1643860"/>
            <a:ext cx="736043" cy="607183"/>
          </a:xfrm>
          <a:prstGeom prst="rect">
            <a:avLst/>
          </a:prstGeom>
        </p:spPr>
      </p:pic>
      <p:pic>
        <p:nvPicPr>
          <p:cNvPr id="22" name="صورة 21">
            <a:extLst>
              <a:ext uri="{FF2B5EF4-FFF2-40B4-BE49-F238E27FC236}">
                <a16:creationId xmlns:a16="http://schemas.microsoft.com/office/drawing/2014/main" id="{6F12685F-4058-906A-2BC3-36D049C3B7EA}"/>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850228" y="2251043"/>
            <a:ext cx="3601358" cy="2141202"/>
          </a:xfrm>
          <a:prstGeom prst="rect">
            <a:avLst/>
          </a:prstGeom>
        </p:spPr>
      </p:pic>
      <p:pic>
        <p:nvPicPr>
          <p:cNvPr id="23" name="صورة 22">
            <a:extLst>
              <a:ext uri="{FF2B5EF4-FFF2-40B4-BE49-F238E27FC236}">
                <a16:creationId xmlns:a16="http://schemas.microsoft.com/office/drawing/2014/main" id="{35CD94C6-980F-F508-3965-39553685F13F}"/>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9131912" y="868194"/>
            <a:ext cx="1551980" cy="720492"/>
          </a:xfrm>
          <a:prstGeom prst="rect">
            <a:avLst/>
          </a:prstGeom>
        </p:spPr>
      </p:pic>
    </p:spTree>
    <p:extLst>
      <p:ext uri="{BB962C8B-B14F-4D97-AF65-F5344CB8AC3E}">
        <p14:creationId xmlns:p14="http://schemas.microsoft.com/office/powerpoint/2010/main" val="63205549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25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1+#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1+#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A1CEB1-52A4-F67A-032A-F72A7FD90283}"/>
            </a:ext>
          </a:extLst>
        </p:cNvPr>
        <p:cNvGrpSpPr/>
        <p:nvPr/>
      </p:nvGrpSpPr>
      <p:grpSpPr>
        <a:xfrm>
          <a:off x="0" y="0"/>
          <a:ext cx="0" cy="0"/>
          <a:chOff x="0" y="0"/>
          <a:chExt cx="0" cy="0"/>
        </a:xfrm>
      </p:grpSpPr>
      <p:sp>
        <p:nvSpPr>
          <p:cNvPr id="13" name="Rectangle 12">
            <a:extLst>
              <a:ext uri="{FF2B5EF4-FFF2-40B4-BE49-F238E27FC236}">
                <a16:creationId xmlns:a16="http://schemas.microsoft.com/office/drawing/2014/main" id="{4DF91436-2D40-8F1A-4D02-C34B94318870}"/>
              </a:ext>
            </a:extLst>
          </p:cNvPr>
          <p:cNvSpPr/>
          <p:nvPr/>
        </p:nvSpPr>
        <p:spPr>
          <a:xfrm rot="5400000">
            <a:off x="3278690" y="269479"/>
            <a:ext cx="12213132" cy="6581144"/>
          </a:xfrm>
          <a:prstGeom prst="rect">
            <a:avLst/>
          </a:prstGeom>
          <a:solidFill>
            <a:srgbClr val="008080"/>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ajawal ExtraBold" panose="00000800000000000000" pitchFamily="2" charset="-78"/>
              <a:ea typeface="+mn-ea"/>
              <a:cs typeface="Tajawal ExtraBold" panose="00000800000000000000" pitchFamily="2" charset="-78"/>
            </a:endParaRPr>
          </a:p>
        </p:txBody>
      </p:sp>
      <p:sp>
        <p:nvSpPr>
          <p:cNvPr id="10" name="TextBox 9">
            <a:extLst>
              <a:ext uri="{FF2B5EF4-FFF2-40B4-BE49-F238E27FC236}">
                <a16:creationId xmlns:a16="http://schemas.microsoft.com/office/drawing/2014/main" id="{71FD54B1-927A-FA2B-674B-1098AA3130FD}"/>
              </a:ext>
            </a:extLst>
          </p:cNvPr>
          <p:cNvSpPr txBox="1"/>
          <p:nvPr/>
        </p:nvSpPr>
        <p:spPr>
          <a:xfrm>
            <a:off x="1069407" y="274272"/>
            <a:ext cx="10053186" cy="646331"/>
          </a:xfrm>
          <a:prstGeom prst="rect">
            <a:avLst/>
          </a:prstGeom>
          <a:noFill/>
        </p:spPr>
        <p:txBody>
          <a:bodyPr wrap="squar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3600" b="1" i="0" u="none" strike="noStrike" kern="1200" cap="none" spc="0" normalizeH="0" baseline="0" noProof="0" dirty="0">
                <a:ln>
                  <a:noFill/>
                </a:ln>
                <a:solidFill>
                  <a:schemeClr val="bg1"/>
                </a:solidFill>
                <a:effectLst/>
                <a:uLnTx/>
                <a:uFillTx/>
                <a:latin typeface="Adobe Arabic" panose="02040503050201020203" pitchFamily="18" charset="-78"/>
                <a:ea typeface="+mn-ea"/>
                <a:cs typeface="Adobe Arabic" panose="02040503050201020203" pitchFamily="18" charset="-78"/>
              </a:rPr>
              <a:t>مهارات الاتصال </a:t>
            </a:r>
            <a:r>
              <a:rPr kumimoji="0" lang="ar-EG" sz="3600" b="1" i="0" u="none" strike="noStrike" kern="1200" cap="none" spc="0" normalizeH="0" baseline="0" noProof="0" dirty="0">
                <a:ln>
                  <a:noFill/>
                </a:ln>
                <a:solidFill>
                  <a:srgbClr val="4A431E"/>
                </a:solidFill>
                <a:effectLst/>
                <a:uLnTx/>
                <a:uFillTx/>
                <a:latin typeface="Adobe Arabic" panose="02040503050201020203" pitchFamily="18" charset="-78"/>
                <a:ea typeface="+mn-ea"/>
                <a:cs typeface="Adobe Arabic" panose="02040503050201020203" pitchFamily="18" charset="-78"/>
              </a:rPr>
              <a:t>القيادي الفعّال</a:t>
            </a:r>
          </a:p>
        </p:txBody>
      </p:sp>
      <p:grpSp>
        <p:nvGrpSpPr>
          <p:cNvPr id="4" name="Group 46">
            <a:extLst>
              <a:ext uri="{FF2B5EF4-FFF2-40B4-BE49-F238E27FC236}">
                <a16:creationId xmlns:a16="http://schemas.microsoft.com/office/drawing/2014/main" id="{2E093B63-920C-0A8D-85FB-F1FAEFBEB155}"/>
              </a:ext>
            </a:extLst>
          </p:cNvPr>
          <p:cNvGrpSpPr/>
          <p:nvPr/>
        </p:nvGrpSpPr>
        <p:grpSpPr>
          <a:xfrm>
            <a:off x="-159396" y="1685842"/>
            <a:ext cx="5949910" cy="523220"/>
            <a:chOff x="1806222" y="2632971"/>
            <a:chExt cx="6370590" cy="523220"/>
          </a:xfrm>
        </p:grpSpPr>
        <p:sp>
          <p:nvSpPr>
            <p:cNvPr id="5" name="TextBox 47">
              <a:extLst>
                <a:ext uri="{FF2B5EF4-FFF2-40B4-BE49-F238E27FC236}">
                  <a16:creationId xmlns:a16="http://schemas.microsoft.com/office/drawing/2014/main" id="{409BBA51-9543-8237-5FDB-881DFFD74A61}"/>
                </a:ext>
              </a:extLst>
            </p:cNvPr>
            <p:cNvSpPr txBox="1"/>
            <p:nvPr/>
          </p:nvSpPr>
          <p:spPr>
            <a:xfrm>
              <a:off x="1806222" y="2632971"/>
              <a:ext cx="5921647" cy="523220"/>
            </a:xfrm>
            <a:prstGeom prst="rect">
              <a:avLst/>
            </a:prstGeom>
            <a:noFill/>
          </p:spPr>
          <p:txBody>
            <a:bodyPr wrap="square">
              <a:spAutoFit/>
            </a:bodyPr>
            <a:lstStyle/>
            <a:p>
              <a:pPr algn="r" rtl="1"/>
              <a:r>
                <a:rPr lang="ar-EG" sz="2800" b="1" dirty="0">
                  <a:solidFill>
                    <a:srgbClr val="168489"/>
                  </a:solidFill>
                  <a:latin typeface="Adobe Arabic" panose="02040503050201020203" pitchFamily="18" charset="-78"/>
                  <a:cs typeface="Adobe Arabic" panose="02040503050201020203" pitchFamily="18" charset="-78"/>
                </a:rPr>
                <a:t>عناصر التواصل غير اللفظي:</a:t>
              </a:r>
            </a:p>
          </p:txBody>
        </p:sp>
        <p:pic>
          <p:nvPicPr>
            <p:cNvPr id="6" name="Picture 48" descr="ذرة خطوط عريضة">
              <a:extLst>
                <a:ext uri="{FF2B5EF4-FFF2-40B4-BE49-F238E27FC236}">
                  <a16:creationId xmlns:a16="http://schemas.microsoft.com/office/drawing/2014/main" id="{4D08907C-83BD-50B7-6FED-AF5AB7131946}"/>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7798530" y="2746564"/>
              <a:ext cx="378282" cy="353302"/>
            </a:xfrm>
            <a:prstGeom prst="rect">
              <a:avLst/>
            </a:prstGeom>
          </p:spPr>
        </p:pic>
      </p:grpSp>
      <p:grpSp>
        <p:nvGrpSpPr>
          <p:cNvPr id="7" name="Group 46">
            <a:extLst>
              <a:ext uri="{FF2B5EF4-FFF2-40B4-BE49-F238E27FC236}">
                <a16:creationId xmlns:a16="http://schemas.microsoft.com/office/drawing/2014/main" id="{D7F08BAD-B47F-EDD9-820F-3E39A9E42CE6}"/>
              </a:ext>
            </a:extLst>
          </p:cNvPr>
          <p:cNvGrpSpPr/>
          <p:nvPr/>
        </p:nvGrpSpPr>
        <p:grpSpPr>
          <a:xfrm>
            <a:off x="687094" y="2331157"/>
            <a:ext cx="4684123" cy="523220"/>
            <a:chOff x="3161505" y="2632971"/>
            <a:chExt cx="5015307" cy="523220"/>
          </a:xfrm>
        </p:grpSpPr>
        <p:sp>
          <p:nvSpPr>
            <p:cNvPr id="8" name="TextBox 47">
              <a:extLst>
                <a:ext uri="{FF2B5EF4-FFF2-40B4-BE49-F238E27FC236}">
                  <a16:creationId xmlns:a16="http://schemas.microsoft.com/office/drawing/2014/main" id="{A6CF8418-063E-F4F7-2551-072060483FD1}"/>
                </a:ext>
              </a:extLst>
            </p:cNvPr>
            <p:cNvSpPr txBox="1"/>
            <p:nvPr/>
          </p:nvSpPr>
          <p:spPr>
            <a:xfrm>
              <a:off x="3161505" y="2632971"/>
              <a:ext cx="4566365" cy="523220"/>
            </a:xfrm>
            <a:prstGeom prst="rect">
              <a:avLst/>
            </a:prstGeom>
            <a:noFill/>
          </p:spPr>
          <p:txBody>
            <a:bodyPr wrap="square">
              <a:spAutoFit/>
            </a:bodyPr>
            <a:lstStyle/>
            <a:p>
              <a:pPr algn="r" rtl="1"/>
              <a:r>
                <a:rPr lang="ar-EG" sz="2800" b="1" dirty="0">
                  <a:latin typeface="Adobe Arabic" panose="02040503050201020203" pitchFamily="18" charset="-78"/>
                  <a:cs typeface="Adobe Arabic" panose="02040503050201020203" pitchFamily="18" charset="-78"/>
                </a:rPr>
                <a:t>المسافة الشخصية</a:t>
              </a:r>
            </a:p>
          </p:txBody>
        </p:sp>
        <p:pic>
          <p:nvPicPr>
            <p:cNvPr id="9" name="Picture 48">
              <a:extLst>
                <a:ext uri="{FF2B5EF4-FFF2-40B4-BE49-F238E27FC236}">
                  <a16:creationId xmlns:a16="http://schemas.microsoft.com/office/drawing/2014/main" id="{2A1B1F76-A977-CFFA-B0A9-BA396564F820}"/>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7798530" y="2746564"/>
              <a:ext cx="378282" cy="353302"/>
            </a:xfrm>
            <a:prstGeom prst="rect">
              <a:avLst/>
            </a:prstGeom>
          </p:spPr>
        </p:pic>
      </p:grpSp>
      <p:grpSp>
        <p:nvGrpSpPr>
          <p:cNvPr id="3" name="Group 46">
            <a:extLst>
              <a:ext uri="{FF2B5EF4-FFF2-40B4-BE49-F238E27FC236}">
                <a16:creationId xmlns:a16="http://schemas.microsoft.com/office/drawing/2014/main" id="{F73C57F1-99DF-AE12-0CF2-D4CA86ABEB20}"/>
              </a:ext>
            </a:extLst>
          </p:cNvPr>
          <p:cNvGrpSpPr/>
          <p:nvPr/>
        </p:nvGrpSpPr>
        <p:grpSpPr>
          <a:xfrm>
            <a:off x="687094" y="3218170"/>
            <a:ext cx="4684123" cy="523220"/>
            <a:chOff x="3161505" y="2632971"/>
            <a:chExt cx="5015307" cy="523220"/>
          </a:xfrm>
        </p:grpSpPr>
        <p:sp>
          <p:nvSpPr>
            <p:cNvPr id="11" name="TextBox 47">
              <a:extLst>
                <a:ext uri="{FF2B5EF4-FFF2-40B4-BE49-F238E27FC236}">
                  <a16:creationId xmlns:a16="http://schemas.microsoft.com/office/drawing/2014/main" id="{E3939859-33D8-A468-BD7B-D50F52748C63}"/>
                </a:ext>
              </a:extLst>
            </p:cNvPr>
            <p:cNvSpPr txBox="1"/>
            <p:nvPr/>
          </p:nvSpPr>
          <p:spPr>
            <a:xfrm>
              <a:off x="3161505" y="2632971"/>
              <a:ext cx="4566365" cy="523220"/>
            </a:xfrm>
            <a:prstGeom prst="rect">
              <a:avLst/>
            </a:prstGeom>
            <a:noFill/>
          </p:spPr>
          <p:txBody>
            <a:bodyPr wrap="square">
              <a:spAutoFit/>
            </a:bodyPr>
            <a:lstStyle/>
            <a:p>
              <a:pPr algn="r" rtl="1"/>
              <a:r>
                <a:rPr lang="ar-EG" sz="2800" b="1" dirty="0">
                  <a:latin typeface="Adobe Arabic" panose="02040503050201020203" pitchFamily="18" charset="-78"/>
                  <a:cs typeface="Adobe Arabic" panose="02040503050201020203" pitchFamily="18" charset="-78"/>
                </a:rPr>
                <a:t>تعكس العلاقة ومستوى الرسمية.</a:t>
              </a:r>
            </a:p>
          </p:txBody>
        </p:sp>
        <p:pic>
          <p:nvPicPr>
            <p:cNvPr id="12" name="Picture 48">
              <a:extLst>
                <a:ext uri="{FF2B5EF4-FFF2-40B4-BE49-F238E27FC236}">
                  <a16:creationId xmlns:a16="http://schemas.microsoft.com/office/drawing/2014/main" id="{E35D66FA-CCCB-43A8-2AC9-684F283BC9A3}"/>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7798530" y="2746564"/>
              <a:ext cx="378282" cy="353302"/>
            </a:xfrm>
            <a:prstGeom prst="rect">
              <a:avLst/>
            </a:prstGeom>
          </p:spPr>
        </p:pic>
      </p:grpSp>
      <p:pic>
        <p:nvPicPr>
          <p:cNvPr id="14" name="صورة 13">
            <a:extLst>
              <a:ext uri="{FF2B5EF4-FFF2-40B4-BE49-F238E27FC236}">
                <a16:creationId xmlns:a16="http://schemas.microsoft.com/office/drawing/2014/main" id="{783CAA11-BCFB-09C3-20EE-65974EE3A65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090268" y="1175280"/>
            <a:ext cx="1437552" cy="456614"/>
          </a:xfrm>
          <a:prstGeom prst="rect">
            <a:avLst/>
          </a:prstGeom>
        </p:spPr>
      </p:pic>
      <p:pic>
        <p:nvPicPr>
          <p:cNvPr id="15" name="صورة 14">
            <a:extLst>
              <a:ext uri="{FF2B5EF4-FFF2-40B4-BE49-F238E27FC236}">
                <a16:creationId xmlns:a16="http://schemas.microsoft.com/office/drawing/2014/main" id="{272D3536-83AD-2D5C-817B-521688281295}"/>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0865038" y="1716074"/>
            <a:ext cx="1108820" cy="550050"/>
          </a:xfrm>
          <a:prstGeom prst="rect">
            <a:avLst/>
          </a:prstGeom>
        </p:spPr>
      </p:pic>
      <p:pic>
        <p:nvPicPr>
          <p:cNvPr id="16" name="صورة 15">
            <a:extLst>
              <a:ext uri="{FF2B5EF4-FFF2-40B4-BE49-F238E27FC236}">
                <a16:creationId xmlns:a16="http://schemas.microsoft.com/office/drawing/2014/main" id="{E216BDEA-D07A-DA71-95E7-6BBBADE70B3D}"/>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0527820" y="1210953"/>
            <a:ext cx="1443978" cy="493380"/>
          </a:xfrm>
          <a:prstGeom prst="rect">
            <a:avLst/>
          </a:prstGeom>
        </p:spPr>
      </p:pic>
      <p:pic>
        <p:nvPicPr>
          <p:cNvPr id="17" name="صورة 16">
            <a:extLst>
              <a:ext uri="{FF2B5EF4-FFF2-40B4-BE49-F238E27FC236}">
                <a16:creationId xmlns:a16="http://schemas.microsoft.com/office/drawing/2014/main" id="{FD304BEA-1AAE-76A2-196D-D3EF0EA6540A}"/>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0159798" y="1631894"/>
            <a:ext cx="736043" cy="607183"/>
          </a:xfrm>
          <a:prstGeom prst="rect">
            <a:avLst/>
          </a:prstGeom>
        </p:spPr>
      </p:pic>
      <p:pic>
        <p:nvPicPr>
          <p:cNvPr id="22" name="صورة 21">
            <a:extLst>
              <a:ext uri="{FF2B5EF4-FFF2-40B4-BE49-F238E27FC236}">
                <a16:creationId xmlns:a16="http://schemas.microsoft.com/office/drawing/2014/main" id="{C014A44D-4180-E3AC-F82A-E607468427A7}"/>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9442857" y="1653072"/>
            <a:ext cx="732374" cy="435436"/>
          </a:xfrm>
          <a:prstGeom prst="rect">
            <a:avLst/>
          </a:prstGeom>
        </p:spPr>
      </p:pic>
      <p:pic>
        <p:nvPicPr>
          <p:cNvPr id="23" name="صورة 22">
            <a:extLst>
              <a:ext uri="{FF2B5EF4-FFF2-40B4-BE49-F238E27FC236}">
                <a16:creationId xmlns:a16="http://schemas.microsoft.com/office/drawing/2014/main" id="{3C7409DF-D42D-61F3-66AA-65ABA79F27D7}"/>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5940133" y="2088508"/>
            <a:ext cx="4201438" cy="1950478"/>
          </a:xfrm>
          <a:prstGeom prst="rect">
            <a:avLst/>
          </a:prstGeom>
        </p:spPr>
      </p:pic>
    </p:spTree>
    <p:extLst>
      <p:ext uri="{BB962C8B-B14F-4D97-AF65-F5344CB8AC3E}">
        <p14:creationId xmlns:p14="http://schemas.microsoft.com/office/powerpoint/2010/main" val="192980810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25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1+#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1+#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BD677B-B9B0-6870-EBA0-069B28E66DFB}"/>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81DE8C01-C272-BB60-7AE0-868EC0D2659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2" name="TextBox 1">
            <a:extLst>
              <a:ext uri="{FF2B5EF4-FFF2-40B4-BE49-F238E27FC236}">
                <a16:creationId xmlns:a16="http://schemas.microsoft.com/office/drawing/2014/main" id="{CDE336B9-0507-CDE2-9058-E3DBC4C66BF1}"/>
              </a:ext>
            </a:extLst>
          </p:cNvPr>
          <p:cNvSpPr txBox="1"/>
          <p:nvPr/>
        </p:nvSpPr>
        <p:spPr>
          <a:xfrm>
            <a:off x="2779494" y="-181335"/>
            <a:ext cx="6633012" cy="729430"/>
          </a:xfrm>
          <a:prstGeom prst="rect">
            <a:avLst/>
          </a:prstGeom>
          <a:noFill/>
        </p:spPr>
        <p:txBody>
          <a:bodyPr wrap="square">
            <a:spAutoFit/>
          </a:bodyPr>
          <a:lstStyle/>
          <a:p>
            <a:pPr algn="ctr" rtl="1">
              <a:lnSpc>
                <a:spcPct val="115000"/>
              </a:lnSpc>
            </a:pPr>
            <a:r>
              <a:rPr lang="ar-SA" sz="3600" b="1" dirty="0">
                <a:solidFill>
                  <a:schemeClr val="bg1"/>
                </a:solidFill>
                <a:latin typeface="Adobe Arabic" panose="02040503050201020203" pitchFamily="18" charset="-78"/>
                <a:cs typeface="Adobe Arabic" panose="02040503050201020203" pitchFamily="18" charset="-78"/>
              </a:rPr>
              <a:t>مهارات الاتصال القيادي الفعّال</a:t>
            </a:r>
          </a:p>
        </p:txBody>
      </p:sp>
      <p:grpSp>
        <p:nvGrpSpPr>
          <p:cNvPr id="5" name="Group 36">
            <a:extLst>
              <a:ext uri="{FF2B5EF4-FFF2-40B4-BE49-F238E27FC236}">
                <a16:creationId xmlns:a16="http://schemas.microsoft.com/office/drawing/2014/main" id="{FF97D791-0C74-80C2-C356-D0B2828BB3CD}"/>
              </a:ext>
            </a:extLst>
          </p:cNvPr>
          <p:cNvGrpSpPr/>
          <p:nvPr/>
        </p:nvGrpSpPr>
        <p:grpSpPr>
          <a:xfrm>
            <a:off x="3200400" y="846822"/>
            <a:ext cx="8599714" cy="895350"/>
            <a:chOff x="3437574" y="997952"/>
            <a:chExt cx="8599714" cy="895350"/>
          </a:xfrm>
        </p:grpSpPr>
        <p:sp>
          <p:nvSpPr>
            <p:cNvPr id="6" name="TextBox 3">
              <a:extLst>
                <a:ext uri="{FF2B5EF4-FFF2-40B4-BE49-F238E27FC236}">
                  <a16:creationId xmlns:a16="http://schemas.microsoft.com/office/drawing/2014/main" id="{EF8C7861-6849-F756-4567-1FE185CE8A13}"/>
                </a:ext>
              </a:extLst>
            </p:cNvPr>
            <p:cNvSpPr txBox="1"/>
            <p:nvPr/>
          </p:nvSpPr>
          <p:spPr>
            <a:xfrm>
              <a:off x="3437574" y="1119604"/>
              <a:ext cx="7551964" cy="707886"/>
            </a:xfrm>
            <a:prstGeom prst="rect">
              <a:avLst/>
            </a:prstGeom>
            <a:noFill/>
          </p:spPr>
          <p:txBody>
            <a:bodyPr wrap="square">
              <a:spAutoFit/>
            </a:bodyPr>
            <a:lstStyle/>
            <a:p>
              <a:pPr algn="r" rtl="1"/>
              <a:r>
                <a:rPr lang="ar-SA" sz="4000" b="1" dirty="0">
                  <a:solidFill>
                    <a:srgbClr val="006666"/>
                  </a:solidFill>
                  <a:latin typeface="Adobe Arabic" panose="02040503050201020203" pitchFamily="18" charset="-78"/>
                  <a:cs typeface="Adobe Arabic" panose="02040503050201020203" pitchFamily="18" charset="-78"/>
                </a:rPr>
                <a:t>التغذية الراجعة البنّاءة (</a:t>
              </a:r>
              <a:r>
                <a:rPr lang="fr-FR" sz="4000" b="1" dirty="0">
                  <a:solidFill>
                    <a:srgbClr val="006666"/>
                  </a:solidFill>
                  <a:latin typeface="Adobe Arabic" panose="02040503050201020203" pitchFamily="18" charset="-78"/>
                  <a:cs typeface="Adobe Arabic" panose="02040503050201020203" pitchFamily="18" charset="-78"/>
                </a:rPr>
                <a:t>Constructive Feedback</a:t>
              </a:r>
              <a:r>
                <a:rPr lang="ar-AE" sz="4000" b="1" dirty="0">
                  <a:solidFill>
                    <a:srgbClr val="006666"/>
                  </a:solidFill>
                  <a:latin typeface="Adobe Arabic" panose="02040503050201020203" pitchFamily="18" charset="-78"/>
                  <a:cs typeface="Adobe Arabic" panose="02040503050201020203" pitchFamily="18" charset="-78"/>
                </a:rPr>
                <a:t>)</a:t>
              </a:r>
            </a:p>
          </p:txBody>
        </p:sp>
        <p:pic>
          <p:nvPicPr>
            <p:cNvPr id="8" name="Picture 2" descr="Idea ">
              <a:extLst>
                <a:ext uri="{FF2B5EF4-FFF2-40B4-BE49-F238E27FC236}">
                  <a16:creationId xmlns:a16="http://schemas.microsoft.com/office/drawing/2014/main" id="{29BA4302-7649-9F20-E7B2-9F51F82EF60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141938" y="997952"/>
              <a:ext cx="895350" cy="895350"/>
            </a:xfrm>
            <a:prstGeom prst="rect">
              <a:avLst/>
            </a:prstGeom>
            <a:noFill/>
            <a:extLst>
              <a:ext uri="{909E8E84-426E-40DD-AFC4-6F175D3DCCD1}">
                <a14:hiddenFill xmlns:a14="http://schemas.microsoft.com/office/drawing/2010/main">
                  <a:solidFill>
                    <a:srgbClr val="FFFFFF"/>
                  </a:solidFill>
                </a14:hiddenFill>
              </a:ext>
            </a:extLst>
          </p:spPr>
        </p:pic>
      </p:grpSp>
      <p:pic>
        <p:nvPicPr>
          <p:cNvPr id="3" name="صورة 2">
            <a:extLst>
              <a:ext uri="{FF2B5EF4-FFF2-40B4-BE49-F238E27FC236}">
                <a16:creationId xmlns:a16="http://schemas.microsoft.com/office/drawing/2014/main" id="{8599172A-5C93-E1C6-6E7F-78EF08226019}"/>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94310" y="1971040"/>
            <a:ext cx="11305804" cy="4216400"/>
          </a:xfrm>
          <a:prstGeom prst="rect">
            <a:avLst/>
          </a:prstGeom>
        </p:spPr>
      </p:pic>
    </p:spTree>
    <p:extLst>
      <p:ext uri="{BB962C8B-B14F-4D97-AF65-F5344CB8AC3E}">
        <p14:creationId xmlns:p14="http://schemas.microsoft.com/office/powerpoint/2010/main" val="315724948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670BB8F-11FA-336B-1C56-0B2B8CC170CE}"/>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6E44F9F0-64BF-F35F-95F0-D9774B8C978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2" name="TextBox 1">
            <a:extLst>
              <a:ext uri="{FF2B5EF4-FFF2-40B4-BE49-F238E27FC236}">
                <a16:creationId xmlns:a16="http://schemas.microsoft.com/office/drawing/2014/main" id="{4462AF02-73AE-C5D4-B994-EC13461E77BF}"/>
              </a:ext>
            </a:extLst>
          </p:cNvPr>
          <p:cNvSpPr txBox="1"/>
          <p:nvPr/>
        </p:nvSpPr>
        <p:spPr>
          <a:xfrm>
            <a:off x="2779494" y="-181335"/>
            <a:ext cx="6633012" cy="729430"/>
          </a:xfrm>
          <a:prstGeom prst="rect">
            <a:avLst/>
          </a:prstGeom>
          <a:noFill/>
        </p:spPr>
        <p:txBody>
          <a:bodyPr wrap="square">
            <a:spAutoFit/>
          </a:bodyPr>
          <a:lstStyle/>
          <a:p>
            <a:pPr algn="ctr" rtl="1">
              <a:lnSpc>
                <a:spcPct val="115000"/>
              </a:lnSpc>
            </a:pPr>
            <a:r>
              <a:rPr lang="ar-SA" sz="3600" b="1" dirty="0">
                <a:solidFill>
                  <a:schemeClr val="bg1"/>
                </a:solidFill>
                <a:latin typeface="Adobe Arabic" panose="02040503050201020203" pitchFamily="18" charset="-78"/>
                <a:cs typeface="Adobe Arabic" panose="02040503050201020203" pitchFamily="18" charset="-78"/>
              </a:rPr>
              <a:t>نموذج </a:t>
            </a:r>
            <a:r>
              <a:rPr lang="fr-FR" sz="3600" b="1" dirty="0">
                <a:solidFill>
                  <a:schemeClr val="bg1"/>
                </a:solidFill>
                <a:latin typeface="Adobe Arabic" panose="02040503050201020203" pitchFamily="18" charset="-78"/>
                <a:cs typeface="Adobe Arabic" panose="02040503050201020203" pitchFamily="18" charset="-78"/>
              </a:rPr>
              <a:t>S.B.I </a:t>
            </a:r>
            <a:r>
              <a:rPr lang="ar-SA" sz="3600" b="1" dirty="0">
                <a:solidFill>
                  <a:schemeClr val="bg1"/>
                </a:solidFill>
                <a:latin typeface="Adobe Arabic" panose="02040503050201020203" pitchFamily="18" charset="-78"/>
                <a:cs typeface="Adobe Arabic" panose="02040503050201020203" pitchFamily="18" charset="-78"/>
              </a:rPr>
              <a:t>للتغذية الراجعة</a:t>
            </a:r>
          </a:p>
        </p:txBody>
      </p:sp>
      <p:pic>
        <p:nvPicPr>
          <p:cNvPr id="9" name="صورة 8">
            <a:extLst>
              <a:ext uri="{FF2B5EF4-FFF2-40B4-BE49-F238E27FC236}">
                <a16:creationId xmlns:a16="http://schemas.microsoft.com/office/drawing/2014/main" id="{76B5CD59-71E6-B765-B0F9-A7F318E2565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1046479"/>
            <a:ext cx="12192000" cy="5110482"/>
          </a:xfrm>
          <a:prstGeom prst="rect">
            <a:avLst/>
          </a:prstGeom>
        </p:spPr>
      </p:pic>
    </p:spTree>
    <p:extLst>
      <p:ext uri="{BB962C8B-B14F-4D97-AF65-F5344CB8AC3E}">
        <p14:creationId xmlns:p14="http://schemas.microsoft.com/office/powerpoint/2010/main" val="227168903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BA43C1-B408-EF55-BAB3-F591BA0FB052}"/>
            </a:ext>
          </a:extLst>
        </p:cNvPr>
        <p:cNvGrpSpPr/>
        <p:nvPr/>
      </p:nvGrpSpPr>
      <p:grpSpPr>
        <a:xfrm>
          <a:off x="0" y="0"/>
          <a:ext cx="0" cy="0"/>
          <a:chOff x="0" y="0"/>
          <a:chExt cx="0" cy="0"/>
        </a:xfrm>
      </p:grpSpPr>
      <p:sp>
        <p:nvSpPr>
          <p:cNvPr id="13" name="Rectangle 12">
            <a:extLst>
              <a:ext uri="{FF2B5EF4-FFF2-40B4-BE49-F238E27FC236}">
                <a16:creationId xmlns:a16="http://schemas.microsoft.com/office/drawing/2014/main" id="{37707729-4405-8CE8-B0E0-8E2442072417}"/>
              </a:ext>
            </a:extLst>
          </p:cNvPr>
          <p:cNvSpPr/>
          <p:nvPr/>
        </p:nvSpPr>
        <p:spPr>
          <a:xfrm>
            <a:off x="0" y="0"/>
            <a:ext cx="12192000" cy="6858000"/>
          </a:xfrm>
          <a:prstGeom prst="rect">
            <a:avLst/>
          </a:prstGeom>
          <a:solidFill>
            <a:srgbClr val="008080"/>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Tajawal ExtraBold" panose="00000800000000000000" pitchFamily="2" charset="-78"/>
              <a:ea typeface="+mn-ea"/>
              <a:cs typeface="Tajawal ExtraBold" panose="00000800000000000000" pitchFamily="2" charset="-78"/>
            </a:endParaRPr>
          </a:p>
        </p:txBody>
      </p:sp>
      <p:sp>
        <p:nvSpPr>
          <p:cNvPr id="10" name="TextBox 9">
            <a:extLst>
              <a:ext uri="{FF2B5EF4-FFF2-40B4-BE49-F238E27FC236}">
                <a16:creationId xmlns:a16="http://schemas.microsoft.com/office/drawing/2014/main" id="{8AC04306-6E08-D9FD-3827-9C9C67498F9E}"/>
              </a:ext>
            </a:extLst>
          </p:cNvPr>
          <p:cNvSpPr txBox="1"/>
          <p:nvPr/>
        </p:nvSpPr>
        <p:spPr>
          <a:xfrm>
            <a:off x="1827618" y="139258"/>
            <a:ext cx="7975384" cy="646331"/>
          </a:xfrm>
          <a:prstGeom prst="rect">
            <a:avLst/>
          </a:prstGeom>
          <a:noFill/>
        </p:spPr>
        <p:txBody>
          <a:bodyPr wrap="squar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3600" b="1" i="0" u="none" strike="noStrike" kern="1200" cap="none" spc="0" normalizeH="0" baseline="0" noProof="0" dirty="0">
                <a:ln>
                  <a:noFill/>
                </a:ln>
                <a:solidFill>
                  <a:prstClr val="white"/>
                </a:solidFill>
                <a:effectLst/>
                <a:uLnTx/>
                <a:uFillTx/>
                <a:latin typeface="Adobe Arabic" panose="02040503050201020203" pitchFamily="18" charset="-78"/>
                <a:ea typeface="+mn-ea"/>
                <a:cs typeface="Adobe Arabic" panose="02040503050201020203" pitchFamily="18" charset="-78"/>
              </a:rPr>
              <a:t>أساليب التأثير والإقناع داخل الفريق</a:t>
            </a:r>
            <a:endParaRPr kumimoji="0" lang="en-US" sz="3600" b="1" i="0" u="none" strike="noStrike" kern="1200" cap="none" spc="0" normalizeH="0" baseline="0" noProof="0" dirty="0">
              <a:ln>
                <a:noFill/>
              </a:ln>
              <a:solidFill>
                <a:prstClr val="black"/>
              </a:solidFill>
              <a:effectLst/>
              <a:uLnTx/>
              <a:uFillTx/>
              <a:latin typeface="Adobe Arabic" panose="02040503050201020203" pitchFamily="18" charset="-78"/>
              <a:ea typeface="+mn-ea"/>
              <a:cs typeface="Adobe Arabic" panose="02040503050201020203" pitchFamily="18" charset="-78"/>
            </a:endParaRPr>
          </a:p>
        </p:txBody>
      </p:sp>
      <p:graphicFrame>
        <p:nvGraphicFramePr>
          <p:cNvPr id="3" name="جدول 2">
            <a:extLst>
              <a:ext uri="{FF2B5EF4-FFF2-40B4-BE49-F238E27FC236}">
                <a16:creationId xmlns:a16="http://schemas.microsoft.com/office/drawing/2014/main" id="{D625F161-FD06-8022-1A7B-E54832E0DE63}"/>
              </a:ext>
            </a:extLst>
          </p:cNvPr>
          <p:cNvGraphicFramePr>
            <a:graphicFrameLocks noGrp="1"/>
          </p:cNvGraphicFramePr>
          <p:nvPr>
            <p:extLst>
              <p:ext uri="{D42A27DB-BD31-4B8C-83A1-F6EECF244321}">
                <p14:modId xmlns:p14="http://schemas.microsoft.com/office/powerpoint/2010/main" val="3406784361"/>
              </p:ext>
            </p:extLst>
          </p:nvPr>
        </p:nvGraphicFramePr>
        <p:xfrm>
          <a:off x="132080" y="718119"/>
          <a:ext cx="11927840" cy="6000623"/>
        </p:xfrm>
        <a:graphic>
          <a:graphicData uri="http://schemas.openxmlformats.org/drawingml/2006/table">
            <a:tbl>
              <a:tblPr rtl="1" firstRow="1" firstCol="1" bandRow="1"/>
              <a:tblGrid>
                <a:gridCol w="5963920">
                  <a:extLst>
                    <a:ext uri="{9D8B030D-6E8A-4147-A177-3AD203B41FA5}">
                      <a16:colId xmlns:a16="http://schemas.microsoft.com/office/drawing/2014/main" val="2699301307"/>
                    </a:ext>
                  </a:extLst>
                </a:gridCol>
                <a:gridCol w="5963920">
                  <a:extLst>
                    <a:ext uri="{9D8B030D-6E8A-4147-A177-3AD203B41FA5}">
                      <a16:colId xmlns:a16="http://schemas.microsoft.com/office/drawing/2014/main" val="2396331095"/>
                    </a:ext>
                  </a:extLst>
                </a:gridCol>
              </a:tblGrid>
              <a:tr h="0">
                <a:tc>
                  <a:txBody>
                    <a:bodyPr/>
                    <a:lstStyle/>
                    <a:p>
                      <a:pPr algn="ctr" rtl="1">
                        <a:lnSpc>
                          <a:spcPct val="107000"/>
                        </a:lnSpc>
                        <a:buNone/>
                      </a:pPr>
                      <a:r>
                        <a:rPr lang="ar-SA" sz="3200" b="1">
                          <a:solidFill>
                            <a:srgbClr val="008080"/>
                          </a:solidFill>
                          <a:effectLst/>
                          <a:latin typeface="Times New Roman" panose="02020603050405020304" pitchFamily="18" charset="0"/>
                          <a:ea typeface="Calibri" panose="020F0502020204030204" pitchFamily="34" charset="0"/>
                          <a:cs typeface="Adobe Arabic" panose="02040503050201020203" pitchFamily="18" charset="-78"/>
                        </a:rPr>
                        <a:t>مبادئ أساسية للإقناع</a:t>
                      </a:r>
                      <a:endParaRPr lang="fr-FR" sz="24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lgn="ctr" rtl="1">
                        <a:lnSpc>
                          <a:spcPct val="107000"/>
                        </a:lnSpc>
                        <a:buNone/>
                      </a:pPr>
                      <a:r>
                        <a:rPr lang="ar-SA" sz="3200" b="1">
                          <a:solidFill>
                            <a:srgbClr val="008080"/>
                          </a:solidFill>
                          <a:effectLst/>
                          <a:latin typeface="Times New Roman" panose="02020603050405020304" pitchFamily="18" charset="0"/>
                          <a:ea typeface="Calibri" panose="020F0502020204030204" pitchFamily="34" charset="0"/>
                          <a:cs typeface="Adobe Arabic" panose="02040503050201020203" pitchFamily="18" charset="-78"/>
                        </a:rPr>
                        <a:t>التطبيق القيادي</a:t>
                      </a:r>
                      <a:endParaRPr lang="fr-FR" sz="24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extLst>
                  <a:ext uri="{0D108BD9-81ED-4DB2-BD59-A6C34878D82A}">
                    <a16:rowId xmlns:a16="http://schemas.microsoft.com/office/drawing/2014/main" val="3461674543"/>
                  </a:ext>
                </a:extLst>
              </a:tr>
              <a:tr h="0">
                <a:tc>
                  <a:txBody>
                    <a:bodyPr/>
                    <a:lstStyle/>
                    <a:p>
                      <a:pPr algn="just" rtl="1">
                        <a:lnSpc>
                          <a:spcPct val="107000"/>
                        </a:lnSpc>
                        <a:buNone/>
                      </a:pPr>
                      <a:r>
                        <a:rPr lang="ar-SA" sz="2800" b="1" dirty="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rPr>
                        <a:t>المعاملة بالمثل (</a:t>
                      </a:r>
                      <a:r>
                        <a:rPr lang="en-US" sz="2800" b="1" dirty="0">
                          <a:solidFill>
                            <a:schemeClr val="bg1"/>
                          </a:solidFill>
                          <a:effectLst/>
                          <a:latin typeface="Sakkal Majalla" panose="02000000000000000000" pitchFamily="2" charset="-78"/>
                          <a:ea typeface="Calibri" panose="020F0502020204030204" pitchFamily="34" charset="0"/>
                          <a:cs typeface="Sakkal Majalla" panose="02000000000000000000" pitchFamily="2" charset="-78"/>
                        </a:rPr>
                        <a:t>Reciprocity</a:t>
                      </a:r>
                      <a:r>
                        <a:rPr lang="ar-SA" sz="2800" b="1" dirty="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rPr>
                        <a:t>):</a:t>
                      </a:r>
                      <a:r>
                        <a:rPr lang="ar-SA" sz="2800" dirty="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rPr>
                        <a:t> الناس يميلون إلى رد الجميل لمن أحسن إليهم.</a:t>
                      </a:r>
                      <a:endParaRPr lang="fr-FR" sz="2400" dirty="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rtl="1">
                        <a:lnSpc>
                          <a:spcPct val="107000"/>
                        </a:lnSpc>
                        <a:buNone/>
                      </a:pPr>
                      <a:r>
                        <a:rPr lang="ar-SA" sz="280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rPr>
                        <a:t>تقديم المساعدة والدعم للفريق قبل طلب التزامات منهم.</a:t>
                      </a:r>
                      <a:endParaRPr lang="fr-FR" sz="240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361603145"/>
                  </a:ext>
                </a:extLst>
              </a:tr>
              <a:tr h="0">
                <a:tc>
                  <a:txBody>
                    <a:bodyPr/>
                    <a:lstStyle/>
                    <a:p>
                      <a:pPr algn="just" rtl="1">
                        <a:lnSpc>
                          <a:spcPct val="107000"/>
                        </a:lnSpc>
                        <a:buNone/>
                      </a:pPr>
                      <a:r>
                        <a:rPr lang="ar-SA" sz="2800" b="1" dirty="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rPr>
                        <a:t>الالتزام والاتساق (</a:t>
                      </a:r>
                      <a:r>
                        <a:rPr lang="en-US" sz="2800" b="1" dirty="0">
                          <a:solidFill>
                            <a:schemeClr val="bg1"/>
                          </a:solidFill>
                          <a:effectLst/>
                          <a:latin typeface="Sakkal Majalla" panose="02000000000000000000" pitchFamily="2" charset="-78"/>
                          <a:ea typeface="Calibri" panose="020F0502020204030204" pitchFamily="34" charset="0"/>
                          <a:cs typeface="Sakkal Majalla" panose="02000000000000000000" pitchFamily="2" charset="-78"/>
                        </a:rPr>
                        <a:t>Commitment &amp; Consistency</a:t>
                      </a:r>
                      <a:r>
                        <a:rPr lang="ar-SA" sz="2800" b="1" dirty="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rPr>
                        <a:t>):</a:t>
                      </a:r>
                      <a:r>
                        <a:rPr lang="ar-SA" sz="2800" dirty="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rPr>
                        <a:t> الناس يفضّلون الاتساق مع التزاماتهم السابقة.</a:t>
                      </a:r>
                      <a:endParaRPr lang="fr-FR" sz="2400" dirty="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rtl="1">
                        <a:lnSpc>
                          <a:spcPct val="107000"/>
                        </a:lnSpc>
                        <a:buNone/>
                      </a:pPr>
                      <a:r>
                        <a:rPr lang="ar-SA" sz="280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rPr>
                        <a:t>الحصول على التزامات صغيرة في البداية، ثم البناء عليها تدريجياً.</a:t>
                      </a:r>
                      <a:endParaRPr lang="fr-FR" sz="240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57525497"/>
                  </a:ext>
                </a:extLst>
              </a:tr>
              <a:tr h="0">
                <a:tc>
                  <a:txBody>
                    <a:bodyPr/>
                    <a:lstStyle/>
                    <a:p>
                      <a:pPr algn="just" rtl="1">
                        <a:lnSpc>
                          <a:spcPct val="107000"/>
                        </a:lnSpc>
                        <a:buNone/>
                      </a:pPr>
                      <a:r>
                        <a:rPr lang="ar-SA" sz="2800" b="1" dirty="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rPr>
                        <a:t>الإثبات الاجتماعي (</a:t>
                      </a:r>
                      <a:r>
                        <a:rPr lang="en-US" sz="2800" b="1" dirty="0">
                          <a:solidFill>
                            <a:schemeClr val="bg1"/>
                          </a:solidFill>
                          <a:effectLst/>
                          <a:latin typeface="Sakkal Majalla" panose="02000000000000000000" pitchFamily="2" charset="-78"/>
                          <a:ea typeface="Calibri" panose="020F0502020204030204" pitchFamily="34" charset="0"/>
                          <a:cs typeface="Sakkal Majalla" panose="02000000000000000000" pitchFamily="2" charset="-78"/>
                        </a:rPr>
                        <a:t>Social Proof</a:t>
                      </a:r>
                      <a:r>
                        <a:rPr lang="ar-SA" sz="2800" b="1" dirty="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rPr>
                        <a:t>):</a:t>
                      </a:r>
                      <a:r>
                        <a:rPr lang="ar-SA" sz="2800" dirty="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rPr>
                        <a:t> الناس يتأثرون بما يفعله الآخرون.</a:t>
                      </a:r>
                      <a:endParaRPr lang="fr-FR" sz="2400" dirty="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rtl="1">
                        <a:lnSpc>
                          <a:spcPct val="107000"/>
                        </a:lnSpc>
                        <a:buNone/>
                      </a:pPr>
                      <a:r>
                        <a:rPr lang="ar-SA" sz="280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rPr>
                        <a:t>مشاركة قصص النجاح والنماذج الإيجابية داخل الفريق.</a:t>
                      </a:r>
                      <a:endParaRPr lang="fr-FR" sz="240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793584222"/>
                  </a:ext>
                </a:extLst>
              </a:tr>
              <a:tr h="0">
                <a:tc>
                  <a:txBody>
                    <a:bodyPr/>
                    <a:lstStyle/>
                    <a:p>
                      <a:pPr algn="just" rtl="1">
                        <a:lnSpc>
                          <a:spcPct val="107000"/>
                        </a:lnSpc>
                        <a:buNone/>
                      </a:pPr>
                      <a:r>
                        <a:rPr lang="ar-SA" sz="2800" b="1" dirty="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rPr>
                        <a:t>السلطة (</a:t>
                      </a:r>
                      <a:r>
                        <a:rPr lang="en-US" sz="2800" b="1" dirty="0">
                          <a:solidFill>
                            <a:schemeClr val="bg1"/>
                          </a:solidFill>
                          <a:effectLst/>
                          <a:latin typeface="Sakkal Majalla" panose="02000000000000000000" pitchFamily="2" charset="-78"/>
                          <a:ea typeface="Calibri" panose="020F0502020204030204" pitchFamily="34" charset="0"/>
                          <a:cs typeface="Sakkal Majalla" panose="02000000000000000000" pitchFamily="2" charset="-78"/>
                        </a:rPr>
                        <a:t>Authority</a:t>
                      </a:r>
                      <a:r>
                        <a:rPr lang="ar-SA" sz="2800" b="1" dirty="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rPr>
                        <a:t>):</a:t>
                      </a:r>
                      <a:r>
                        <a:rPr lang="ar-SA" sz="2800" dirty="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rPr>
                        <a:t> الناس يميلون للثقة بالخبراء وأصحاب المعرفة.</a:t>
                      </a:r>
                      <a:endParaRPr lang="fr-FR" sz="2400" dirty="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rtl="1">
                        <a:lnSpc>
                          <a:spcPct val="107000"/>
                        </a:lnSpc>
                        <a:buNone/>
                      </a:pPr>
                      <a:r>
                        <a:rPr lang="ar-SA" sz="2800" dirty="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rPr>
                        <a:t>إظهار الخبرة والمعرفة، والاستشهاد بمصادر موثوقة.</a:t>
                      </a:r>
                      <a:endParaRPr lang="fr-FR" sz="2400" dirty="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473014897"/>
                  </a:ext>
                </a:extLst>
              </a:tr>
              <a:tr h="0">
                <a:tc>
                  <a:txBody>
                    <a:bodyPr/>
                    <a:lstStyle/>
                    <a:p>
                      <a:pPr algn="just" rtl="1">
                        <a:lnSpc>
                          <a:spcPct val="107000"/>
                        </a:lnSpc>
                        <a:buNone/>
                      </a:pPr>
                      <a:r>
                        <a:rPr lang="ar-SA" sz="2800" b="1">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rPr>
                        <a:t>الإعجاب (</a:t>
                      </a:r>
                      <a:r>
                        <a:rPr lang="en-US" sz="2800" b="1">
                          <a:solidFill>
                            <a:schemeClr val="bg1"/>
                          </a:solidFill>
                          <a:effectLst/>
                          <a:latin typeface="Sakkal Majalla" panose="02000000000000000000" pitchFamily="2" charset="-78"/>
                          <a:ea typeface="Calibri" panose="020F0502020204030204" pitchFamily="34" charset="0"/>
                          <a:cs typeface="Sakkal Majalla" panose="02000000000000000000" pitchFamily="2" charset="-78"/>
                        </a:rPr>
                        <a:t>Liking</a:t>
                      </a:r>
                      <a:r>
                        <a:rPr lang="ar-SA" sz="2800" b="1">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rPr>
                        <a:t>):</a:t>
                      </a:r>
                      <a:r>
                        <a:rPr lang="ar-SA" sz="280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rPr>
                        <a:t> الناس يتأثرون بمن يحبونهم ويعجبون بهم.</a:t>
                      </a:r>
                      <a:endParaRPr lang="fr-FR" sz="240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rtl="1">
                        <a:lnSpc>
                          <a:spcPct val="107000"/>
                        </a:lnSpc>
                        <a:buNone/>
                      </a:pPr>
                      <a:r>
                        <a:rPr lang="ar-SA" sz="2800" dirty="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rPr>
                        <a:t>بناء علاقات إيجابية وإظهار الاهتمام الحقيقي بالفريق.</a:t>
                      </a:r>
                      <a:endParaRPr lang="fr-FR" sz="2400" dirty="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45879739"/>
                  </a:ext>
                </a:extLst>
              </a:tr>
              <a:tr h="0">
                <a:tc>
                  <a:txBody>
                    <a:bodyPr/>
                    <a:lstStyle/>
                    <a:p>
                      <a:pPr algn="just" rtl="1">
                        <a:lnSpc>
                          <a:spcPct val="107000"/>
                        </a:lnSpc>
                        <a:buNone/>
                      </a:pPr>
                      <a:r>
                        <a:rPr lang="ar-SA" sz="2800" b="1">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rPr>
                        <a:t>الندرة (</a:t>
                      </a:r>
                      <a:r>
                        <a:rPr lang="en-US" sz="2800" b="1">
                          <a:solidFill>
                            <a:schemeClr val="bg1"/>
                          </a:solidFill>
                          <a:effectLst/>
                          <a:latin typeface="Sakkal Majalla" panose="02000000000000000000" pitchFamily="2" charset="-78"/>
                          <a:ea typeface="Calibri" panose="020F0502020204030204" pitchFamily="34" charset="0"/>
                          <a:cs typeface="Sakkal Majalla" panose="02000000000000000000" pitchFamily="2" charset="-78"/>
                        </a:rPr>
                        <a:t>Scarcity</a:t>
                      </a:r>
                      <a:r>
                        <a:rPr lang="ar-SA" sz="2800" b="1">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rPr>
                        <a:t>):</a:t>
                      </a:r>
                      <a:r>
                        <a:rPr lang="ar-SA" sz="280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rPr>
                        <a:t> الناس يقدّرون ما يصعب الحصول عليه أكثر.</a:t>
                      </a:r>
                      <a:endParaRPr lang="fr-FR" sz="240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rtl="1">
                        <a:lnSpc>
                          <a:spcPct val="107000"/>
                        </a:lnSpc>
                        <a:buNone/>
                      </a:pPr>
                      <a:r>
                        <a:rPr lang="ar-SA" sz="2800" dirty="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rPr>
                        <a:t>توضيح الفرص المميّزة والفريدة المتاحة للفريق.</a:t>
                      </a:r>
                      <a:endParaRPr lang="fr-FR" sz="2400" dirty="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17777426"/>
                  </a:ext>
                </a:extLst>
              </a:tr>
            </a:tbl>
          </a:graphicData>
        </a:graphic>
      </p:graphicFrame>
    </p:spTree>
    <p:extLst>
      <p:ext uri="{BB962C8B-B14F-4D97-AF65-F5344CB8AC3E}">
        <p14:creationId xmlns:p14="http://schemas.microsoft.com/office/powerpoint/2010/main" val="82424211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7BE136E-1CEC-42F5-1105-F2EDD59FCE52}"/>
            </a:ext>
          </a:extLst>
        </p:cNvPr>
        <p:cNvGrpSpPr/>
        <p:nvPr/>
      </p:nvGrpSpPr>
      <p:grpSpPr>
        <a:xfrm>
          <a:off x="0" y="0"/>
          <a:ext cx="0" cy="0"/>
          <a:chOff x="0" y="0"/>
          <a:chExt cx="0" cy="0"/>
        </a:xfrm>
      </p:grpSpPr>
      <p:sp>
        <p:nvSpPr>
          <p:cNvPr id="13" name="Rectangle 12">
            <a:extLst>
              <a:ext uri="{FF2B5EF4-FFF2-40B4-BE49-F238E27FC236}">
                <a16:creationId xmlns:a16="http://schemas.microsoft.com/office/drawing/2014/main" id="{66001C3F-8DE5-6408-3A82-BC5C172AA4ED}"/>
              </a:ext>
            </a:extLst>
          </p:cNvPr>
          <p:cNvSpPr/>
          <p:nvPr/>
        </p:nvSpPr>
        <p:spPr>
          <a:xfrm rot="5400000">
            <a:off x="4102308" y="1093097"/>
            <a:ext cx="12213132" cy="4933908"/>
          </a:xfrm>
          <a:prstGeom prst="rect">
            <a:avLst/>
          </a:prstGeom>
          <a:solidFill>
            <a:srgbClr val="008080"/>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ajawal ExtraBold" panose="00000800000000000000" pitchFamily="2" charset="-78"/>
              <a:ea typeface="+mn-ea"/>
              <a:cs typeface="Tajawal ExtraBold" panose="00000800000000000000" pitchFamily="2" charset="-78"/>
            </a:endParaRPr>
          </a:p>
        </p:txBody>
      </p:sp>
      <p:sp>
        <p:nvSpPr>
          <p:cNvPr id="10" name="TextBox 9">
            <a:extLst>
              <a:ext uri="{FF2B5EF4-FFF2-40B4-BE49-F238E27FC236}">
                <a16:creationId xmlns:a16="http://schemas.microsoft.com/office/drawing/2014/main" id="{0091E3FA-149F-BD6A-DB8F-51EAD329B80B}"/>
              </a:ext>
            </a:extLst>
          </p:cNvPr>
          <p:cNvSpPr txBox="1"/>
          <p:nvPr/>
        </p:nvSpPr>
        <p:spPr>
          <a:xfrm>
            <a:off x="1639422" y="239975"/>
            <a:ext cx="10053186" cy="646331"/>
          </a:xfrm>
          <a:prstGeom prst="rect">
            <a:avLst/>
          </a:prstGeom>
          <a:noFill/>
        </p:spPr>
        <p:txBody>
          <a:bodyPr wrap="squar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3600" b="1" i="0" u="none" strike="noStrike" kern="1200" cap="none" spc="0" normalizeH="0" baseline="0" noProof="0" dirty="0">
                <a:ln>
                  <a:noFill/>
                </a:ln>
                <a:solidFill>
                  <a:schemeClr val="bg1"/>
                </a:solidFill>
                <a:effectLst/>
                <a:uLnTx/>
                <a:uFillTx/>
                <a:latin typeface="Adobe Arabic" panose="02040503050201020203" pitchFamily="18" charset="-78"/>
                <a:ea typeface="+mn-ea"/>
                <a:cs typeface="Adobe Arabic" panose="02040503050201020203" pitchFamily="18" charset="-78"/>
              </a:rPr>
              <a:t>أساليب </a:t>
            </a:r>
            <a:r>
              <a:rPr kumimoji="0" lang="ar-EG" sz="3600" b="1" i="0" u="none" strike="noStrike" kern="1200" cap="none" spc="0" normalizeH="0" baseline="0" noProof="0" dirty="0">
                <a:ln>
                  <a:noFill/>
                </a:ln>
                <a:effectLst/>
                <a:uLnTx/>
                <a:uFillTx/>
                <a:latin typeface="Adobe Arabic" panose="02040503050201020203" pitchFamily="18" charset="-78"/>
                <a:ea typeface="+mn-ea"/>
                <a:cs typeface="Adobe Arabic" panose="02040503050201020203" pitchFamily="18" charset="-78"/>
              </a:rPr>
              <a:t>الإقناع المنطقي والعاطفي</a:t>
            </a:r>
          </a:p>
        </p:txBody>
      </p:sp>
      <p:grpSp>
        <p:nvGrpSpPr>
          <p:cNvPr id="4" name="Group 46">
            <a:extLst>
              <a:ext uri="{FF2B5EF4-FFF2-40B4-BE49-F238E27FC236}">
                <a16:creationId xmlns:a16="http://schemas.microsoft.com/office/drawing/2014/main" id="{60681361-CD75-A212-BCCB-C463CDB6D73C}"/>
              </a:ext>
            </a:extLst>
          </p:cNvPr>
          <p:cNvGrpSpPr/>
          <p:nvPr/>
        </p:nvGrpSpPr>
        <p:grpSpPr>
          <a:xfrm>
            <a:off x="1069407" y="1685842"/>
            <a:ext cx="5949910" cy="523220"/>
            <a:chOff x="1806222" y="2632971"/>
            <a:chExt cx="6370590" cy="523220"/>
          </a:xfrm>
        </p:grpSpPr>
        <p:sp>
          <p:nvSpPr>
            <p:cNvPr id="5" name="TextBox 47">
              <a:extLst>
                <a:ext uri="{FF2B5EF4-FFF2-40B4-BE49-F238E27FC236}">
                  <a16:creationId xmlns:a16="http://schemas.microsoft.com/office/drawing/2014/main" id="{B8442882-83F2-A85C-728D-C08D8833DF1D}"/>
                </a:ext>
              </a:extLst>
            </p:cNvPr>
            <p:cNvSpPr txBox="1"/>
            <p:nvPr/>
          </p:nvSpPr>
          <p:spPr>
            <a:xfrm>
              <a:off x="1806222" y="2632971"/>
              <a:ext cx="5921647" cy="523220"/>
            </a:xfrm>
            <a:prstGeom prst="rect">
              <a:avLst/>
            </a:prstGeom>
            <a:noFill/>
          </p:spPr>
          <p:txBody>
            <a:bodyPr wrap="square">
              <a:spAutoFit/>
            </a:bodyPr>
            <a:lstStyle/>
            <a:p>
              <a:pPr algn="r" rtl="1"/>
              <a:r>
                <a:rPr lang="ar-EG" sz="2800" b="1" dirty="0">
                  <a:solidFill>
                    <a:srgbClr val="168489"/>
                  </a:solidFill>
                  <a:latin typeface="Adobe Arabic" panose="02040503050201020203" pitchFamily="18" charset="-78"/>
                  <a:cs typeface="Adobe Arabic" panose="02040503050201020203" pitchFamily="18" charset="-78"/>
                </a:rPr>
                <a:t>الإقناع المنطقي (</a:t>
              </a:r>
              <a:r>
                <a:rPr lang="fr-FR" sz="2800" b="1" dirty="0">
                  <a:solidFill>
                    <a:srgbClr val="168489"/>
                  </a:solidFill>
                  <a:latin typeface="Adobe Arabic" panose="02040503050201020203" pitchFamily="18" charset="-78"/>
                  <a:cs typeface="Adobe Arabic" panose="02040503050201020203" pitchFamily="18" charset="-78"/>
                </a:rPr>
                <a:t>Logos</a:t>
              </a:r>
              <a:r>
                <a:rPr lang="ar-AE" sz="2800" b="1" dirty="0">
                  <a:solidFill>
                    <a:srgbClr val="168489"/>
                  </a:solidFill>
                  <a:latin typeface="Adobe Arabic" panose="02040503050201020203" pitchFamily="18" charset="-78"/>
                  <a:cs typeface="Adobe Arabic" panose="02040503050201020203" pitchFamily="18" charset="-78"/>
                </a:rPr>
                <a:t>)</a:t>
              </a:r>
              <a:endParaRPr lang="ar-EG" sz="2800" b="1" dirty="0">
                <a:solidFill>
                  <a:srgbClr val="168489"/>
                </a:solidFill>
                <a:latin typeface="Adobe Arabic" panose="02040503050201020203" pitchFamily="18" charset="-78"/>
                <a:cs typeface="Adobe Arabic" panose="02040503050201020203" pitchFamily="18" charset="-78"/>
              </a:endParaRPr>
            </a:p>
          </p:txBody>
        </p:sp>
        <p:pic>
          <p:nvPicPr>
            <p:cNvPr id="6" name="Picture 48" descr="ذرة خطوط عريضة">
              <a:extLst>
                <a:ext uri="{FF2B5EF4-FFF2-40B4-BE49-F238E27FC236}">
                  <a16:creationId xmlns:a16="http://schemas.microsoft.com/office/drawing/2014/main" id="{B6E6BDE4-EA79-2E3F-E9B4-B14832148DA5}"/>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7798530" y="2746564"/>
              <a:ext cx="378282" cy="353302"/>
            </a:xfrm>
            <a:prstGeom prst="rect">
              <a:avLst/>
            </a:prstGeom>
          </p:spPr>
        </p:pic>
      </p:grpSp>
      <p:grpSp>
        <p:nvGrpSpPr>
          <p:cNvPr id="7" name="Group 46">
            <a:extLst>
              <a:ext uri="{FF2B5EF4-FFF2-40B4-BE49-F238E27FC236}">
                <a16:creationId xmlns:a16="http://schemas.microsoft.com/office/drawing/2014/main" id="{BF9DB0D1-DA1E-644F-E1F1-4987F060A7D5}"/>
              </a:ext>
            </a:extLst>
          </p:cNvPr>
          <p:cNvGrpSpPr/>
          <p:nvPr/>
        </p:nvGrpSpPr>
        <p:grpSpPr>
          <a:xfrm>
            <a:off x="1915897" y="2331157"/>
            <a:ext cx="4684123" cy="523220"/>
            <a:chOff x="3161505" y="2632971"/>
            <a:chExt cx="5015307" cy="523220"/>
          </a:xfrm>
        </p:grpSpPr>
        <p:sp>
          <p:nvSpPr>
            <p:cNvPr id="8" name="TextBox 47">
              <a:extLst>
                <a:ext uri="{FF2B5EF4-FFF2-40B4-BE49-F238E27FC236}">
                  <a16:creationId xmlns:a16="http://schemas.microsoft.com/office/drawing/2014/main" id="{F57E12BB-CF05-2D89-7504-1BB3BAE67FB8}"/>
                </a:ext>
              </a:extLst>
            </p:cNvPr>
            <p:cNvSpPr txBox="1"/>
            <p:nvPr/>
          </p:nvSpPr>
          <p:spPr>
            <a:xfrm>
              <a:off x="3161505" y="2632971"/>
              <a:ext cx="4566365" cy="523220"/>
            </a:xfrm>
            <a:prstGeom prst="rect">
              <a:avLst/>
            </a:prstGeom>
            <a:noFill/>
          </p:spPr>
          <p:txBody>
            <a:bodyPr wrap="square">
              <a:spAutoFit/>
            </a:bodyPr>
            <a:lstStyle/>
            <a:p>
              <a:pPr algn="r" rtl="1"/>
              <a:r>
                <a:rPr lang="ar-EG" sz="2800" b="1" dirty="0">
                  <a:latin typeface="Adobe Arabic" panose="02040503050201020203" pitchFamily="18" charset="-78"/>
                  <a:cs typeface="Adobe Arabic" panose="02040503050201020203" pitchFamily="18" charset="-78"/>
                </a:rPr>
                <a:t>استخدام الحقائق والأرقام والبيانات.</a:t>
              </a:r>
            </a:p>
          </p:txBody>
        </p:sp>
        <p:pic>
          <p:nvPicPr>
            <p:cNvPr id="9" name="Picture 48">
              <a:extLst>
                <a:ext uri="{FF2B5EF4-FFF2-40B4-BE49-F238E27FC236}">
                  <a16:creationId xmlns:a16="http://schemas.microsoft.com/office/drawing/2014/main" id="{21B9FEDC-CB45-B009-679D-C0DFE0714465}"/>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7798530" y="2746564"/>
              <a:ext cx="378282" cy="353302"/>
            </a:xfrm>
            <a:prstGeom prst="rect">
              <a:avLst/>
            </a:prstGeom>
          </p:spPr>
        </p:pic>
      </p:grpSp>
      <p:grpSp>
        <p:nvGrpSpPr>
          <p:cNvPr id="3" name="Group 46">
            <a:extLst>
              <a:ext uri="{FF2B5EF4-FFF2-40B4-BE49-F238E27FC236}">
                <a16:creationId xmlns:a16="http://schemas.microsoft.com/office/drawing/2014/main" id="{6C2068B0-0AC0-DE87-C264-E0F473E02308}"/>
              </a:ext>
            </a:extLst>
          </p:cNvPr>
          <p:cNvGrpSpPr/>
          <p:nvPr/>
        </p:nvGrpSpPr>
        <p:grpSpPr>
          <a:xfrm>
            <a:off x="1915897" y="3218170"/>
            <a:ext cx="4684123" cy="523220"/>
            <a:chOff x="3161505" y="2632971"/>
            <a:chExt cx="5015307" cy="523220"/>
          </a:xfrm>
        </p:grpSpPr>
        <p:sp>
          <p:nvSpPr>
            <p:cNvPr id="11" name="TextBox 47">
              <a:extLst>
                <a:ext uri="{FF2B5EF4-FFF2-40B4-BE49-F238E27FC236}">
                  <a16:creationId xmlns:a16="http://schemas.microsoft.com/office/drawing/2014/main" id="{BBA04592-75DB-F901-80DE-B0455EB74BC8}"/>
                </a:ext>
              </a:extLst>
            </p:cNvPr>
            <p:cNvSpPr txBox="1"/>
            <p:nvPr/>
          </p:nvSpPr>
          <p:spPr>
            <a:xfrm>
              <a:off x="3161505" y="2632971"/>
              <a:ext cx="4566365" cy="523220"/>
            </a:xfrm>
            <a:prstGeom prst="rect">
              <a:avLst/>
            </a:prstGeom>
            <a:noFill/>
          </p:spPr>
          <p:txBody>
            <a:bodyPr wrap="square">
              <a:spAutoFit/>
            </a:bodyPr>
            <a:lstStyle/>
            <a:p>
              <a:pPr algn="r" rtl="1"/>
              <a:r>
                <a:rPr lang="ar-EG" sz="2800" b="1" dirty="0">
                  <a:latin typeface="Adobe Arabic" panose="02040503050201020203" pitchFamily="18" charset="-78"/>
                  <a:cs typeface="Adobe Arabic" panose="02040503050201020203" pitchFamily="18" charset="-78"/>
                </a:rPr>
                <a:t>تقديم الأدلة والبراهين المنطقية.</a:t>
              </a:r>
            </a:p>
          </p:txBody>
        </p:sp>
        <p:pic>
          <p:nvPicPr>
            <p:cNvPr id="12" name="Picture 48">
              <a:extLst>
                <a:ext uri="{FF2B5EF4-FFF2-40B4-BE49-F238E27FC236}">
                  <a16:creationId xmlns:a16="http://schemas.microsoft.com/office/drawing/2014/main" id="{FE109535-0ABD-8CC4-A129-F94DD7C73410}"/>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7798530" y="2746564"/>
              <a:ext cx="378282" cy="353302"/>
            </a:xfrm>
            <a:prstGeom prst="rect">
              <a:avLst/>
            </a:prstGeom>
          </p:spPr>
        </p:pic>
      </p:grpSp>
      <p:pic>
        <p:nvPicPr>
          <p:cNvPr id="2" name="صورة 1">
            <a:extLst>
              <a:ext uri="{FF2B5EF4-FFF2-40B4-BE49-F238E27FC236}">
                <a16:creationId xmlns:a16="http://schemas.microsoft.com/office/drawing/2014/main" id="{B7592848-34CC-5DB4-2032-870894C578D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209216" y="1869440"/>
            <a:ext cx="3341248" cy="3119120"/>
          </a:xfrm>
          <a:prstGeom prst="rect">
            <a:avLst/>
          </a:prstGeom>
        </p:spPr>
      </p:pic>
      <p:grpSp>
        <p:nvGrpSpPr>
          <p:cNvPr id="18" name="Group 46">
            <a:extLst>
              <a:ext uri="{FF2B5EF4-FFF2-40B4-BE49-F238E27FC236}">
                <a16:creationId xmlns:a16="http://schemas.microsoft.com/office/drawing/2014/main" id="{F1627CBD-3F12-588A-4458-D7860B1FCA42}"/>
              </a:ext>
            </a:extLst>
          </p:cNvPr>
          <p:cNvGrpSpPr/>
          <p:nvPr/>
        </p:nvGrpSpPr>
        <p:grpSpPr>
          <a:xfrm>
            <a:off x="1915897" y="4105183"/>
            <a:ext cx="4684123" cy="523220"/>
            <a:chOff x="3161505" y="2632971"/>
            <a:chExt cx="5015307" cy="523220"/>
          </a:xfrm>
        </p:grpSpPr>
        <p:sp>
          <p:nvSpPr>
            <p:cNvPr id="19" name="TextBox 47">
              <a:extLst>
                <a:ext uri="{FF2B5EF4-FFF2-40B4-BE49-F238E27FC236}">
                  <a16:creationId xmlns:a16="http://schemas.microsoft.com/office/drawing/2014/main" id="{3C2BA239-EAD6-CC73-5C77-CF7C57332C0B}"/>
                </a:ext>
              </a:extLst>
            </p:cNvPr>
            <p:cNvSpPr txBox="1"/>
            <p:nvPr/>
          </p:nvSpPr>
          <p:spPr>
            <a:xfrm>
              <a:off x="3161505" y="2632971"/>
              <a:ext cx="4566365" cy="523220"/>
            </a:xfrm>
            <a:prstGeom prst="rect">
              <a:avLst/>
            </a:prstGeom>
            <a:noFill/>
          </p:spPr>
          <p:txBody>
            <a:bodyPr wrap="square">
              <a:spAutoFit/>
            </a:bodyPr>
            <a:lstStyle/>
            <a:p>
              <a:pPr algn="r" rtl="1"/>
              <a:r>
                <a:rPr lang="ar-EG" sz="2800" b="1" dirty="0">
                  <a:latin typeface="Adobe Arabic" panose="02040503050201020203" pitchFamily="18" charset="-78"/>
                  <a:cs typeface="Adobe Arabic" panose="02040503050201020203" pitchFamily="18" charset="-78"/>
                </a:rPr>
                <a:t>توضيح السبب والنتيجة.</a:t>
              </a:r>
            </a:p>
          </p:txBody>
        </p:sp>
        <p:pic>
          <p:nvPicPr>
            <p:cNvPr id="20" name="Picture 48">
              <a:extLst>
                <a:ext uri="{FF2B5EF4-FFF2-40B4-BE49-F238E27FC236}">
                  <a16:creationId xmlns:a16="http://schemas.microsoft.com/office/drawing/2014/main" id="{E5EB9CFA-3D22-8669-85FA-03ECCB20D0BB}"/>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7798530" y="2746564"/>
              <a:ext cx="378282" cy="353302"/>
            </a:xfrm>
            <a:prstGeom prst="rect">
              <a:avLst/>
            </a:prstGeom>
          </p:spPr>
        </p:pic>
      </p:grpSp>
      <p:grpSp>
        <p:nvGrpSpPr>
          <p:cNvPr id="21" name="Group 46">
            <a:extLst>
              <a:ext uri="{FF2B5EF4-FFF2-40B4-BE49-F238E27FC236}">
                <a16:creationId xmlns:a16="http://schemas.microsoft.com/office/drawing/2014/main" id="{6C14B352-53D9-0050-8582-103593AC1C3D}"/>
              </a:ext>
            </a:extLst>
          </p:cNvPr>
          <p:cNvGrpSpPr/>
          <p:nvPr/>
        </p:nvGrpSpPr>
        <p:grpSpPr>
          <a:xfrm>
            <a:off x="1915897" y="4988560"/>
            <a:ext cx="4684123" cy="523220"/>
            <a:chOff x="3161505" y="2632971"/>
            <a:chExt cx="5015307" cy="523220"/>
          </a:xfrm>
        </p:grpSpPr>
        <p:sp>
          <p:nvSpPr>
            <p:cNvPr id="24" name="TextBox 47">
              <a:extLst>
                <a:ext uri="{FF2B5EF4-FFF2-40B4-BE49-F238E27FC236}">
                  <a16:creationId xmlns:a16="http://schemas.microsoft.com/office/drawing/2014/main" id="{3877D89A-AF2E-AA28-8761-ABA1BFA49BA2}"/>
                </a:ext>
              </a:extLst>
            </p:cNvPr>
            <p:cNvSpPr txBox="1"/>
            <p:nvPr/>
          </p:nvSpPr>
          <p:spPr>
            <a:xfrm>
              <a:off x="3161505" y="2632971"/>
              <a:ext cx="4566365" cy="523220"/>
            </a:xfrm>
            <a:prstGeom prst="rect">
              <a:avLst/>
            </a:prstGeom>
            <a:noFill/>
          </p:spPr>
          <p:txBody>
            <a:bodyPr wrap="square">
              <a:spAutoFit/>
            </a:bodyPr>
            <a:lstStyle/>
            <a:p>
              <a:pPr algn="r" rtl="1"/>
              <a:r>
                <a:rPr lang="ar-EG" sz="2800" b="1" dirty="0">
                  <a:latin typeface="Adobe Arabic" panose="02040503050201020203" pitchFamily="18" charset="-78"/>
                  <a:cs typeface="Adobe Arabic" panose="02040503050201020203" pitchFamily="18" charset="-78"/>
                </a:rPr>
                <a:t>استخدام المقارنات والتحليلات.</a:t>
              </a:r>
            </a:p>
          </p:txBody>
        </p:sp>
        <p:pic>
          <p:nvPicPr>
            <p:cNvPr id="25" name="Picture 48">
              <a:extLst>
                <a:ext uri="{FF2B5EF4-FFF2-40B4-BE49-F238E27FC236}">
                  <a16:creationId xmlns:a16="http://schemas.microsoft.com/office/drawing/2014/main" id="{C09A886F-1A5B-2A2D-4411-ADB86E323954}"/>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7798530" y="2746564"/>
              <a:ext cx="378282" cy="353302"/>
            </a:xfrm>
            <a:prstGeom prst="rect">
              <a:avLst/>
            </a:prstGeom>
          </p:spPr>
        </p:pic>
      </p:grpSp>
    </p:spTree>
    <p:extLst>
      <p:ext uri="{BB962C8B-B14F-4D97-AF65-F5344CB8AC3E}">
        <p14:creationId xmlns:p14="http://schemas.microsoft.com/office/powerpoint/2010/main" val="368883963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25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1+#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1+#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500" fill="hold"/>
                                        <p:tgtEl>
                                          <p:spTgt spid="18"/>
                                        </p:tgtEl>
                                        <p:attrNameLst>
                                          <p:attrName>ppt_x</p:attrName>
                                        </p:attrNameLst>
                                      </p:cBhvr>
                                      <p:tavLst>
                                        <p:tav tm="0">
                                          <p:val>
                                            <p:strVal val="1+#ppt_w/2"/>
                                          </p:val>
                                        </p:tav>
                                        <p:tav tm="100000">
                                          <p:val>
                                            <p:strVal val="#ppt_x"/>
                                          </p:val>
                                        </p:tav>
                                      </p:tavLst>
                                    </p:anim>
                                    <p:anim calcmode="lin" valueType="num">
                                      <p:cBhvr additive="base">
                                        <p:cTn id="16" dur="500" fill="hold"/>
                                        <p:tgtEl>
                                          <p:spTgt spid="18"/>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0"/>
                                  </p:stCondLst>
                                  <p:childTnLst>
                                    <p:set>
                                      <p:cBhvr>
                                        <p:cTn id="18" dur="1" fill="hold">
                                          <p:stCondLst>
                                            <p:cond delay="0"/>
                                          </p:stCondLst>
                                        </p:cTn>
                                        <p:tgtEl>
                                          <p:spTgt spid="21"/>
                                        </p:tgtEl>
                                        <p:attrNameLst>
                                          <p:attrName>style.visibility</p:attrName>
                                        </p:attrNameLst>
                                      </p:cBhvr>
                                      <p:to>
                                        <p:strVal val="visible"/>
                                      </p:to>
                                    </p:set>
                                    <p:anim calcmode="lin" valueType="num">
                                      <p:cBhvr additive="base">
                                        <p:cTn id="19" dur="500" fill="hold"/>
                                        <p:tgtEl>
                                          <p:spTgt spid="21"/>
                                        </p:tgtEl>
                                        <p:attrNameLst>
                                          <p:attrName>ppt_x</p:attrName>
                                        </p:attrNameLst>
                                      </p:cBhvr>
                                      <p:tavLst>
                                        <p:tav tm="0">
                                          <p:val>
                                            <p:strVal val="1+#ppt_w/2"/>
                                          </p:val>
                                        </p:tav>
                                        <p:tav tm="100000">
                                          <p:val>
                                            <p:strVal val="#ppt_x"/>
                                          </p:val>
                                        </p:tav>
                                      </p:tavLst>
                                    </p:anim>
                                    <p:anim calcmode="lin" valueType="num">
                                      <p:cBhvr additive="base">
                                        <p:cTn id="20" dur="500" fill="hold"/>
                                        <p:tgtEl>
                                          <p:spTgt spid="21"/>
                                        </p:tgtEl>
                                        <p:attrNameLst>
                                          <p:attrName>ppt_y</p:attrName>
                                        </p:attrNameLst>
                                      </p:cBhvr>
                                      <p:tavLst>
                                        <p:tav tm="0">
                                          <p:val>
                                            <p:strVal val="#ppt_y"/>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2"/>
                                        </p:tgtEl>
                                        <p:attrNameLst>
                                          <p:attrName>style.visibility</p:attrName>
                                        </p:attrNameLst>
                                      </p:cBhvr>
                                      <p:to>
                                        <p:strVal val="visible"/>
                                      </p:to>
                                    </p:set>
                                    <p:anim calcmode="lin" valueType="num">
                                      <p:cBhvr additive="base">
                                        <p:cTn id="23" dur="500" fill="hold"/>
                                        <p:tgtEl>
                                          <p:spTgt spid="2"/>
                                        </p:tgtEl>
                                        <p:attrNameLst>
                                          <p:attrName>ppt_x</p:attrName>
                                        </p:attrNameLst>
                                      </p:cBhvr>
                                      <p:tavLst>
                                        <p:tav tm="0">
                                          <p:val>
                                            <p:strVal val="#ppt_x"/>
                                          </p:val>
                                        </p:tav>
                                        <p:tav tm="100000">
                                          <p:val>
                                            <p:strVal val="#ppt_x"/>
                                          </p:val>
                                        </p:tav>
                                      </p:tavLst>
                                    </p:anim>
                                    <p:anim calcmode="lin" valueType="num">
                                      <p:cBhvr additive="base">
                                        <p:cTn id="2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98CB5D-BB9C-DFBE-E19A-565F7B3BC988}"/>
            </a:ext>
          </a:extLst>
        </p:cNvPr>
        <p:cNvGrpSpPr/>
        <p:nvPr/>
      </p:nvGrpSpPr>
      <p:grpSpPr>
        <a:xfrm>
          <a:off x="0" y="0"/>
          <a:ext cx="0" cy="0"/>
          <a:chOff x="0" y="0"/>
          <a:chExt cx="0" cy="0"/>
        </a:xfrm>
      </p:grpSpPr>
      <p:sp>
        <p:nvSpPr>
          <p:cNvPr id="13" name="Rectangle 12">
            <a:extLst>
              <a:ext uri="{FF2B5EF4-FFF2-40B4-BE49-F238E27FC236}">
                <a16:creationId xmlns:a16="http://schemas.microsoft.com/office/drawing/2014/main" id="{5D3D0155-4E95-B982-CE65-8062A3CBB637}"/>
              </a:ext>
            </a:extLst>
          </p:cNvPr>
          <p:cNvSpPr/>
          <p:nvPr/>
        </p:nvSpPr>
        <p:spPr>
          <a:xfrm rot="5400000">
            <a:off x="4102308" y="1093097"/>
            <a:ext cx="12213132" cy="4933908"/>
          </a:xfrm>
          <a:prstGeom prst="rect">
            <a:avLst/>
          </a:prstGeom>
          <a:solidFill>
            <a:srgbClr val="008080"/>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ajawal ExtraBold" panose="00000800000000000000" pitchFamily="2" charset="-78"/>
              <a:ea typeface="+mn-ea"/>
              <a:cs typeface="Tajawal ExtraBold" panose="00000800000000000000" pitchFamily="2" charset="-78"/>
            </a:endParaRPr>
          </a:p>
        </p:txBody>
      </p:sp>
      <p:sp>
        <p:nvSpPr>
          <p:cNvPr id="10" name="TextBox 9">
            <a:extLst>
              <a:ext uri="{FF2B5EF4-FFF2-40B4-BE49-F238E27FC236}">
                <a16:creationId xmlns:a16="http://schemas.microsoft.com/office/drawing/2014/main" id="{6BED99C5-5639-EB94-3A17-D7B94501EE0D}"/>
              </a:ext>
            </a:extLst>
          </p:cNvPr>
          <p:cNvSpPr txBox="1"/>
          <p:nvPr/>
        </p:nvSpPr>
        <p:spPr>
          <a:xfrm>
            <a:off x="1639422" y="239975"/>
            <a:ext cx="10053186" cy="646331"/>
          </a:xfrm>
          <a:prstGeom prst="rect">
            <a:avLst/>
          </a:prstGeom>
          <a:noFill/>
        </p:spPr>
        <p:txBody>
          <a:bodyPr wrap="squar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3600" b="1" i="0" u="none" strike="noStrike" kern="1200" cap="none" spc="0" normalizeH="0" baseline="0" noProof="0" dirty="0">
                <a:ln>
                  <a:noFill/>
                </a:ln>
                <a:solidFill>
                  <a:schemeClr val="bg1"/>
                </a:solidFill>
                <a:effectLst/>
                <a:uLnTx/>
                <a:uFillTx/>
                <a:latin typeface="Adobe Arabic" panose="02040503050201020203" pitchFamily="18" charset="-78"/>
                <a:ea typeface="+mn-ea"/>
                <a:cs typeface="Adobe Arabic" panose="02040503050201020203" pitchFamily="18" charset="-78"/>
              </a:rPr>
              <a:t>أساليب </a:t>
            </a:r>
            <a:r>
              <a:rPr kumimoji="0" lang="ar-EG" sz="3600" b="1" i="0" u="none" strike="noStrike" kern="1200" cap="none" spc="0" normalizeH="0" baseline="0" noProof="0" dirty="0">
                <a:ln>
                  <a:noFill/>
                </a:ln>
                <a:effectLst/>
                <a:uLnTx/>
                <a:uFillTx/>
                <a:latin typeface="Adobe Arabic" panose="02040503050201020203" pitchFamily="18" charset="-78"/>
                <a:ea typeface="+mn-ea"/>
                <a:cs typeface="Adobe Arabic" panose="02040503050201020203" pitchFamily="18" charset="-78"/>
              </a:rPr>
              <a:t>الإقناع المنطقي والعاطفي</a:t>
            </a:r>
          </a:p>
        </p:txBody>
      </p:sp>
      <p:grpSp>
        <p:nvGrpSpPr>
          <p:cNvPr id="4" name="Group 46">
            <a:extLst>
              <a:ext uri="{FF2B5EF4-FFF2-40B4-BE49-F238E27FC236}">
                <a16:creationId xmlns:a16="http://schemas.microsoft.com/office/drawing/2014/main" id="{13FDA325-7810-B52A-6E5F-55D9D81B299B}"/>
              </a:ext>
            </a:extLst>
          </p:cNvPr>
          <p:cNvGrpSpPr/>
          <p:nvPr/>
        </p:nvGrpSpPr>
        <p:grpSpPr>
          <a:xfrm>
            <a:off x="1069407" y="1685842"/>
            <a:ext cx="5949910" cy="523220"/>
            <a:chOff x="1806222" y="2632971"/>
            <a:chExt cx="6370590" cy="523220"/>
          </a:xfrm>
        </p:grpSpPr>
        <p:sp>
          <p:nvSpPr>
            <p:cNvPr id="5" name="TextBox 47">
              <a:extLst>
                <a:ext uri="{FF2B5EF4-FFF2-40B4-BE49-F238E27FC236}">
                  <a16:creationId xmlns:a16="http://schemas.microsoft.com/office/drawing/2014/main" id="{BF6E046F-AAF5-B732-DDDB-C49E9058F950}"/>
                </a:ext>
              </a:extLst>
            </p:cNvPr>
            <p:cNvSpPr txBox="1"/>
            <p:nvPr/>
          </p:nvSpPr>
          <p:spPr>
            <a:xfrm>
              <a:off x="1806222" y="2632971"/>
              <a:ext cx="5921647" cy="523220"/>
            </a:xfrm>
            <a:prstGeom prst="rect">
              <a:avLst/>
            </a:prstGeom>
            <a:noFill/>
          </p:spPr>
          <p:txBody>
            <a:bodyPr wrap="square">
              <a:spAutoFit/>
            </a:bodyPr>
            <a:lstStyle/>
            <a:p>
              <a:pPr algn="r" rtl="1"/>
              <a:r>
                <a:rPr lang="ar-EG" sz="2800" b="1" dirty="0">
                  <a:solidFill>
                    <a:srgbClr val="168489"/>
                  </a:solidFill>
                  <a:latin typeface="Adobe Arabic" panose="02040503050201020203" pitchFamily="18" charset="-78"/>
                  <a:cs typeface="Adobe Arabic" panose="02040503050201020203" pitchFamily="18" charset="-78"/>
                </a:rPr>
                <a:t>الإقناع العاطفي (</a:t>
              </a:r>
              <a:r>
                <a:rPr lang="fr-FR" sz="2800" b="1" dirty="0">
                  <a:solidFill>
                    <a:srgbClr val="168489"/>
                  </a:solidFill>
                  <a:latin typeface="Adobe Arabic" panose="02040503050201020203" pitchFamily="18" charset="-78"/>
                  <a:cs typeface="Adobe Arabic" panose="02040503050201020203" pitchFamily="18" charset="-78"/>
                </a:rPr>
                <a:t>Pathos</a:t>
              </a:r>
              <a:r>
                <a:rPr lang="ar-AE" sz="2800" b="1" dirty="0">
                  <a:solidFill>
                    <a:srgbClr val="168489"/>
                  </a:solidFill>
                  <a:latin typeface="Adobe Arabic" panose="02040503050201020203" pitchFamily="18" charset="-78"/>
                  <a:cs typeface="Adobe Arabic" panose="02040503050201020203" pitchFamily="18" charset="-78"/>
                </a:rPr>
                <a:t>)</a:t>
              </a:r>
              <a:endParaRPr lang="ar-EG" sz="2800" b="1" dirty="0">
                <a:solidFill>
                  <a:srgbClr val="168489"/>
                </a:solidFill>
                <a:latin typeface="Adobe Arabic" panose="02040503050201020203" pitchFamily="18" charset="-78"/>
                <a:cs typeface="Adobe Arabic" panose="02040503050201020203" pitchFamily="18" charset="-78"/>
              </a:endParaRPr>
            </a:p>
          </p:txBody>
        </p:sp>
        <p:pic>
          <p:nvPicPr>
            <p:cNvPr id="6" name="Picture 48" descr="ذرة خطوط عريضة">
              <a:extLst>
                <a:ext uri="{FF2B5EF4-FFF2-40B4-BE49-F238E27FC236}">
                  <a16:creationId xmlns:a16="http://schemas.microsoft.com/office/drawing/2014/main" id="{F72D2272-1A12-68E5-27A0-63910D73FF9F}"/>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7798530" y="2746564"/>
              <a:ext cx="378282" cy="353302"/>
            </a:xfrm>
            <a:prstGeom prst="rect">
              <a:avLst/>
            </a:prstGeom>
          </p:spPr>
        </p:pic>
      </p:grpSp>
      <p:grpSp>
        <p:nvGrpSpPr>
          <p:cNvPr id="7" name="Group 46">
            <a:extLst>
              <a:ext uri="{FF2B5EF4-FFF2-40B4-BE49-F238E27FC236}">
                <a16:creationId xmlns:a16="http://schemas.microsoft.com/office/drawing/2014/main" id="{C3BF6740-9459-DDF6-91F1-BC5C2BC648EC}"/>
              </a:ext>
            </a:extLst>
          </p:cNvPr>
          <p:cNvGrpSpPr/>
          <p:nvPr/>
        </p:nvGrpSpPr>
        <p:grpSpPr>
          <a:xfrm>
            <a:off x="1069407" y="2331157"/>
            <a:ext cx="5530613" cy="523220"/>
            <a:chOff x="2255165" y="2632971"/>
            <a:chExt cx="5921647" cy="523220"/>
          </a:xfrm>
        </p:grpSpPr>
        <p:sp>
          <p:nvSpPr>
            <p:cNvPr id="8" name="TextBox 47">
              <a:extLst>
                <a:ext uri="{FF2B5EF4-FFF2-40B4-BE49-F238E27FC236}">
                  <a16:creationId xmlns:a16="http://schemas.microsoft.com/office/drawing/2014/main" id="{12107109-9A28-E68D-F84F-EBE261A44A27}"/>
                </a:ext>
              </a:extLst>
            </p:cNvPr>
            <p:cNvSpPr txBox="1"/>
            <p:nvPr/>
          </p:nvSpPr>
          <p:spPr>
            <a:xfrm>
              <a:off x="2255165" y="2632971"/>
              <a:ext cx="5472705" cy="523220"/>
            </a:xfrm>
            <a:prstGeom prst="rect">
              <a:avLst/>
            </a:prstGeom>
            <a:noFill/>
          </p:spPr>
          <p:txBody>
            <a:bodyPr wrap="square">
              <a:spAutoFit/>
            </a:bodyPr>
            <a:lstStyle/>
            <a:p>
              <a:pPr algn="r" rtl="1"/>
              <a:r>
                <a:rPr lang="ar-EG" sz="2800" b="1" dirty="0">
                  <a:latin typeface="Adobe Arabic" panose="02040503050201020203" pitchFamily="18" charset="-78"/>
                  <a:cs typeface="Adobe Arabic" panose="02040503050201020203" pitchFamily="18" charset="-78"/>
                </a:rPr>
                <a:t>استثارة المشاعر الإيجابية كالحماس والفخر والانتماء.</a:t>
              </a:r>
            </a:p>
          </p:txBody>
        </p:sp>
        <p:pic>
          <p:nvPicPr>
            <p:cNvPr id="9" name="Picture 48">
              <a:extLst>
                <a:ext uri="{FF2B5EF4-FFF2-40B4-BE49-F238E27FC236}">
                  <a16:creationId xmlns:a16="http://schemas.microsoft.com/office/drawing/2014/main" id="{7C0EC3EA-7404-6951-9967-A31DEDEF7F84}"/>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7798530" y="2746564"/>
              <a:ext cx="378282" cy="353302"/>
            </a:xfrm>
            <a:prstGeom prst="rect">
              <a:avLst/>
            </a:prstGeom>
          </p:spPr>
        </p:pic>
      </p:grpSp>
      <p:grpSp>
        <p:nvGrpSpPr>
          <p:cNvPr id="3" name="Group 46">
            <a:extLst>
              <a:ext uri="{FF2B5EF4-FFF2-40B4-BE49-F238E27FC236}">
                <a16:creationId xmlns:a16="http://schemas.microsoft.com/office/drawing/2014/main" id="{7621EC7A-54C0-91AD-C45C-B5D88C57D3FA}"/>
              </a:ext>
            </a:extLst>
          </p:cNvPr>
          <p:cNvGrpSpPr/>
          <p:nvPr/>
        </p:nvGrpSpPr>
        <p:grpSpPr>
          <a:xfrm>
            <a:off x="1915897" y="3218170"/>
            <a:ext cx="4684123" cy="523220"/>
            <a:chOff x="3161505" y="2632971"/>
            <a:chExt cx="5015307" cy="523220"/>
          </a:xfrm>
        </p:grpSpPr>
        <p:sp>
          <p:nvSpPr>
            <p:cNvPr id="11" name="TextBox 47">
              <a:extLst>
                <a:ext uri="{FF2B5EF4-FFF2-40B4-BE49-F238E27FC236}">
                  <a16:creationId xmlns:a16="http://schemas.microsoft.com/office/drawing/2014/main" id="{E9D7D4BB-1CBF-F52E-C5D1-9EAF12979EA5}"/>
                </a:ext>
              </a:extLst>
            </p:cNvPr>
            <p:cNvSpPr txBox="1"/>
            <p:nvPr/>
          </p:nvSpPr>
          <p:spPr>
            <a:xfrm>
              <a:off x="3161505" y="2632971"/>
              <a:ext cx="4566365" cy="523220"/>
            </a:xfrm>
            <a:prstGeom prst="rect">
              <a:avLst/>
            </a:prstGeom>
            <a:noFill/>
          </p:spPr>
          <p:txBody>
            <a:bodyPr wrap="square">
              <a:spAutoFit/>
            </a:bodyPr>
            <a:lstStyle/>
            <a:p>
              <a:pPr algn="r" rtl="1"/>
              <a:r>
                <a:rPr lang="ar-EG" sz="2800" b="1" dirty="0">
                  <a:latin typeface="Adobe Arabic" panose="02040503050201020203" pitchFamily="18" charset="-78"/>
                  <a:cs typeface="Adobe Arabic" panose="02040503050201020203" pitchFamily="18" charset="-78"/>
                </a:rPr>
                <a:t>استخدام القصص المؤثرة والتجارب الشخصية.</a:t>
              </a:r>
            </a:p>
          </p:txBody>
        </p:sp>
        <p:pic>
          <p:nvPicPr>
            <p:cNvPr id="12" name="Picture 48">
              <a:extLst>
                <a:ext uri="{FF2B5EF4-FFF2-40B4-BE49-F238E27FC236}">
                  <a16:creationId xmlns:a16="http://schemas.microsoft.com/office/drawing/2014/main" id="{D5C9A6C1-49C1-69D4-5F83-2A48D0A49DD1}"/>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7798530" y="2746564"/>
              <a:ext cx="378282" cy="353302"/>
            </a:xfrm>
            <a:prstGeom prst="rect">
              <a:avLst/>
            </a:prstGeom>
          </p:spPr>
        </p:pic>
      </p:grpSp>
      <p:grpSp>
        <p:nvGrpSpPr>
          <p:cNvPr id="18" name="Group 46">
            <a:extLst>
              <a:ext uri="{FF2B5EF4-FFF2-40B4-BE49-F238E27FC236}">
                <a16:creationId xmlns:a16="http://schemas.microsoft.com/office/drawing/2014/main" id="{58702C3E-025A-AC82-947C-B1F5AA25C318}"/>
              </a:ext>
            </a:extLst>
          </p:cNvPr>
          <p:cNvGrpSpPr/>
          <p:nvPr/>
        </p:nvGrpSpPr>
        <p:grpSpPr>
          <a:xfrm>
            <a:off x="1915897" y="4105183"/>
            <a:ext cx="4684123" cy="523220"/>
            <a:chOff x="3161505" y="2632971"/>
            <a:chExt cx="5015307" cy="523220"/>
          </a:xfrm>
        </p:grpSpPr>
        <p:sp>
          <p:nvSpPr>
            <p:cNvPr id="19" name="TextBox 47">
              <a:extLst>
                <a:ext uri="{FF2B5EF4-FFF2-40B4-BE49-F238E27FC236}">
                  <a16:creationId xmlns:a16="http://schemas.microsoft.com/office/drawing/2014/main" id="{3D778465-D70D-4517-7C85-527BAB9EBC33}"/>
                </a:ext>
              </a:extLst>
            </p:cNvPr>
            <p:cNvSpPr txBox="1"/>
            <p:nvPr/>
          </p:nvSpPr>
          <p:spPr>
            <a:xfrm>
              <a:off x="3161505" y="2632971"/>
              <a:ext cx="4566365" cy="523220"/>
            </a:xfrm>
            <a:prstGeom prst="rect">
              <a:avLst/>
            </a:prstGeom>
            <a:noFill/>
          </p:spPr>
          <p:txBody>
            <a:bodyPr wrap="square">
              <a:spAutoFit/>
            </a:bodyPr>
            <a:lstStyle/>
            <a:p>
              <a:pPr algn="r" rtl="1"/>
              <a:r>
                <a:rPr lang="ar-EG" sz="2800" b="1" dirty="0">
                  <a:latin typeface="Adobe Arabic" panose="02040503050201020203" pitchFamily="18" charset="-78"/>
                  <a:cs typeface="Adobe Arabic" panose="02040503050201020203" pitchFamily="18" charset="-78"/>
                </a:rPr>
                <a:t>ربط الأفكار بقيم ومعتقدات الفريق.</a:t>
              </a:r>
            </a:p>
          </p:txBody>
        </p:sp>
        <p:pic>
          <p:nvPicPr>
            <p:cNvPr id="20" name="Picture 48">
              <a:extLst>
                <a:ext uri="{FF2B5EF4-FFF2-40B4-BE49-F238E27FC236}">
                  <a16:creationId xmlns:a16="http://schemas.microsoft.com/office/drawing/2014/main" id="{CE4841F5-C1FA-987E-2B9F-7971E7D9F088}"/>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7798530" y="2746564"/>
              <a:ext cx="378282" cy="353302"/>
            </a:xfrm>
            <a:prstGeom prst="rect">
              <a:avLst/>
            </a:prstGeom>
          </p:spPr>
        </p:pic>
      </p:grpSp>
      <p:grpSp>
        <p:nvGrpSpPr>
          <p:cNvPr id="21" name="Group 46">
            <a:extLst>
              <a:ext uri="{FF2B5EF4-FFF2-40B4-BE49-F238E27FC236}">
                <a16:creationId xmlns:a16="http://schemas.microsoft.com/office/drawing/2014/main" id="{BAD7CDEC-827C-2B80-2037-096F408AED87}"/>
              </a:ext>
            </a:extLst>
          </p:cNvPr>
          <p:cNvGrpSpPr/>
          <p:nvPr/>
        </p:nvGrpSpPr>
        <p:grpSpPr>
          <a:xfrm>
            <a:off x="1915897" y="4988560"/>
            <a:ext cx="4684123" cy="523220"/>
            <a:chOff x="3161505" y="2632971"/>
            <a:chExt cx="5015307" cy="523220"/>
          </a:xfrm>
        </p:grpSpPr>
        <p:sp>
          <p:nvSpPr>
            <p:cNvPr id="24" name="TextBox 47">
              <a:extLst>
                <a:ext uri="{FF2B5EF4-FFF2-40B4-BE49-F238E27FC236}">
                  <a16:creationId xmlns:a16="http://schemas.microsoft.com/office/drawing/2014/main" id="{5BD6F6A3-EEDA-75D6-B69A-8BE7DFBFE3F4}"/>
                </a:ext>
              </a:extLst>
            </p:cNvPr>
            <p:cNvSpPr txBox="1"/>
            <p:nvPr/>
          </p:nvSpPr>
          <p:spPr>
            <a:xfrm>
              <a:off x="3161505" y="2632971"/>
              <a:ext cx="4566365" cy="523220"/>
            </a:xfrm>
            <a:prstGeom prst="rect">
              <a:avLst/>
            </a:prstGeom>
            <a:noFill/>
          </p:spPr>
          <p:txBody>
            <a:bodyPr wrap="square">
              <a:spAutoFit/>
            </a:bodyPr>
            <a:lstStyle/>
            <a:p>
              <a:pPr algn="r" rtl="1"/>
              <a:r>
                <a:rPr lang="ar-EG" sz="2800" b="1" dirty="0">
                  <a:latin typeface="Adobe Arabic" panose="02040503050201020203" pitchFamily="18" charset="-78"/>
                  <a:cs typeface="Adobe Arabic" panose="02040503050201020203" pitchFamily="18" charset="-78"/>
                </a:rPr>
                <a:t>استخدام الصور الذهنية والوصف الحي.</a:t>
              </a:r>
            </a:p>
          </p:txBody>
        </p:sp>
        <p:pic>
          <p:nvPicPr>
            <p:cNvPr id="25" name="Picture 48">
              <a:extLst>
                <a:ext uri="{FF2B5EF4-FFF2-40B4-BE49-F238E27FC236}">
                  <a16:creationId xmlns:a16="http://schemas.microsoft.com/office/drawing/2014/main" id="{7C4A95DB-D9DF-1D09-D88F-217D305F6061}"/>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7798530" y="2746564"/>
              <a:ext cx="378282" cy="353302"/>
            </a:xfrm>
            <a:prstGeom prst="rect">
              <a:avLst/>
            </a:prstGeom>
          </p:spPr>
        </p:pic>
      </p:grpSp>
      <p:pic>
        <p:nvPicPr>
          <p:cNvPr id="14" name="صورة 13">
            <a:extLst>
              <a:ext uri="{FF2B5EF4-FFF2-40B4-BE49-F238E27FC236}">
                <a16:creationId xmlns:a16="http://schemas.microsoft.com/office/drawing/2014/main" id="{B49275F2-FA0C-E965-A373-D7ACE93100F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183278" y="1860938"/>
            <a:ext cx="3413444" cy="3119120"/>
          </a:xfrm>
          <a:prstGeom prst="rect">
            <a:avLst/>
          </a:prstGeom>
        </p:spPr>
      </p:pic>
    </p:spTree>
    <p:extLst>
      <p:ext uri="{BB962C8B-B14F-4D97-AF65-F5344CB8AC3E}">
        <p14:creationId xmlns:p14="http://schemas.microsoft.com/office/powerpoint/2010/main" val="207495680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25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1+#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1+#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500" fill="hold"/>
                                        <p:tgtEl>
                                          <p:spTgt spid="18"/>
                                        </p:tgtEl>
                                        <p:attrNameLst>
                                          <p:attrName>ppt_x</p:attrName>
                                        </p:attrNameLst>
                                      </p:cBhvr>
                                      <p:tavLst>
                                        <p:tav tm="0">
                                          <p:val>
                                            <p:strVal val="1+#ppt_w/2"/>
                                          </p:val>
                                        </p:tav>
                                        <p:tav tm="100000">
                                          <p:val>
                                            <p:strVal val="#ppt_x"/>
                                          </p:val>
                                        </p:tav>
                                      </p:tavLst>
                                    </p:anim>
                                    <p:anim calcmode="lin" valueType="num">
                                      <p:cBhvr additive="base">
                                        <p:cTn id="16" dur="500" fill="hold"/>
                                        <p:tgtEl>
                                          <p:spTgt spid="18"/>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0"/>
                                  </p:stCondLst>
                                  <p:childTnLst>
                                    <p:set>
                                      <p:cBhvr>
                                        <p:cTn id="18" dur="1" fill="hold">
                                          <p:stCondLst>
                                            <p:cond delay="0"/>
                                          </p:stCondLst>
                                        </p:cTn>
                                        <p:tgtEl>
                                          <p:spTgt spid="21"/>
                                        </p:tgtEl>
                                        <p:attrNameLst>
                                          <p:attrName>style.visibility</p:attrName>
                                        </p:attrNameLst>
                                      </p:cBhvr>
                                      <p:to>
                                        <p:strVal val="visible"/>
                                      </p:to>
                                    </p:set>
                                    <p:anim calcmode="lin" valueType="num">
                                      <p:cBhvr additive="base">
                                        <p:cTn id="19" dur="500" fill="hold"/>
                                        <p:tgtEl>
                                          <p:spTgt spid="21"/>
                                        </p:tgtEl>
                                        <p:attrNameLst>
                                          <p:attrName>ppt_x</p:attrName>
                                        </p:attrNameLst>
                                      </p:cBhvr>
                                      <p:tavLst>
                                        <p:tav tm="0">
                                          <p:val>
                                            <p:strVal val="1+#ppt_w/2"/>
                                          </p:val>
                                        </p:tav>
                                        <p:tav tm="100000">
                                          <p:val>
                                            <p:strVal val="#ppt_x"/>
                                          </p:val>
                                        </p:tav>
                                      </p:tavLst>
                                    </p:anim>
                                    <p:anim calcmode="lin" valueType="num">
                                      <p:cBhvr additive="base">
                                        <p:cTn id="20" dur="500" fill="hold"/>
                                        <p:tgtEl>
                                          <p:spTgt spid="21"/>
                                        </p:tgtEl>
                                        <p:attrNameLst>
                                          <p:attrName>ppt_y</p:attrName>
                                        </p:attrNameLst>
                                      </p:cBhvr>
                                      <p:tavLst>
                                        <p:tav tm="0">
                                          <p:val>
                                            <p:strVal val="#ppt_y"/>
                                          </p:val>
                                        </p:tav>
                                        <p:tav tm="100000">
                                          <p:val>
                                            <p:strVal val="#ppt_y"/>
                                          </p:val>
                                        </p:tav>
                                      </p:tavLst>
                                    </p:anim>
                                  </p:childTnLst>
                                </p:cTn>
                              </p:par>
                              <p:par>
                                <p:cTn id="21" presetID="2" presetClass="entr" presetSubtype="2" fill="hold" nodeType="withEffect">
                                  <p:stCondLst>
                                    <p:cond delay="0"/>
                                  </p:stCondLst>
                                  <p:childTnLst>
                                    <p:set>
                                      <p:cBhvr>
                                        <p:cTn id="22" dur="1" fill="hold">
                                          <p:stCondLst>
                                            <p:cond delay="0"/>
                                          </p:stCondLst>
                                        </p:cTn>
                                        <p:tgtEl>
                                          <p:spTgt spid="14"/>
                                        </p:tgtEl>
                                        <p:attrNameLst>
                                          <p:attrName>style.visibility</p:attrName>
                                        </p:attrNameLst>
                                      </p:cBhvr>
                                      <p:to>
                                        <p:strVal val="visible"/>
                                      </p:to>
                                    </p:set>
                                    <p:anim calcmode="lin" valueType="num">
                                      <p:cBhvr additive="base">
                                        <p:cTn id="23" dur="500" fill="hold"/>
                                        <p:tgtEl>
                                          <p:spTgt spid="14"/>
                                        </p:tgtEl>
                                        <p:attrNameLst>
                                          <p:attrName>ppt_x</p:attrName>
                                        </p:attrNameLst>
                                      </p:cBhvr>
                                      <p:tavLst>
                                        <p:tav tm="0">
                                          <p:val>
                                            <p:strVal val="1+#ppt_w/2"/>
                                          </p:val>
                                        </p:tav>
                                        <p:tav tm="100000">
                                          <p:val>
                                            <p:strVal val="#ppt_x"/>
                                          </p:val>
                                        </p:tav>
                                      </p:tavLst>
                                    </p:anim>
                                    <p:anim calcmode="lin" valueType="num">
                                      <p:cBhvr additive="base">
                                        <p:cTn id="24"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D9329E-7B64-9504-CF38-F235B8A2A867}"/>
            </a:ext>
          </a:extLst>
        </p:cNvPr>
        <p:cNvGrpSpPr/>
        <p:nvPr/>
      </p:nvGrpSpPr>
      <p:grpSpPr>
        <a:xfrm>
          <a:off x="0" y="0"/>
          <a:ext cx="0" cy="0"/>
          <a:chOff x="0" y="0"/>
          <a:chExt cx="0" cy="0"/>
        </a:xfrm>
      </p:grpSpPr>
      <p:sp>
        <p:nvSpPr>
          <p:cNvPr id="13" name="Rectangle 12">
            <a:extLst>
              <a:ext uri="{FF2B5EF4-FFF2-40B4-BE49-F238E27FC236}">
                <a16:creationId xmlns:a16="http://schemas.microsoft.com/office/drawing/2014/main" id="{E46A0F0B-1895-AD52-2E00-42AA79FF58FE}"/>
              </a:ext>
            </a:extLst>
          </p:cNvPr>
          <p:cNvSpPr/>
          <p:nvPr/>
        </p:nvSpPr>
        <p:spPr>
          <a:xfrm>
            <a:off x="0" y="1"/>
            <a:ext cx="12213132" cy="6741170"/>
          </a:xfrm>
          <a:prstGeom prst="rect">
            <a:avLst/>
          </a:prstGeom>
          <a:solidFill>
            <a:srgbClr val="008080"/>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Tajawal ExtraBold" panose="00000800000000000000" pitchFamily="2" charset="-78"/>
              <a:cs typeface="Tajawal ExtraBold" panose="00000800000000000000" pitchFamily="2" charset="-78"/>
            </a:endParaRPr>
          </a:p>
        </p:txBody>
      </p:sp>
      <p:sp>
        <p:nvSpPr>
          <p:cNvPr id="10" name="TextBox 9">
            <a:extLst>
              <a:ext uri="{FF2B5EF4-FFF2-40B4-BE49-F238E27FC236}">
                <a16:creationId xmlns:a16="http://schemas.microsoft.com/office/drawing/2014/main" id="{2BF2E605-7665-855B-8CD6-32F4B512990E}"/>
              </a:ext>
            </a:extLst>
          </p:cNvPr>
          <p:cNvSpPr txBox="1"/>
          <p:nvPr/>
        </p:nvSpPr>
        <p:spPr>
          <a:xfrm>
            <a:off x="3947592" y="331902"/>
            <a:ext cx="4387116" cy="646331"/>
          </a:xfrm>
          <a:prstGeom prst="rect">
            <a:avLst/>
          </a:prstGeom>
          <a:noFill/>
        </p:spPr>
        <p:txBody>
          <a:bodyPr wrap="square">
            <a:spAutoFit/>
          </a:bodyPr>
          <a:lstStyle/>
          <a:p>
            <a:pPr algn="ctr" rtl="1"/>
            <a:r>
              <a:rPr lang="ar-EG" sz="3600" b="1" dirty="0">
                <a:solidFill>
                  <a:schemeClr val="bg1"/>
                </a:solidFill>
                <a:latin typeface="Adobe Arabic" panose="02040503050201020203" pitchFamily="18" charset="-78"/>
                <a:cs typeface="Adobe Arabic" panose="02040503050201020203" pitchFamily="18" charset="-78"/>
              </a:rPr>
              <a:t>نشاط تعارف المشاركين</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2" name="Picture 2">
            <a:extLst>
              <a:ext uri="{FF2B5EF4-FFF2-40B4-BE49-F238E27FC236}">
                <a16:creationId xmlns:a16="http://schemas.microsoft.com/office/drawing/2014/main" id="{858A287D-72CF-238A-694A-45B4218603EB}"/>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0" y="3296704"/>
            <a:ext cx="12213132" cy="3185622"/>
          </a:xfrm>
          <a:prstGeom prst="rect">
            <a:avLst/>
          </a:prstGeom>
        </p:spPr>
      </p:pic>
      <p:sp>
        <p:nvSpPr>
          <p:cNvPr id="18" name="TextBox 6">
            <a:extLst>
              <a:ext uri="{FF2B5EF4-FFF2-40B4-BE49-F238E27FC236}">
                <a16:creationId xmlns:a16="http://schemas.microsoft.com/office/drawing/2014/main" id="{287B7E03-8CCD-DC19-52C9-87969D134F20}"/>
              </a:ext>
            </a:extLst>
          </p:cNvPr>
          <p:cNvSpPr txBox="1"/>
          <p:nvPr/>
        </p:nvSpPr>
        <p:spPr>
          <a:xfrm>
            <a:off x="6647949" y="6858000"/>
            <a:ext cx="5123969" cy="2677656"/>
          </a:xfrm>
          <a:prstGeom prst="rect">
            <a:avLst/>
          </a:prstGeom>
          <a:noFill/>
        </p:spPr>
        <p:txBody>
          <a:bodyPr wrap="square">
            <a:spAutoFit/>
          </a:bodyPr>
          <a:lstStyle/>
          <a:p>
            <a:pPr algn="r" rtl="1"/>
            <a:r>
              <a:rPr lang="ar-EG" sz="2800" dirty="0">
                <a:solidFill>
                  <a:schemeClr val="bg1"/>
                </a:solidFill>
                <a:latin typeface="Adobe Arabic" panose="02040503050201020203" pitchFamily="18" charset="-78"/>
                <a:cs typeface="Adobe Arabic" panose="02040503050201020203" pitchFamily="18" charset="-78"/>
              </a:rPr>
              <a:t>في عالمنا المعاصر، أصبحت سلاسل الإمداد الطبي تمثّل شريان الحياة للمنظومة الصحية، حيث تضمن وصول الأدوية والمستلزمات الطبية والأجهزة إلى المرضى في الوقت المناسب وبالجودة المطلوبة. وقد أظهرت جائحة كوفيد-19 أهمية هذه السلاسل وضرورة تطويرها بشكل استراتيجي لمواجهة التحديات والأزمات.</a:t>
            </a:r>
            <a:endParaRPr lang="en-US" sz="2800" dirty="0">
              <a:solidFill>
                <a:schemeClr val="bg1"/>
              </a:solidFill>
              <a:latin typeface="Adobe Arabic" panose="02040503050201020203" pitchFamily="18" charset="-78"/>
              <a:cs typeface="Adobe Arabic" panose="02040503050201020203" pitchFamily="18" charset="-78"/>
            </a:endParaRPr>
          </a:p>
        </p:txBody>
      </p:sp>
      <p:sp>
        <p:nvSpPr>
          <p:cNvPr id="5" name="Rectangle: Rounded Corners 10">
            <a:extLst>
              <a:ext uri="{FF2B5EF4-FFF2-40B4-BE49-F238E27FC236}">
                <a16:creationId xmlns:a16="http://schemas.microsoft.com/office/drawing/2014/main" id="{0DE8B0C0-9CCD-D420-E566-5F64D6F460CD}"/>
              </a:ext>
            </a:extLst>
          </p:cNvPr>
          <p:cNvSpPr/>
          <p:nvPr/>
        </p:nvSpPr>
        <p:spPr>
          <a:xfrm>
            <a:off x="3195361" y="2186055"/>
            <a:ext cx="5139347" cy="1776345"/>
          </a:xfrm>
          <a:prstGeom prst="roundRect">
            <a:avLst>
              <a:gd name="adj" fmla="val 7321"/>
            </a:avLst>
          </a:prstGeom>
          <a:solidFill>
            <a:srgbClr val="A0C9C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 name="Group 49">
            <a:extLst>
              <a:ext uri="{FF2B5EF4-FFF2-40B4-BE49-F238E27FC236}">
                <a16:creationId xmlns:a16="http://schemas.microsoft.com/office/drawing/2014/main" id="{488C4BA0-2C51-1463-3470-AC1F1191B643}"/>
              </a:ext>
            </a:extLst>
          </p:cNvPr>
          <p:cNvGrpSpPr/>
          <p:nvPr/>
        </p:nvGrpSpPr>
        <p:grpSpPr>
          <a:xfrm>
            <a:off x="3103865" y="2948009"/>
            <a:ext cx="5530613" cy="769441"/>
            <a:chOff x="1806222" y="4838561"/>
            <a:chExt cx="5921647" cy="769441"/>
          </a:xfrm>
        </p:grpSpPr>
        <p:sp>
          <p:nvSpPr>
            <p:cNvPr id="6" name="TextBox 52">
              <a:extLst>
                <a:ext uri="{FF2B5EF4-FFF2-40B4-BE49-F238E27FC236}">
                  <a16:creationId xmlns:a16="http://schemas.microsoft.com/office/drawing/2014/main" id="{AA524B08-6343-C5FC-DC5F-5CB759EA690E}"/>
                </a:ext>
              </a:extLst>
            </p:cNvPr>
            <p:cNvSpPr txBox="1"/>
            <p:nvPr/>
          </p:nvSpPr>
          <p:spPr>
            <a:xfrm>
              <a:off x="1806222" y="4838561"/>
              <a:ext cx="5921647" cy="769441"/>
            </a:xfrm>
            <a:prstGeom prst="rect">
              <a:avLst/>
            </a:prstGeom>
            <a:noFill/>
          </p:spPr>
          <p:txBody>
            <a:bodyPr wrap="square">
              <a:spAutoFit/>
            </a:bodyPr>
            <a:lstStyle/>
            <a:p>
              <a:pPr algn="ctr" rtl="1"/>
              <a:r>
                <a:rPr lang="ar-EG" sz="4400" dirty="0">
                  <a:solidFill>
                    <a:schemeClr val="bg1"/>
                  </a:solidFill>
                  <a:latin typeface="Adobe Arabic" panose="02040503050201020203" pitchFamily="18" charset="-78"/>
                  <a:cs typeface="Adobe Arabic" panose="02040503050201020203" pitchFamily="18" charset="-78"/>
                </a:rPr>
                <a:t>المدّة</a:t>
              </a:r>
              <a:r>
                <a:rPr lang="en-US" sz="4400" dirty="0">
                  <a:solidFill>
                    <a:schemeClr val="bg1"/>
                  </a:solidFill>
                  <a:latin typeface="Adobe Arabic" panose="02040503050201020203" pitchFamily="18" charset="-78"/>
                  <a:cs typeface="Adobe Arabic" panose="02040503050201020203" pitchFamily="18" charset="-78"/>
                </a:rPr>
                <a:t>:</a:t>
              </a:r>
              <a:r>
                <a:rPr lang="ar-EG" sz="4400" dirty="0">
                  <a:solidFill>
                    <a:schemeClr val="bg1"/>
                  </a:solidFill>
                  <a:latin typeface="Adobe Arabic" panose="02040503050201020203" pitchFamily="18" charset="-78"/>
                  <a:cs typeface="Adobe Arabic" panose="02040503050201020203" pitchFamily="18" charset="-78"/>
                </a:rPr>
                <a:t>30 دقيقة</a:t>
              </a:r>
            </a:p>
          </p:txBody>
        </p:sp>
        <p:pic>
          <p:nvPicPr>
            <p:cNvPr id="8" name="Picture 54">
              <a:extLst>
                <a:ext uri="{FF2B5EF4-FFF2-40B4-BE49-F238E27FC236}">
                  <a16:creationId xmlns:a16="http://schemas.microsoft.com/office/drawing/2014/main" id="{710526C5-D0EC-EFD4-8D26-8CF2320F48EB}"/>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6493128" y="5106753"/>
              <a:ext cx="378282" cy="353302"/>
            </a:xfrm>
            <a:prstGeom prst="rect">
              <a:avLst/>
            </a:prstGeom>
          </p:spPr>
        </p:pic>
      </p:grpSp>
      <p:sp>
        <p:nvSpPr>
          <p:cNvPr id="7" name="TextBox 6">
            <a:extLst>
              <a:ext uri="{FF2B5EF4-FFF2-40B4-BE49-F238E27FC236}">
                <a16:creationId xmlns:a16="http://schemas.microsoft.com/office/drawing/2014/main" id="{73179CE4-1F62-D73F-A1E5-12B562F8B496}"/>
              </a:ext>
            </a:extLst>
          </p:cNvPr>
          <p:cNvSpPr txBox="1"/>
          <p:nvPr/>
        </p:nvSpPr>
        <p:spPr>
          <a:xfrm>
            <a:off x="3353372" y="2229014"/>
            <a:ext cx="5123969" cy="646331"/>
          </a:xfrm>
          <a:prstGeom prst="rect">
            <a:avLst/>
          </a:prstGeom>
          <a:noFill/>
        </p:spPr>
        <p:txBody>
          <a:bodyPr wrap="square">
            <a:spAutoFit/>
          </a:bodyPr>
          <a:lstStyle/>
          <a:p>
            <a:pPr algn="ctr" rtl="1"/>
            <a:r>
              <a:rPr lang="ar-EG" sz="3600" dirty="0">
                <a:solidFill>
                  <a:schemeClr val="bg1"/>
                </a:solidFill>
                <a:latin typeface="Adobe Arabic" panose="02040503050201020203" pitchFamily="18" charset="-78"/>
                <a:cs typeface="Adobe Arabic" panose="02040503050201020203" pitchFamily="18" charset="-78"/>
              </a:rPr>
              <a:t>قيادتي في كلمات</a:t>
            </a:r>
            <a:endParaRPr lang="en-US" sz="3600" dirty="0">
              <a:solidFill>
                <a:schemeClr val="bg1"/>
              </a:solidFill>
              <a:latin typeface="Adobe Arabic" panose="02040503050201020203" pitchFamily="18" charset="-78"/>
              <a:cs typeface="Adobe Arabic" panose="02040503050201020203" pitchFamily="18" charset="-78"/>
            </a:endParaRPr>
          </a:p>
        </p:txBody>
      </p:sp>
    </p:spTree>
    <p:extLst>
      <p:ext uri="{BB962C8B-B14F-4D97-AF65-F5344CB8AC3E}">
        <p14:creationId xmlns:p14="http://schemas.microsoft.com/office/powerpoint/2010/main" val="144241387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25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0-#ppt_h/2"/>
                                          </p:val>
                                        </p:tav>
                                        <p:tav tm="100000">
                                          <p:val>
                                            <p:strVal val="#ppt_y"/>
                                          </p:val>
                                        </p:tav>
                                      </p:tavLst>
                                    </p:anim>
                                  </p:childTnLst>
                                </p:cTn>
                              </p:par>
                              <p:par>
                                <p:cTn id="9" presetID="2" presetClass="entr" presetSubtype="9"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0-#ppt_w/2"/>
                                          </p:val>
                                        </p:tav>
                                        <p:tav tm="100000">
                                          <p:val>
                                            <p:strVal val="#ppt_x"/>
                                          </p:val>
                                        </p:tav>
                                      </p:tavLst>
                                    </p:anim>
                                    <p:anim calcmode="lin" valueType="num">
                                      <p:cBhvr additive="base">
                                        <p:cTn id="12" dur="500" fill="hold"/>
                                        <p:tgtEl>
                                          <p:spTgt spid="2"/>
                                        </p:tgtEl>
                                        <p:attrNameLst>
                                          <p:attrName>ppt_y</p:attrName>
                                        </p:attrNameLst>
                                      </p:cBhvr>
                                      <p:tavLst>
                                        <p:tav tm="0">
                                          <p:val>
                                            <p:strVal val="0-#ppt_h/2"/>
                                          </p:val>
                                        </p:tav>
                                        <p:tav tm="100000">
                                          <p:val>
                                            <p:strVal val="#ppt_y"/>
                                          </p:val>
                                        </p:tav>
                                      </p:tavLst>
                                    </p:anim>
                                  </p:childTnLst>
                                </p:cTn>
                              </p:par>
                              <p:par>
                                <p:cTn id="13" presetID="2" presetClass="entr" presetSubtype="2" fill="hold" nodeType="with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fill="hold"/>
                                        <p:tgtEl>
                                          <p:spTgt spid="4"/>
                                        </p:tgtEl>
                                        <p:attrNameLst>
                                          <p:attrName>ppt_x</p:attrName>
                                        </p:attrNameLst>
                                      </p:cBhvr>
                                      <p:tavLst>
                                        <p:tav tm="0">
                                          <p:val>
                                            <p:strVal val="1+#ppt_w/2"/>
                                          </p:val>
                                        </p:tav>
                                        <p:tav tm="100000">
                                          <p:val>
                                            <p:strVal val="#ppt_x"/>
                                          </p:val>
                                        </p:tav>
                                      </p:tavLst>
                                    </p:anim>
                                    <p:anim calcmode="lin" valueType="num">
                                      <p:cBhvr additive="base">
                                        <p:cTn id="16" dur="5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4E685E-19F4-A96B-07E3-893C7BD86ACC}"/>
            </a:ext>
          </a:extLst>
        </p:cNvPr>
        <p:cNvGrpSpPr/>
        <p:nvPr/>
      </p:nvGrpSpPr>
      <p:grpSpPr>
        <a:xfrm>
          <a:off x="0" y="0"/>
          <a:ext cx="0" cy="0"/>
          <a:chOff x="0" y="0"/>
          <a:chExt cx="0" cy="0"/>
        </a:xfrm>
      </p:grpSpPr>
      <p:sp>
        <p:nvSpPr>
          <p:cNvPr id="13" name="Rectangle 12">
            <a:extLst>
              <a:ext uri="{FF2B5EF4-FFF2-40B4-BE49-F238E27FC236}">
                <a16:creationId xmlns:a16="http://schemas.microsoft.com/office/drawing/2014/main" id="{56BB92F1-327B-939A-D25C-DB0CB00D20D1}"/>
              </a:ext>
            </a:extLst>
          </p:cNvPr>
          <p:cNvSpPr/>
          <p:nvPr/>
        </p:nvSpPr>
        <p:spPr>
          <a:xfrm rot="5400000">
            <a:off x="4102308" y="1093097"/>
            <a:ext cx="12213132" cy="4933908"/>
          </a:xfrm>
          <a:prstGeom prst="rect">
            <a:avLst/>
          </a:prstGeom>
          <a:solidFill>
            <a:srgbClr val="008080"/>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ajawal ExtraBold" panose="00000800000000000000" pitchFamily="2" charset="-78"/>
              <a:ea typeface="+mn-ea"/>
              <a:cs typeface="Tajawal ExtraBold" panose="00000800000000000000" pitchFamily="2" charset="-78"/>
            </a:endParaRPr>
          </a:p>
        </p:txBody>
      </p:sp>
      <p:sp>
        <p:nvSpPr>
          <p:cNvPr id="10" name="TextBox 9">
            <a:extLst>
              <a:ext uri="{FF2B5EF4-FFF2-40B4-BE49-F238E27FC236}">
                <a16:creationId xmlns:a16="http://schemas.microsoft.com/office/drawing/2014/main" id="{FF289BAB-1BBA-225C-DE40-BFE0DE045474}"/>
              </a:ext>
            </a:extLst>
          </p:cNvPr>
          <p:cNvSpPr txBox="1"/>
          <p:nvPr/>
        </p:nvSpPr>
        <p:spPr>
          <a:xfrm>
            <a:off x="1639422" y="239975"/>
            <a:ext cx="10053186" cy="646331"/>
          </a:xfrm>
          <a:prstGeom prst="rect">
            <a:avLst/>
          </a:prstGeom>
          <a:noFill/>
        </p:spPr>
        <p:txBody>
          <a:bodyPr wrap="squar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3600" b="1" i="0" u="none" strike="noStrike" kern="1200" cap="none" spc="0" normalizeH="0" baseline="0" noProof="0" dirty="0">
                <a:ln>
                  <a:noFill/>
                </a:ln>
                <a:solidFill>
                  <a:schemeClr val="bg1"/>
                </a:solidFill>
                <a:effectLst/>
                <a:uLnTx/>
                <a:uFillTx/>
                <a:latin typeface="Adobe Arabic" panose="02040503050201020203" pitchFamily="18" charset="-78"/>
                <a:ea typeface="+mn-ea"/>
                <a:cs typeface="Adobe Arabic" panose="02040503050201020203" pitchFamily="18" charset="-78"/>
              </a:rPr>
              <a:t>أساليب </a:t>
            </a:r>
            <a:r>
              <a:rPr kumimoji="0" lang="ar-EG" sz="3600" b="1" i="0" u="none" strike="noStrike" kern="1200" cap="none" spc="0" normalizeH="0" baseline="0" noProof="0" dirty="0">
                <a:ln>
                  <a:noFill/>
                </a:ln>
                <a:effectLst/>
                <a:uLnTx/>
                <a:uFillTx/>
                <a:latin typeface="Adobe Arabic" panose="02040503050201020203" pitchFamily="18" charset="-78"/>
                <a:ea typeface="+mn-ea"/>
                <a:cs typeface="Adobe Arabic" panose="02040503050201020203" pitchFamily="18" charset="-78"/>
              </a:rPr>
              <a:t>الإقناع المنطقي والعاطفي</a:t>
            </a:r>
          </a:p>
        </p:txBody>
      </p:sp>
      <p:grpSp>
        <p:nvGrpSpPr>
          <p:cNvPr id="4" name="Group 46">
            <a:extLst>
              <a:ext uri="{FF2B5EF4-FFF2-40B4-BE49-F238E27FC236}">
                <a16:creationId xmlns:a16="http://schemas.microsoft.com/office/drawing/2014/main" id="{C457926F-D580-B9BF-D082-C0386A3CDBC7}"/>
              </a:ext>
            </a:extLst>
          </p:cNvPr>
          <p:cNvGrpSpPr/>
          <p:nvPr/>
        </p:nvGrpSpPr>
        <p:grpSpPr>
          <a:xfrm>
            <a:off x="1069407" y="1685842"/>
            <a:ext cx="5949910" cy="523220"/>
            <a:chOff x="1806222" y="2632971"/>
            <a:chExt cx="6370590" cy="523220"/>
          </a:xfrm>
        </p:grpSpPr>
        <p:sp>
          <p:nvSpPr>
            <p:cNvPr id="5" name="TextBox 47">
              <a:extLst>
                <a:ext uri="{FF2B5EF4-FFF2-40B4-BE49-F238E27FC236}">
                  <a16:creationId xmlns:a16="http://schemas.microsoft.com/office/drawing/2014/main" id="{D70E636E-1562-B458-744A-381DFFF2DF44}"/>
                </a:ext>
              </a:extLst>
            </p:cNvPr>
            <p:cNvSpPr txBox="1"/>
            <p:nvPr/>
          </p:nvSpPr>
          <p:spPr>
            <a:xfrm>
              <a:off x="1806222" y="2632971"/>
              <a:ext cx="5921647" cy="523220"/>
            </a:xfrm>
            <a:prstGeom prst="rect">
              <a:avLst/>
            </a:prstGeom>
            <a:noFill/>
          </p:spPr>
          <p:txBody>
            <a:bodyPr wrap="square">
              <a:spAutoFit/>
            </a:bodyPr>
            <a:lstStyle/>
            <a:p>
              <a:pPr algn="r" rtl="1"/>
              <a:r>
                <a:rPr lang="ar-EG" sz="2800" b="1" dirty="0">
                  <a:solidFill>
                    <a:srgbClr val="168489"/>
                  </a:solidFill>
                  <a:latin typeface="Adobe Arabic" panose="02040503050201020203" pitchFamily="18" charset="-78"/>
                  <a:cs typeface="Adobe Arabic" panose="02040503050201020203" pitchFamily="18" charset="-78"/>
                </a:rPr>
                <a:t>الإقناع الأخلاقي (</a:t>
              </a:r>
              <a:r>
                <a:rPr lang="fr-FR" sz="2800" b="1" dirty="0">
                  <a:solidFill>
                    <a:srgbClr val="168489"/>
                  </a:solidFill>
                  <a:latin typeface="Adobe Arabic" panose="02040503050201020203" pitchFamily="18" charset="-78"/>
                  <a:cs typeface="Adobe Arabic" panose="02040503050201020203" pitchFamily="18" charset="-78"/>
                </a:rPr>
                <a:t>Ethos</a:t>
              </a:r>
              <a:r>
                <a:rPr lang="ar-AE" sz="2800" b="1" dirty="0">
                  <a:solidFill>
                    <a:srgbClr val="168489"/>
                  </a:solidFill>
                  <a:latin typeface="Adobe Arabic" panose="02040503050201020203" pitchFamily="18" charset="-78"/>
                  <a:cs typeface="Adobe Arabic" panose="02040503050201020203" pitchFamily="18" charset="-78"/>
                </a:rPr>
                <a:t>)</a:t>
              </a:r>
              <a:endParaRPr lang="ar-EG" sz="2800" b="1" dirty="0">
                <a:solidFill>
                  <a:srgbClr val="168489"/>
                </a:solidFill>
                <a:latin typeface="Adobe Arabic" panose="02040503050201020203" pitchFamily="18" charset="-78"/>
                <a:cs typeface="Adobe Arabic" panose="02040503050201020203" pitchFamily="18" charset="-78"/>
              </a:endParaRPr>
            </a:p>
          </p:txBody>
        </p:sp>
        <p:pic>
          <p:nvPicPr>
            <p:cNvPr id="6" name="Picture 48" descr="ذرة خطوط عريضة">
              <a:extLst>
                <a:ext uri="{FF2B5EF4-FFF2-40B4-BE49-F238E27FC236}">
                  <a16:creationId xmlns:a16="http://schemas.microsoft.com/office/drawing/2014/main" id="{8D9891FE-A277-01CE-5CFB-6EE55164B77A}"/>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7798530" y="2746564"/>
              <a:ext cx="378282" cy="353302"/>
            </a:xfrm>
            <a:prstGeom prst="rect">
              <a:avLst/>
            </a:prstGeom>
          </p:spPr>
        </p:pic>
      </p:grpSp>
      <p:grpSp>
        <p:nvGrpSpPr>
          <p:cNvPr id="7" name="Group 46">
            <a:extLst>
              <a:ext uri="{FF2B5EF4-FFF2-40B4-BE49-F238E27FC236}">
                <a16:creationId xmlns:a16="http://schemas.microsoft.com/office/drawing/2014/main" id="{03B9229E-E677-BB5B-B834-4FF803BA98F3}"/>
              </a:ext>
            </a:extLst>
          </p:cNvPr>
          <p:cNvGrpSpPr/>
          <p:nvPr/>
        </p:nvGrpSpPr>
        <p:grpSpPr>
          <a:xfrm>
            <a:off x="1069407" y="2331157"/>
            <a:ext cx="5530613" cy="523220"/>
            <a:chOff x="2255165" y="2632971"/>
            <a:chExt cx="5921647" cy="523220"/>
          </a:xfrm>
        </p:grpSpPr>
        <p:sp>
          <p:nvSpPr>
            <p:cNvPr id="8" name="TextBox 47">
              <a:extLst>
                <a:ext uri="{FF2B5EF4-FFF2-40B4-BE49-F238E27FC236}">
                  <a16:creationId xmlns:a16="http://schemas.microsoft.com/office/drawing/2014/main" id="{A1F2E9F4-BCE3-A2A6-FC58-6097A0130EE0}"/>
                </a:ext>
              </a:extLst>
            </p:cNvPr>
            <p:cNvSpPr txBox="1"/>
            <p:nvPr/>
          </p:nvSpPr>
          <p:spPr>
            <a:xfrm>
              <a:off x="2255165" y="2632971"/>
              <a:ext cx="5472705" cy="523220"/>
            </a:xfrm>
            <a:prstGeom prst="rect">
              <a:avLst/>
            </a:prstGeom>
            <a:noFill/>
          </p:spPr>
          <p:txBody>
            <a:bodyPr wrap="square">
              <a:spAutoFit/>
            </a:bodyPr>
            <a:lstStyle/>
            <a:p>
              <a:pPr algn="r" rtl="1"/>
              <a:r>
                <a:rPr lang="ar-EG" sz="2800" b="1" dirty="0">
                  <a:latin typeface="Adobe Arabic" panose="02040503050201020203" pitchFamily="18" charset="-78"/>
                  <a:cs typeface="Adobe Arabic" panose="02040503050201020203" pitchFamily="18" charset="-78"/>
                </a:rPr>
                <a:t>بناء المصداقية والثقة.</a:t>
              </a:r>
            </a:p>
          </p:txBody>
        </p:sp>
        <p:pic>
          <p:nvPicPr>
            <p:cNvPr id="9" name="Picture 48">
              <a:extLst>
                <a:ext uri="{FF2B5EF4-FFF2-40B4-BE49-F238E27FC236}">
                  <a16:creationId xmlns:a16="http://schemas.microsoft.com/office/drawing/2014/main" id="{7346807B-8711-87A1-BB5B-2F76820C5320}"/>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7798530" y="2746564"/>
              <a:ext cx="378282" cy="353302"/>
            </a:xfrm>
            <a:prstGeom prst="rect">
              <a:avLst/>
            </a:prstGeom>
          </p:spPr>
        </p:pic>
      </p:grpSp>
      <p:grpSp>
        <p:nvGrpSpPr>
          <p:cNvPr id="3" name="Group 46">
            <a:extLst>
              <a:ext uri="{FF2B5EF4-FFF2-40B4-BE49-F238E27FC236}">
                <a16:creationId xmlns:a16="http://schemas.microsoft.com/office/drawing/2014/main" id="{EACF6151-7B3C-54A8-EA00-EBFF0F625FAA}"/>
              </a:ext>
            </a:extLst>
          </p:cNvPr>
          <p:cNvGrpSpPr/>
          <p:nvPr/>
        </p:nvGrpSpPr>
        <p:grpSpPr>
          <a:xfrm>
            <a:off x="1915897" y="3218170"/>
            <a:ext cx="4684123" cy="523220"/>
            <a:chOff x="3161505" y="2632971"/>
            <a:chExt cx="5015307" cy="523220"/>
          </a:xfrm>
        </p:grpSpPr>
        <p:sp>
          <p:nvSpPr>
            <p:cNvPr id="11" name="TextBox 47">
              <a:extLst>
                <a:ext uri="{FF2B5EF4-FFF2-40B4-BE49-F238E27FC236}">
                  <a16:creationId xmlns:a16="http://schemas.microsoft.com/office/drawing/2014/main" id="{FF102DE5-CE66-E092-84C3-50EC52AE5CED}"/>
                </a:ext>
              </a:extLst>
            </p:cNvPr>
            <p:cNvSpPr txBox="1"/>
            <p:nvPr/>
          </p:nvSpPr>
          <p:spPr>
            <a:xfrm>
              <a:off x="3161505" y="2632971"/>
              <a:ext cx="4566365" cy="523220"/>
            </a:xfrm>
            <a:prstGeom prst="rect">
              <a:avLst/>
            </a:prstGeom>
            <a:noFill/>
          </p:spPr>
          <p:txBody>
            <a:bodyPr wrap="square">
              <a:spAutoFit/>
            </a:bodyPr>
            <a:lstStyle/>
            <a:p>
              <a:pPr algn="r" rtl="1"/>
              <a:r>
                <a:rPr lang="ar-EG" sz="2800" b="1" dirty="0">
                  <a:latin typeface="Adobe Arabic" panose="02040503050201020203" pitchFamily="18" charset="-78"/>
                  <a:cs typeface="Adobe Arabic" panose="02040503050201020203" pitchFamily="18" charset="-78"/>
                </a:rPr>
                <a:t>إظهار النزاهة والقيم المشتركة.</a:t>
              </a:r>
            </a:p>
          </p:txBody>
        </p:sp>
        <p:pic>
          <p:nvPicPr>
            <p:cNvPr id="12" name="Picture 48">
              <a:extLst>
                <a:ext uri="{FF2B5EF4-FFF2-40B4-BE49-F238E27FC236}">
                  <a16:creationId xmlns:a16="http://schemas.microsoft.com/office/drawing/2014/main" id="{FE28357A-77AA-00A2-A1C4-9BAE90F909C1}"/>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7798530" y="2746564"/>
              <a:ext cx="378282" cy="353302"/>
            </a:xfrm>
            <a:prstGeom prst="rect">
              <a:avLst/>
            </a:prstGeom>
          </p:spPr>
        </p:pic>
      </p:grpSp>
      <p:grpSp>
        <p:nvGrpSpPr>
          <p:cNvPr id="18" name="Group 46">
            <a:extLst>
              <a:ext uri="{FF2B5EF4-FFF2-40B4-BE49-F238E27FC236}">
                <a16:creationId xmlns:a16="http://schemas.microsoft.com/office/drawing/2014/main" id="{7820EF32-B3BD-A718-6EFC-41EFF2855C78}"/>
              </a:ext>
            </a:extLst>
          </p:cNvPr>
          <p:cNvGrpSpPr/>
          <p:nvPr/>
        </p:nvGrpSpPr>
        <p:grpSpPr>
          <a:xfrm>
            <a:off x="1915897" y="4105183"/>
            <a:ext cx="4684123" cy="523220"/>
            <a:chOff x="3161505" y="2632971"/>
            <a:chExt cx="5015307" cy="523220"/>
          </a:xfrm>
        </p:grpSpPr>
        <p:sp>
          <p:nvSpPr>
            <p:cNvPr id="19" name="TextBox 47">
              <a:extLst>
                <a:ext uri="{FF2B5EF4-FFF2-40B4-BE49-F238E27FC236}">
                  <a16:creationId xmlns:a16="http://schemas.microsoft.com/office/drawing/2014/main" id="{F10B1165-3B52-22D6-9222-AFE861A5A62A}"/>
                </a:ext>
              </a:extLst>
            </p:cNvPr>
            <p:cNvSpPr txBox="1"/>
            <p:nvPr/>
          </p:nvSpPr>
          <p:spPr>
            <a:xfrm>
              <a:off x="3161505" y="2632971"/>
              <a:ext cx="4566365" cy="523220"/>
            </a:xfrm>
            <a:prstGeom prst="rect">
              <a:avLst/>
            </a:prstGeom>
            <a:noFill/>
          </p:spPr>
          <p:txBody>
            <a:bodyPr wrap="square">
              <a:spAutoFit/>
            </a:bodyPr>
            <a:lstStyle/>
            <a:p>
              <a:pPr algn="r" rtl="1"/>
              <a:r>
                <a:rPr lang="ar-EG" sz="2800" b="1" dirty="0">
                  <a:latin typeface="Adobe Arabic" panose="02040503050201020203" pitchFamily="18" charset="-78"/>
                  <a:cs typeface="Adobe Arabic" panose="02040503050201020203" pitchFamily="18" charset="-78"/>
                </a:rPr>
                <a:t>الاستشهاد بمصادر موثوقة وخبراء.</a:t>
              </a:r>
            </a:p>
          </p:txBody>
        </p:sp>
        <p:pic>
          <p:nvPicPr>
            <p:cNvPr id="20" name="Picture 48">
              <a:extLst>
                <a:ext uri="{FF2B5EF4-FFF2-40B4-BE49-F238E27FC236}">
                  <a16:creationId xmlns:a16="http://schemas.microsoft.com/office/drawing/2014/main" id="{34F64347-EF70-156A-CC2D-89DE2EEFF9C9}"/>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7798530" y="2746564"/>
              <a:ext cx="378282" cy="353302"/>
            </a:xfrm>
            <a:prstGeom prst="rect">
              <a:avLst/>
            </a:prstGeom>
          </p:spPr>
        </p:pic>
      </p:grpSp>
      <p:pic>
        <p:nvPicPr>
          <p:cNvPr id="2" name="صورة 1">
            <a:extLst>
              <a:ext uri="{FF2B5EF4-FFF2-40B4-BE49-F238E27FC236}">
                <a16:creationId xmlns:a16="http://schemas.microsoft.com/office/drawing/2014/main" id="{C2C4D7D1-32DE-C89C-C32D-792F84B94DC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120514" y="2184380"/>
            <a:ext cx="5162708" cy="2590800"/>
          </a:xfrm>
          <a:prstGeom prst="rect">
            <a:avLst/>
          </a:prstGeom>
        </p:spPr>
      </p:pic>
    </p:spTree>
    <p:extLst>
      <p:ext uri="{BB962C8B-B14F-4D97-AF65-F5344CB8AC3E}">
        <p14:creationId xmlns:p14="http://schemas.microsoft.com/office/powerpoint/2010/main" val="124145147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25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1+#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1+#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500" fill="hold"/>
                                        <p:tgtEl>
                                          <p:spTgt spid="18"/>
                                        </p:tgtEl>
                                        <p:attrNameLst>
                                          <p:attrName>ppt_x</p:attrName>
                                        </p:attrNameLst>
                                      </p:cBhvr>
                                      <p:tavLst>
                                        <p:tav tm="0">
                                          <p:val>
                                            <p:strVal val="1+#ppt_w/2"/>
                                          </p:val>
                                        </p:tav>
                                        <p:tav tm="100000">
                                          <p:val>
                                            <p:strVal val="#ppt_x"/>
                                          </p:val>
                                        </p:tav>
                                      </p:tavLst>
                                    </p:anim>
                                    <p:anim calcmode="lin" valueType="num">
                                      <p:cBhvr additive="base">
                                        <p:cTn id="16" dur="500" fill="hold"/>
                                        <p:tgtEl>
                                          <p:spTgt spid="18"/>
                                        </p:tgtEl>
                                        <p:attrNameLst>
                                          <p:attrName>ppt_y</p:attrName>
                                        </p:attrNameLst>
                                      </p:cBhvr>
                                      <p:tavLst>
                                        <p:tav tm="0">
                                          <p:val>
                                            <p:strVal val="#ppt_y"/>
                                          </p:val>
                                        </p:tav>
                                        <p:tav tm="100000">
                                          <p:val>
                                            <p:strVal val="#ppt_y"/>
                                          </p:val>
                                        </p:tav>
                                      </p:tavLst>
                                    </p:anim>
                                  </p:childTnLst>
                                </p:cTn>
                              </p:par>
                              <p:par>
                                <p:cTn id="17" presetID="2" presetClass="entr" presetSubtype="3" fill="hold" nodeType="with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additive="base">
                                        <p:cTn id="19" dur="500" fill="hold"/>
                                        <p:tgtEl>
                                          <p:spTgt spid="2"/>
                                        </p:tgtEl>
                                        <p:attrNameLst>
                                          <p:attrName>ppt_x</p:attrName>
                                        </p:attrNameLst>
                                      </p:cBhvr>
                                      <p:tavLst>
                                        <p:tav tm="0">
                                          <p:val>
                                            <p:strVal val="1+#ppt_w/2"/>
                                          </p:val>
                                        </p:tav>
                                        <p:tav tm="100000">
                                          <p:val>
                                            <p:strVal val="#ppt_x"/>
                                          </p:val>
                                        </p:tav>
                                      </p:tavLst>
                                    </p:anim>
                                    <p:anim calcmode="lin" valueType="num">
                                      <p:cBhvr additive="base">
                                        <p:cTn id="20" dur="500" fill="hold"/>
                                        <p:tgtEl>
                                          <p:spTgt spid="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902065-4268-ABE5-F0A2-C2539DA62A17}"/>
            </a:ext>
          </a:extLst>
        </p:cNvPr>
        <p:cNvGrpSpPr/>
        <p:nvPr/>
      </p:nvGrpSpPr>
      <p:grpSpPr>
        <a:xfrm>
          <a:off x="0" y="0"/>
          <a:ext cx="0" cy="0"/>
          <a:chOff x="0" y="0"/>
          <a:chExt cx="0" cy="0"/>
        </a:xfrm>
      </p:grpSpPr>
      <p:sp>
        <p:nvSpPr>
          <p:cNvPr id="13" name="Rectangle 12">
            <a:extLst>
              <a:ext uri="{FF2B5EF4-FFF2-40B4-BE49-F238E27FC236}">
                <a16:creationId xmlns:a16="http://schemas.microsoft.com/office/drawing/2014/main" id="{BD67688E-F60A-76F7-A0B9-EBD9EC9460DC}"/>
              </a:ext>
            </a:extLst>
          </p:cNvPr>
          <p:cNvSpPr/>
          <p:nvPr/>
        </p:nvSpPr>
        <p:spPr>
          <a:xfrm>
            <a:off x="0" y="1064526"/>
            <a:ext cx="12213132" cy="5196036"/>
          </a:xfrm>
          <a:prstGeom prst="rect">
            <a:avLst/>
          </a:prstGeom>
          <a:solidFill>
            <a:srgbClr val="A0C9CA"/>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Tajawal ExtraBold" panose="00000800000000000000" pitchFamily="2" charset="-78"/>
              <a:cs typeface="Tajawal ExtraBold" panose="00000800000000000000" pitchFamily="2" charset="-78"/>
            </a:endParaRPr>
          </a:p>
        </p:txBody>
      </p:sp>
      <p:sp>
        <p:nvSpPr>
          <p:cNvPr id="10" name="TextBox 9">
            <a:extLst>
              <a:ext uri="{FF2B5EF4-FFF2-40B4-BE49-F238E27FC236}">
                <a16:creationId xmlns:a16="http://schemas.microsoft.com/office/drawing/2014/main" id="{06D24DB5-3AB0-03DC-91FB-5F6A40CFF6A9}"/>
              </a:ext>
            </a:extLst>
          </p:cNvPr>
          <p:cNvSpPr txBox="1"/>
          <p:nvPr/>
        </p:nvSpPr>
        <p:spPr>
          <a:xfrm>
            <a:off x="2026227" y="283085"/>
            <a:ext cx="7517804" cy="646331"/>
          </a:xfrm>
          <a:prstGeom prst="rect">
            <a:avLst/>
          </a:prstGeom>
          <a:noFill/>
        </p:spPr>
        <p:txBody>
          <a:bodyPr wrap="square">
            <a:spAutoFit/>
          </a:bodyPr>
          <a:lstStyle/>
          <a:p>
            <a:pPr algn="ctr" rtl="1"/>
            <a:r>
              <a:rPr lang="ar-EG" sz="3600" dirty="0">
                <a:solidFill>
                  <a:srgbClr val="4A431E"/>
                </a:solidFill>
                <a:latin typeface="Tajawal ExtraBold" panose="00000800000000000000" pitchFamily="2" charset="-78"/>
                <a:cs typeface="Tajawal ExtraBold" panose="00000800000000000000" pitchFamily="2" charset="-78"/>
              </a:rPr>
              <a:t>مثال</a:t>
            </a:r>
            <a:endParaRPr lang="en-US" sz="3600" dirty="0">
              <a:solidFill>
                <a:srgbClr val="4A431E"/>
              </a:solidFill>
              <a:latin typeface="Tajawal ExtraBold" panose="00000800000000000000" pitchFamily="2" charset="-78"/>
              <a:cs typeface="Tajawal ExtraBold" panose="00000800000000000000" pitchFamily="2" charset="-78"/>
            </a:endParaRPr>
          </a:p>
        </p:txBody>
      </p:sp>
      <p:sp>
        <p:nvSpPr>
          <p:cNvPr id="6" name="TextBox 57">
            <a:extLst>
              <a:ext uri="{FF2B5EF4-FFF2-40B4-BE49-F238E27FC236}">
                <a16:creationId xmlns:a16="http://schemas.microsoft.com/office/drawing/2014/main" id="{7451A5C1-01BD-B071-A784-B6C3EEE902C8}"/>
              </a:ext>
            </a:extLst>
          </p:cNvPr>
          <p:cNvSpPr txBox="1"/>
          <p:nvPr/>
        </p:nvSpPr>
        <p:spPr>
          <a:xfrm>
            <a:off x="6329679" y="1154165"/>
            <a:ext cx="5624955" cy="5016758"/>
          </a:xfrm>
          <a:prstGeom prst="rect">
            <a:avLst/>
          </a:prstGeom>
          <a:noFill/>
        </p:spPr>
        <p:txBody>
          <a:bodyPr wrap="square">
            <a:spAutoFit/>
          </a:bodyPr>
          <a:lstStyle/>
          <a:p>
            <a:pPr algn="r" rtl="1"/>
            <a:r>
              <a:rPr lang="ar-EG" sz="3200" b="1" dirty="0">
                <a:latin typeface="Adobe Arabic" panose="02040503050201020203" pitchFamily="18" charset="-78"/>
                <a:cs typeface="Adobe Arabic" panose="02040503050201020203" pitchFamily="18" charset="-78"/>
              </a:rPr>
              <a:t>قائد يرغب في إقناع فريقه بتبني منهجية عمل جديدة:</a:t>
            </a:r>
          </a:p>
          <a:p>
            <a:pPr algn="r" rtl="1"/>
            <a:r>
              <a:rPr lang="ar-EG" sz="3200" b="1" dirty="0">
                <a:latin typeface="Adobe Arabic" panose="02040503050201020203" pitchFamily="18" charset="-78"/>
                <a:cs typeface="Adobe Arabic" panose="02040503050201020203" pitchFamily="18" charset="-78"/>
              </a:rPr>
              <a:t>- الجانب المنطقي: عرض إحصائيات وبيانات توضح فوائد المنهجية الجديدة في زيادة الإنتاجية بنسبة 30%.</a:t>
            </a:r>
          </a:p>
          <a:p>
            <a:pPr algn="r" rtl="1"/>
            <a:r>
              <a:rPr lang="ar-EG" sz="3200" b="1" dirty="0">
                <a:latin typeface="Adobe Arabic" panose="02040503050201020203" pitchFamily="18" charset="-78"/>
                <a:cs typeface="Adobe Arabic" panose="02040503050201020203" pitchFamily="18" charset="-78"/>
              </a:rPr>
              <a:t>- الجانب العاطفي: مشاركة قصة نجاح فريق آخر طبّق المنهجية وكيف أدّت إلى تحسين بيئة العمل وتقليل الضغوط.</a:t>
            </a:r>
          </a:p>
          <a:p>
            <a:pPr algn="r" rtl="1"/>
            <a:r>
              <a:rPr lang="ar-EG" sz="3200" b="1" dirty="0">
                <a:latin typeface="Adobe Arabic" panose="02040503050201020203" pitchFamily="18" charset="-78"/>
                <a:cs typeface="Adobe Arabic" panose="02040503050201020203" pitchFamily="18" charset="-78"/>
              </a:rPr>
              <a:t>- الجانب الأخلاقي: توضيح كيف تتوافق المنهجية الجديدة مع قيم المؤسسة وأهدافها الاستراتيجية.</a:t>
            </a:r>
          </a:p>
        </p:txBody>
      </p:sp>
      <p:pic>
        <p:nvPicPr>
          <p:cNvPr id="7" name="صورة 6">
            <a:extLst>
              <a:ext uri="{FF2B5EF4-FFF2-40B4-BE49-F238E27FC236}">
                <a16:creationId xmlns:a16="http://schemas.microsoft.com/office/drawing/2014/main" id="{B4608206-DC6D-50F4-6CAA-53237079E95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1920" y="2356104"/>
            <a:ext cx="6604000" cy="2430272"/>
          </a:xfrm>
          <a:prstGeom prst="rect">
            <a:avLst/>
          </a:prstGeom>
        </p:spPr>
      </p:pic>
    </p:spTree>
    <p:extLst>
      <p:ext uri="{BB962C8B-B14F-4D97-AF65-F5344CB8AC3E}">
        <p14:creationId xmlns:p14="http://schemas.microsoft.com/office/powerpoint/2010/main" val="426935036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250">
        <p159:morph option="byObject"/>
      </p:transition>
    </mc:Choice>
    <mc:Fallback xmlns="">
      <p:transition spd="slow">
        <p:fade/>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03F754C-E45F-6214-4644-D48755D6C422}"/>
            </a:ext>
          </a:extLst>
        </p:cNvPr>
        <p:cNvGrpSpPr/>
        <p:nvPr/>
      </p:nvGrpSpPr>
      <p:grpSpPr>
        <a:xfrm>
          <a:off x="0" y="0"/>
          <a:ext cx="0" cy="0"/>
          <a:chOff x="0" y="0"/>
          <a:chExt cx="0" cy="0"/>
        </a:xfrm>
      </p:grpSpPr>
      <p:sp>
        <p:nvSpPr>
          <p:cNvPr id="13" name="Rectangle 12">
            <a:extLst>
              <a:ext uri="{FF2B5EF4-FFF2-40B4-BE49-F238E27FC236}">
                <a16:creationId xmlns:a16="http://schemas.microsoft.com/office/drawing/2014/main" id="{89E297EB-6CCC-180C-D237-37FFF94DD15A}"/>
              </a:ext>
            </a:extLst>
          </p:cNvPr>
          <p:cNvSpPr/>
          <p:nvPr/>
        </p:nvSpPr>
        <p:spPr>
          <a:xfrm>
            <a:off x="0" y="0"/>
            <a:ext cx="12192000" cy="6858000"/>
          </a:xfrm>
          <a:prstGeom prst="rect">
            <a:avLst/>
          </a:prstGeom>
          <a:solidFill>
            <a:srgbClr val="008080"/>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Tajawal ExtraBold" panose="00000800000000000000" pitchFamily="2" charset="-78"/>
              <a:ea typeface="+mn-ea"/>
              <a:cs typeface="Tajawal ExtraBold" panose="00000800000000000000" pitchFamily="2" charset="-78"/>
            </a:endParaRPr>
          </a:p>
        </p:txBody>
      </p:sp>
      <p:sp>
        <p:nvSpPr>
          <p:cNvPr id="10" name="TextBox 9">
            <a:extLst>
              <a:ext uri="{FF2B5EF4-FFF2-40B4-BE49-F238E27FC236}">
                <a16:creationId xmlns:a16="http://schemas.microsoft.com/office/drawing/2014/main" id="{562B5D3D-2061-263E-1E3D-B3E90E07DC6E}"/>
              </a:ext>
            </a:extLst>
          </p:cNvPr>
          <p:cNvSpPr txBox="1"/>
          <p:nvPr/>
        </p:nvSpPr>
        <p:spPr>
          <a:xfrm>
            <a:off x="1827618" y="139258"/>
            <a:ext cx="7975384" cy="646331"/>
          </a:xfrm>
          <a:prstGeom prst="rect">
            <a:avLst/>
          </a:prstGeom>
          <a:noFill/>
        </p:spPr>
        <p:txBody>
          <a:bodyPr wrap="squar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3600" b="1" i="0" u="none" strike="noStrike" kern="1200" cap="none" spc="0" normalizeH="0" baseline="0" noProof="0" dirty="0">
                <a:ln>
                  <a:noFill/>
                </a:ln>
                <a:solidFill>
                  <a:prstClr val="white"/>
                </a:solidFill>
                <a:effectLst/>
                <a:uLnTx/>
                <a:uFillTx/>
                <a:latin typeface="Adobe Arabic" panose="02040503050201020203" pitchFamily="18" charset="-78"/>
                <a:ea typeface="+mn-ea"/>
                <a:cs typeface="Adobe Arabic" panose="02040503050201020203" pitchFamily="18" charset="-78"/>
              </a:rPr>
              <a:t>تقنيات التأثير في مختلف المواقف</a:t>
            </a:r>
            <a:endParaRPr kumimoji="0" lang="en-US" sz="3600" b="1" i="0" u="none" strike="noStrike" kern="1200" cap="none" spc="0" normalizeH="0" baseline="0" noProof="0" dirty="0">
              <a:ln>
                <a:noFill/>
              </a:ln>
              <a:solidFill>
                <a:prstClr val="black"/>
              </a:solidFill>
              <a:effectLst/>
              <a:uLnTx/>
              <a:uFillTx/>
              <a:latin typeface="Adobe Arabic" panose="02040503050201020203" pitchFamily="18" charset="-78"/>
              <a:ea typeface="+mn-ea"/>
              <a:cs typeface="Adobe Arabic" panose="02040503050201020203" pitchFamily="18" charset="-78"/>
            </a:endParaRPr>
          </a:p>
        </p:txBody>
      </p:sp>
      <p:graphicFrame>
        <p:nvGraphicFramePr>
          <p:cNvPr id="2" name="جدول 1">
            <a:extLst>
              <a:ext uri="{FF2B5EF4-FFF2-40B4-BE49-F238E27FC236}">
                <a16:creationId xmlns:a16="http://schemas.microsoft.com/office/drawing/2014/main" id="{6986261D-BD0B-2A8F-6D24-E31DECCE141F}"/>
              </a:ext>
            </a:extLst>
          </p:cNvPr>
          <p:cNvGraphicFramePr>
            <a:graphicFrameLocks noGrp="1"/>
          </p:cNvGraphicFramePr>
          <p:nvPr>
            <p:extLst>
              <p:ext uri="{D42A27DB-BD31-4B8C-83A1-F6EECF244321}">
                <p14:modId xmlns:p14="http://schemas.microsoft.com/office/powerpoint/2010/main" val="3128694928"/>
              </p:ext>
            </p:extLst>
          </p:nvPr>
        </p:nvGraphicFramePr>
        <p:xfrm>
          <a:off x="1036320" y="924847"/>
          <a:ext cx="10119360" cy="5509008"/>
        </p:xfrm>
        <a:graphic>
          <a:graphicData uri="http://schemas.openxmlformats.org/drawingml/2006/table">
            <a:tbl>
              <a:tblPr rtl="1" firstRow="1" firstCol="1" bandRow="1"/>
              <a:tblGrid>
                <a:gridCol w="2165067">
                  <a:extLst>
                    <a:ext uri="{9D8B030D-6E8A-4147-A177-3AD203B41FA5}">
                      <a16:colId xmlns:a16="http://schemas.microsoft.com/office/drawing/2014/main" val="4124672262"/>
                    </a:ext>
                  </a:extLst>
                </a:gridCol>
                <a:gridCol w="7954293">
                  <a:extLst>
                    <a:ext uri="{9D8B030D-6E8A-4147-A177-3AD203B41FA5}">
                      <a16:colId xmlns:a16="http://schemas.microsoft.com/office/drawing/2014/main" val="4237653389"/>
                    </a:ext>
                  </a:extLst>
                </a:gridCol>
              </a:tblGrid>
              <a:tr h="0">
                <a:tc>
                  <a:txBody>
                    <a:bodyPr/>
                    <a:lstStyle/>
                    <a:p>
                      <a:pPr algn="ctr" rtl="1">
                        <a:lnSpc>
                          <a:spcPct val="107000"/>
                        </a:lnSpc>
                        <a:buNone/>
                      </a:pPr>
                      <a:r>
                        <a:rPr lang="ar-SA" sz="2800" b="1">
                          <a:solidFill>
                            <a:srgbClr val="008080"/>
                          </a:solidFill>
                          <a:effectLst/>
                          <a:latin typeface="Times New Roman" panose="02020603050405020304" pitchFamily="18" charset="0"/>
                          <a:ea typeface="Calibri" panose="020F0502020204030204" pitchFamily="34" charset="0"/>
                          <a:cs typeface="Adobe Arabic" panose="02040503050201020203" pitchFamily="18" charset="-78"/>
                        </a:rPr>
                        <a:t>التأثير المباشر</a:t>
                      </a:r>
                      <a:endParaRPr lang="fr-FR" sz="20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marL="342900" lvl="0" indent="-342900" algn="r" rtl="1">
                        <a:lnSpc>
                          <a:spcPct val="107000"/>
                        </a:lnSpc>
                        <a:spcAft>
                          <a:spcPts val="800"/>
                        </a:spcAft>
                        <a:buSzPts val="1200"/>
                        <a:buFont typeface="Symbol" panose="05050102010706020507" pitchFamily="18" charset="2"/>
                        <a:buBlip>
                          <a:blip r:embed="rId3"/>
                        </a:buBlip>
                      </a:pPr>
                      <a:r>
                        <a:rPr lang="ar-SA" sz="2400" dirty="0">
                          <a:solidFill>
                            <a:schemeClr val="bg1"/>
                          </a:solidFill>
                          <a:effectLst/>
                          <a:latin typeface="Calibri" panose="020F0502020204030204" pitchFamily="34" charset="0"/>
                          <a:ea typeface="Calibri" panose="020F0502020204030204" pitchFamily="34" charset="0"/>
                          <a:cs typeface="Sakkal Majalla" panose="02000000000000000000" pitchFamily="2" charset="-78"/>
                        </a:rPr>
                        <a:t>طلب واضح ومحدد.</a:t>
                      </a:r>
                      <a:endParaRPr lang="fr-FR" sz="1600" dirty="0">
                        <a:solidFill>
                          <a:schemeClr val="bg1"/>
                        </a:solidFill>
                        <a:effectLst/>
                        <a:latin typeface="Calibri" panose="020F0502020204030204" pitchFamily="34" charset="0"/>
                        <a:ea typeface="Calibri" panose="020F0502020204030204" pitchFamily="34" charset="0"/>
                        <a:cs typeface="Arial" panose="020B0604020202020204" pitchFamily="34" charset="0"/>
                      </a:endParaRPr>
                    </a:p>
                    <a:p>
                      <a:pPr marL="342900" lvl="0" indent="-342900" algn="r" rtl="1">
                        <a:lnSpc>
                          <a:spcPct val="107000"/>
                        </a:lnSpc>
                        <a:spcAft>
                          <a:spcPts val="800"/>
                        </a:spcAft>
                        <a:buSzPts val="1200"/>
                        <a:buFont typeface="Symbol" panose="05050102010706020507" pitchFamily="18" charset="2"/>
                        <a:buBlip>
                          <a:blip r:embed="rId3"/>
                        </a:buBlip>
                      </a:pPr>
                      <a:r>
                        <a:rPr lang="ar-SA" sz="2400" dirty="0">
                          <a:solidFill>
                            <a:schemeClr val="bg1"/>
                          </a:solidFill>
                          <a:effectLst/>
                          <a:latin typeface="Calibri" panose="020F0502020204030204" pitchFamily="34" charset="0"/>
                          <a:ea typeface="Calibri" panose="020F0502020204030204" pitchFamily="34" charset="0"/>
                          <a:cs typeface="Sakkal Majalla" panose="02000000000000000000" pitchFamily="2" charset="-78"/>
                        </a:rPr>
                        <a:t>توضيح المنافع المباشرة.</a:t>
                      </a:r>
                      <a:endParaRPr lang="fr-FR" sz="1600" dirty="0">
                        <a:solidFill>
                          <a:schemeClr val="bg1"/>
                        </a:solidFill>
                        <a:effectLst/>
                        <a:latin typeface="Calibri" panose="020F0502020204030204" pitchFamily="34" charset="0"/>
                        <a:ea typeface="Calibri" panose="020F0502020204030204" pitchFamily="34" charset="0"/>
                        <a:cs typeface="Arial" panose="020B0604020202020204" pitchFamily="34" charset="0"/>
                      </a:endParaRPr>
                    </a:p>
                    <a:p>
                      <a:pPr marL="342900" lvl="0" indent="-342900" algn="r" rtl="1">
                        <a:lnSpc>
                          <a:spcPct val="107000"/>
                        </a:lnSpc>
                        <a:spcAft>
                          <a:spcPts val="800"/>
                        </a:spcAft>
                        <a:buSzPts val="1200"/>
                        <a:buFont typeface="Symbol" panose="05050102010706020507" pitchFamily="18" charset="2"/>
                        <a:buBlip>
                          <a:blip r:embed="rId3"/>
                        </a:buBlip>
                      </a:pPr>
                      <a:r>
                        <a:rPr lang="ar-SA" sz="2400" dirty="0">
                          <a:solidFill>
                            <a:schemeClr val="bg1"/>
                          </a:solidFill>
                          <a:effectLst/>
                          <a:latin typeface="Calibri" panose="020F0502020204030204" pitchFamily="34" charset="0"/>
                          <a:ea typeface="Calibri" panose="020F0502020204030204" pitchFamily="34" charset="0"/>
                          <a:cs typeface="Sakkal Majalla" panose="02000000000000000000" pitchFamily="2" charset="-78"/>
                        </a:rPr>
                        <a:t>استخدام السلطة الرسمية عند الضرورة.</a:t>
                      </a:r>
                      <a:endParaRPr lang="fr-FR" sz="1600" dirty="0">
                        <a:solidFill>
                          <a:schemeClr val="bg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445835823"/>
                  </a:ext>
                </a:extLst>
              </a:tr>
              <a:tr h="0">
                <a:tc>
                  <a:txBody>
                    <a:bodyPr/>
                    <a:lstStyle/>
                    <a:p>
                      <a:pPr algn="ctr" rtl="1">
                        <a:lnSpc>
                          <a:spcPct val="107000"/>
                        </a:lnSpc>
                        <a:buNone/>
                      </a:pPr>
                      <a:r>
                        <a:rPr lang="ar-SA" sz="2800" b="1">
                          <a:solidFill>
                            <a:srgbClr val="008080"/>
                          </a:solidFill>
                          <a:effectLst/>
                          <a:latin typeface="Times New Roman" panose="02020603050405020304" pitchFamily="18" charset="0"/>
                          <a:ea typeface="Calibri" panose="020F0502020204030204" pitchFamily="34" charset="0"/>
                          <a:cs typeface="Adobe Arabic" panose="02040503050201020203" pitchFamily="18" charset="-78"/>
                        </a:rPr>
                        <a:t>التأثير غير المباشر</a:t>
                      </a:r>
                      <a:endParaRPr lang="fr-FR" sz="20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marL="342900" lvl="0" indent="-342900" algn="r" rtl="1">
                        <a:lnSpc>
                          <a:spcPct val="107000"/>
                        </a:lnSpc>
                        <a:spcAft>
                          <a:spcPts val="800"/>
                        </a:spcAft>
                        <a:buSzPts val="1200"/>
                        <a:buFont typeface="Symbol" panose="05050102010706020507" pitchFamily="18" charset="2"/>
                        <a:buBlip>
                          <a:blip r:embed="rId3"/>
                        </a:buBlip>
                      </a:pPr>
                      <a:r>
                        <a:rPr lang="ar-SA" sz="2400" dirty="0">
                          <a:solidFill>
                            <a:schemeClr val="bg1"/>
                          </a:solidFill>
                          <a:effectLst/>
                          <a:latin typeface="Calibri" panose="020F0502020204030204" pitchFamily="34" charset="0"/>
                          <a:ea typeface="Calibri" panose="020F0502020204030204" pitchFamily="34" charset="0"/>
                          <a:cs typeface="Sakkal Majalla" panose="02000000000000000000" pitchFamily="2" charset="-78"/>
                        </a:rPr>
                        <a:t>التوجيه غير المباشر من خلال الأسئلة.</a:t>
                      </a:r>
                      <a:endParaRPr lang="fr-FR" sz="1600" dirty="0">
                        <a:solidFill>
                          <a:schemeClr val="bg1"/>
                        </a:solidFill>
                        <a:effectLst/>
                        <a:latin typeface="Calibri" panose="020F0502020204030204" pitchFamily="34" charset="0"/>
                        <a:ea typeface="Calibri" panose="020F0502020204030204" pitchFamily="34" charset="0"/>
                        <a:cs typeface="Arial" panose="020B0604020202020204" pitchFamily="34" charset="0"/>
                      </a:endParaRPr>
                    </a:p>
                    <a:p>
                      <a:pPr marL="342900" lvl="0" indent="-342900" algn="r" rtl="1">
                        <a:lnSpc>
                          <a:spcPct val="107000"/>
                        </a:lnSpc>
                        <a:spcAft>
                          <a:spcPts val="800"/>
                        </a:spcAft>
                        <a:buSzPts val="1200"/>
                        <a:buFont typeface="Symbol" panose="05050102010706020507" pitchFamily="18" charset="2"/>
                        <a:buBlip>
                          <a:blip r:embed="rId3"/>
                        </a:buBlip>
                      </a:pPr>
                      <a:r>
                        <a:rPr lang="ar-SA" sz="2400" dirty="0">
                          <a:solidFill>
                            <a:schemeClr val="bg1"/>
                          </a:solidFill>
                          <a:effectLst/>
                          <a:latin typeface="Calibri" panose="020F0502020204030204" pitchFamily="34" charset="0"/>
                          <a:ea typeface="Calibri" panose="020F0502020204030204" pitchFamily="34" charset="0"/>
                          <a:cs typeface="Sakkal Majalla" panose="02000000000000000000" pitchFamily="2" charset="-78"/>
                        </a:rPr>
                        <a:t>وضع نماذج للسلوك المطلوب.</a:t>
                      </a:r>
                      <a:endParaRPr lang="fr-FR" sz="1600" dirty="0">
                        <a:solidFill>
                          <a:schemeClr val="bg1"/>
                        </a:solidFill>
                        <a:effectLst/>
                        <a:latin typeface="Calibri" panose="020F0502020204030204" pitchFamily="34" charset="0"/>
                        <a:ea typeface="Calibri" panose="020F0502020204030204" pitchFamily="34" charset="0"/>
                        <a:cs typeface="Arial" panose="020B0604020202020204" pitchFamily="34" charset="0"/>
                      </a:endParaRPr>
                    </a:p>
                    <a:p>
                      <a:pPr marL="342900" lvl="0" indent="-342900" algn="r" rtl="1">
                        <a:lnSpc>
                          <a:spcPct val="107000"/>
                        </a:lnSpc>
                        <a:spcAft>
                          <a:spcPts val="800"/>
                        </a:spcAft>
                        <a:buSzPts val="1200"/>
                        <a:buFont typeface="Symbol" panose="05050102010706020507" pitchFamily="18" charset="2"/>
                        <a:buBlip>
                          <a:blip r:embed="rId3"/>
                        </a:buBlip>
                      </a:pPr>
                      <a:r>
                        <a:rPr lang="ar-SA" sz="2400" dirty="0">
                          <a:solidFill>
                            <a:schemeClr val="bg1"/>
                          </a:solidFill>
                          <a:effectLst/>
                          <a:latin typeface="Calibri" panose="020F0502020204030204" pitchFamily="34" charset="0"/>
                          <a:ea typeface="Calibri" panose="020F0502020204030204" pitchFamily="34" charset="0"/>
                          <a:cs typeface="Sakkal Majalla" panose="02000000000000000000" pitchFamily="2" charset="-78"/>
                        </a:rPr>
                        <a:t>خلق بيئة مشجّعة للسلوك المرغوب.</a:t>
                      </a:r>
                      <a:endParaRPr lang="fr-FR" sz="1600" dirty="0">
                        <a:solidFill>
                          <a:schemeClr val="bg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469098069"/>
                  </a:ext>
                </a:extLst>
              </a:tr>
              <a:tr h="0">
                <a:tc>
                  <a:txBody>
                    <a:bodyPr/>
                    <a:lstStyle/>
                    <a:p>
                      <a:pPr algn="ctr" rtl="1">
                        <a:lnSpc>
                          <a:spcPct val="107000"/>
                        </a:lnSpc>
                        <a:buNone/>
                      </a:pPr>
                      <a:r>
                        <a:rPr lang="ar-SA" sz="2800" b="1">
                          <a:solidFill>
                            <a:srgbClr val="008080"/>
                          </a:solidFill>
                          <a:effectLst/>
                          <a:latin typeface="Times New Roman" panose="02020603050405020304" pitchFamily="18" charset="0"/>
                          <a:ea typeface="Calibri" panose="020F0502020204030204" pitchFamily="34" charset="0"/>
                          <a:cs typeface="Adobe Arabic" panose="02040503050201020203" pitchFamily="18" charset="-78"/>
                        </a:rPr>
                        <a:t>تأثير التعاون</a:t>
                      </a:r>
                      <a:endParaRPr lang="fr-FR" sz="20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marL="342900" lvl="0" indent="-342900" algn="r" rtl="1">
                        <a:lnSpc>
                          <a:spcPct val="107000"/>
                        </a:lnSpc>
                        <a:spcAft>
                          <a:spcPts val="800"/>
                        </a:spcAft>
                        <a:buSzPts val="1200"/>
                        <a:buFont typeface="Symbol" panose="05050102010706020507" pitchFamily="18" charset="2"/>
                        <a:buBlip>
                          <a:blip r:embed="rId3"/>
                        </a:buBlip>
                      </a:pPr>
                      <a:r>
                        <a:rPr lang="ar-SA" sz="2400" dirty="0">
                          <a:solidFill>
                            <a:schemeClr val="bg1"/>
                          </a:solidFill>
                          <a:effectLst/>
                          <a:latin typeface="Calibri" panose="020F0502020204030204" pitchFamily="34" charset="0"/>
                          <a:ea typeface="Calibri" panose="020F0502020204030204" pitchFamily="34" charset="0"/>
                          <a:cs typeface="Sakkal Majalla" panose="02000000000000000000" pitchFamily="2" charset="-78"/>
                        </a:rPr>
                        <a:t>إشراك الفريق في صنع القرار.</a:t>
                      </a:r>
                      <a:endParaRPr lang="fr-FR" sz="1600" dirty="0">
                        <a:solidFill>
                          <a:schemeClr val="bg1"/>
                        </a:solidFill>
                        <a:effectLst/>
                        <a:latin typeface="Calibri" panose="020F0502020204030204" pitchFamily="34" charset="0"/>
                        <a:ea typeface="Calibri" panose="020F0502020204030204" pitchFamily="34" charset="0"/>
                        <a:cs typeface="Arial" panose="020B0604020202020204" pitchFamily="34" charset="0"/>
                      </a:endParaRPr>
                    </a:p>
                    <a:p>
                      <a:pPr marL="342900" lvl="0" indent="-342900" algn="r" rtl="1">
                        <a:lnSpc>
                          <a:spcPct val="107000"/>
                        </a:lnSpc>
                        <a:spcAft>
                          <a:spcPts val="800"/>
                        </a:spcAft>
                        <a:buSzPts val="1200"/>
                        <a:buFont typeface="Symbol" panose="05050102010706020507" pitchFamily="18" charset="2"/>
                        <a:buBlip>
                          <a:blip r:embed="rId3"/>
                        </a:buBlip>
                      </a:pPr>
                      <a:r>
                        <a:rPr lang="ar-SA" sz="2400" dirty="0">
                          <a:solidFill>
                            <a:schemeClr val="bg1"/>
                          </a:solidFill>
                          <a:effectLst/>
                          <a:latin typeface="Calibri" panose="020F0502020204030204" pitchFamily="34" charset="0"/>
                          <a:ea typeface="Calibri" panose="020F0502020204030204" pitchFamily="34" charset="0"/>
                          <a:cs typeface="Sakkal Majalla" panose="02000000000000000000" pitchFamily="2" charset="-78"/>
                        </a:rPr>
                        <a:t>بناء الإجماع والالتزام الجماعي.</a:t>
                      </a:r>
                      <a:endParaRPr lang="fr-FR" sz="1600" dirty="0">
                        <a:solidFill>
                          <a:schemeClr val="bg1"/>
                        </a:solidFill>
                        <a:effectLst/>
                        <a:latin typeface="Calibri" panose="020F0502020204030204" pitchFamily="34" charset="0"/>
                        <a:ea typeface="Calibri" panose="020F0502020204030204" pitchFamily="34" charset="0"/>
                        <a:cs typeface="Arial" panose="020B0604020202020204" pitchFamily="34" charset="0"/>
                      </a:endParaRPr>
                    </a:p>
                    <a:p>
                      <a:pPr marL="342900" lvl="0" indent="-342900" algn="r" rtl="1">
                        <a:lnSpc>
                          <a:spcPct val="107000"/>
                        </a:lnSpc>
                        <a:spcAft>
                          <a:spcPts val="800"/>
                        </a:spcAft>
                        <a:buSzPts val="1200"/>
                        <a:buFont typeface="Symbol" panose="05050102010706020507" pitchFamily="18" charset="2"/>
                        <a:buBlip>
                          <a:blip r:embed="rId3"/>
                        </a:buBlip>
                      </a:pPr>
                      <a:r>
                        <a:rPr lang="ar-SA" sz="2400" dirty="0">
                          <a:solidFill>
                            <a:schemeClr val="bg1"/>
                          </a:solidFill>
                          <a:effectLst/>
                          <a:latin typeface="Calibri" panose="020F0502020204030204" pitchFamily="34" charset="0"/>
                          <a:ea typeface="Calibri" panose="020F0502020204030204" pitchFamily="34" charset="0"/>
                          <a:cs typeface="Sakkal Majalla" panose="02000000000000000000" pitchFamily="2" charset="-78"/>
                        </a:rPr>
                        <a:t>تبادل الأفكار والآراء.</a:t>
                      </a:r>
                      <a:endParaRPr lang="fr-FR" sz="1600" dirty="0">
                        <a:solidFill>
                          <a:schemeClr val="bg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401662183"/>
                  </a:ext>
                </a:extLst>
              </a:tr>
              <a:tr h="0">
                <a:tc>
                  <a:txBody>
                    <a:bodyPr/>
                    <a:lstStyle/>
                    <a:p>
                      <a:pPr algn="ctr" rtl="1">
                        <a:lnSpc>
                          <a:spcPct val="107000"/>
                        </a:lnSpc>
                        <a:buNone/>
                      </a:pPr>
                      <a:r>
                        <a:rPr lang="ar-SA" sz="2800" b="1">
                          <a:solidFill>
                            <a:srgbClr val="008080"/>
                          </a:solidFill>
                          <a:effectLst/>
                          <a:latin typeface="Times New Roman" panose="02020603050405020304" pitchFamily="18" charset="0"/>
                          <a:ea typeface="Calibri" panose="020F0502020204030204" pitchFamily="34" charset="0"/>
                          <a:cs typeface="Adobe Arabic" panose="02040503050201020203" pitchFamily="18" charset="-78"/>
                        </a:rPr>
                        <a:t>تأثير الشبكات</a:t>
                      </a:r>
                      <a:endParaRPr lang="fr-FR" sz="20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marL="342900" lvl="0" indent="-342900" algn="r" rtl="1">
                        <a:lnSpc>
                          <a:spcPct val="107000"/>
                        </a:lnSpc>
                        <a:spcAft>
                          <a:spcPts val="800"/>
                        </a:spcAft>
                        <a:buSzPts val="1200"/>
                        <a:buFont typeface="Symbol" panose="05050102010706020507" pitchFamily="18" charset="2"/>
                        <a:buBlip>
                          <a:blip r:embed="rId3"/>
                        </a:buBlip>
                      </a:pPr>
                      <a:r>
                        <a:rPr lang="ar-SA" sz="2400" dirty="0">
                          <a:solidFill>
                            <a:schemeClr val="bg1"/>
                          </a:solidFill>
                          <a:effectLst/>
                          <a:latin typeface="Calibri" panose="020F0502020204030204" pitchFamily="34" charset="0"/>
                          <a:ea typeface="Calibri" panose="020F0502020204030204" pitchFamily="34" charset="0"/>
                          <a:cs typeface="Sakkal Majalla" panose="02000000000000000000" pitchFamily="2" charset="-78"/>
                        </a:rPr>
                        <a:t>بناء تحالفات مع الأشخاص المؤثرين.</a:t>
                      </a:r>
                      <a:endParaRPr lang="fr-FR" sz="1600" dirty="0">
                        <a:solidFill>
                          <a:schemeClr val="bg1"/>
                        </a:solidFill>
                        <a:effectLst/>
                        <a:latin typeface="Calibri" panose="020F0502020204030204" pitchFamily="34" charset="0"/>
                        <a:ea typeface="Calibri" panose="020F0502020204030204" pitchFamily="34" charset="0"/>
                        <a:cs typeface="Arial" panose="020B0604020202020204" pitchFamily="34" charset="0"/>
                      </a:endParaRPr>
                    </a:p>
                    <a:p>
                      <a:pPr marL="342900" lvl="0" indent="-342900" algn="r" rtl="1">
                        <a:lnSpc>
                          <a:spcPct val="107000"/>
                        </a:lnSpc>
                        <a:spcAft>
                          <a:spcPts val="800"/>
                        </a:spcAft>
                        <a:buSzPts val="1200"/>
                        <a:buFont typeface="Symbol" panose="05050102010706020507" pitchFamily="18" charset="2"/>
                        <a:buBlip>
                          <a:blip r:embed="rId3"/>
                        </a:buBlip>
                      </a:pPr>
                      <a:r>
                        <a:rPr lang="ar-SA" sz="2400" dirty="0">
                          <a:solidFill>
                            <a:schemeClr val="bg1"/>
                          </a:solidFill>
                          <a:effectLst/>
                          <a:latin typeface="Calibri" panose="020F0502020204030204" pitchFamily="34" charset="0"/>
                          <a:ea typeface="Calibri" panose="020F0502020204030204" pitchFamily="34" charset="0"/>
                          <a:cs typeface="Sakkal Majalla" panose="02000000000000000000" pitchFamily="2" charset="-78"/>
                        </a:rPr>
                        <a:t>الاستفادة من العلاقات غير الرسمية.</a:t>
                      </a:r>
                      <a:endParaRPr lang="fr-FR" sz="1600" dirty="0">
                        <a:solidFill>
                          <a:schemeClr val="bg1"/>
                        </a:solidFill>
                        <a:effectLst/>
                        <a:latin typeface="Calibri" panose="020F0502020204030204" pitchFamily="34" charset="0"/>
                        <a:ea typeface="Calibri" panose="020F0502020204030204" pitchFamily="34" charset="0"/>
                        <a:cs typeface="Arial" panose="020B0604020202020204" pitchFamily="34" charset="0"/>
                      </a:endParaRPr>
                    </a:p>
                    <a:p>
                      <a:pPr marL="342900" lvl="0" indent="-342900" algn="r" rtl="1">
                        <a:lnSpc>
                          <a:spcPct val="107000"/>
                        </a:lnSpc>
                        <a:spcAft>
                          <a:spcPts val="800"/>
                        </a:spcAft>
                        <a:buSzPts val="1200"/>
                        <a:buFont typeface="Symbol" panose="05050102010706020507" pitchFamily="18" charset="2"/>
                        <a:buBlip>
                          <a:blip r:embed="rId3"/>
                        </a:buBlip>
                      </a:pPr>
                      <a:r>
                        <a:rPr lang="ar-SA" sz="2400" dirty="0">
                          <a:solidFill>
                            <a:schemeClr val="bg1"/>
                          </a:solidFill>
                          <a:effectLst/>
                          <a:latin typeface="Calibri" panose="020F0502020204030204" pitchFamily="34" charset="0"/>
                          <a:ea typeface="Calibri" panose="020F0502020204030204" pitchFamily="34" charset="0"/>
                          <a:cs typeface="Sakkal Majalla" panose="02000000000000000000" pitchFamily="2" charset="-78"/>
                        </a:rPr>
                        <a:t>تعزيز التواصل بين مختلف الأطراف.</a:t>
                      </a:r>
                      <a:endParaRPr lang="fr-FR" sz="1600" dirty="0">
                        <a:solidFill>
                          <a:schemeClr val="bg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525753547"/>
                  </a:ext>
                </a:extLst>
              </a:tr>
            </a:tbl>
          </a:graphicData>
        </a:graphic>
      </p:graphicFrame>
    </p:spTree>
    <p:extLst>
      <p:ext uri="{BB962C8B-B14F-4D97-AF65-F5344CB8AC3E}">
        <p14:creationId xmlns:p14="http://schemas.microsoft.com/office/powerpoint/2010/main" val="171982684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00F008-2FAA-FA0C-7A5B-9105089D41BF}"/>
            </a:ext>
          </a:extLst>
        </p:cNvPr>
        <p:cNvGrpSpPr/>
        <p:nvPr/>
      </p:nvGrpSpPr>
      <p:grpSpPr>
        <a:xfrm>
          <a:off x="0" y="0"/>
          <a:ext cx="0" cy="0"/>
          <a:chOff x="0" y="0"/>
          <a:chExt cx="0" cy="0"/>
        </a:xfrm>
      </p:grpSpPr>
      <p:sp>
        <p:nvSpPr>
          <p:cNvPr id="13" name="Rectangle 12">
            <a:extLst>
              <a:ext uri="{FF2B5EF4-FFF2-40B4-BE49-F238E27FC236}">
                <a16:creationId xmlns:a16="http://schemas.microsoft.com/office/drawing/2014/main" id="{5C2D87E9-7610-95CC-0AC2-67C53609EBDE}"/>
              </a:ext>
            </a:extLst>
          </p:cNvPr>
          <p:cNvSpPr/>
          <p:nvPr/>
        </p:nvSpPr>
        <p:spPr>
          <a:xfrm>
            <a:off x="0" y="1064526"/>
            <a:ext cx="12213132" cy="5196036"/>
          </a:xfrm>
          <a:prstGeom prst="rect">
            <a:avLst/>
          </a:prstGeom>
          <a:solidFill>
            <a:srgbClr val="A0C9CA"/>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Tajawal ExtraBold" panose="00000800000000000000" pitchFamily="2" charset="-78"/>
              <a:cs typeface="Tajawal ExtraBold" panose="00000800000000000000" pitchFamily="2" charset="-78"/>
            </a:endParaRPr>
          </a:p>
        </p:txBody>
      </p:sp>
      <p:sp>
        <p:nvSpPr>
          <p:cNvPr id="10" name="TextBox 9">
            <a:extLst>
              <a:ext uri="{FF2B5EF4-FFF2-40B4-BE49-F238E27FC236}">
                <a16:creationId xmlns:a16="http://schemas.microsoft.com/office/drawing/2014/main" id="{C5F09BCC-AB97-5E1F-7A98-FABE5BDE4DAA}"/>
              </a:ext>
            </a:extLst>
          </p:cNvPr>
          <p:cNvSpPr txBox="1"/>
          <p:nvPr/>
        </p:nvSpPr>
        <p:spPr>
          <a:xfrm>
            <a:off x="2026227" y="283085"/>
            <a:ext cx="7517804" cy="646331"/>
          </a:xfrm>
          <a:prstGeom prst="rect">
            <a:avLst/>
          </a:prstGeom>
          <a:noFill/>
        </p:spPr>
        <p:txBody>
          <a:bodyPr wrap="square">
            <a:spAutoFit/>
          </a:bodyPr>
          <a:lstStyle/>
          <a:p>
            <a:pPr algn="ctr" rtl="1"/>
            <a:r>
              <a:rPr lang="ar-EG" sz="3600" dirty="0">
                <a:solidFill>
                  <a:srgbClr val="4A431E"/>
                </a:solidFill>
                <a:latin typeface="Tajawal ExtraBold" panose="00000800000000000000" pitchFamily="2" charset="-78"/>
                <a:cs typeface="Tajawal ExtraBold" panose="00000800000000000000" pitchFamily="2" charset="-78"/>
              </a:rPr>
              <a:t>دراسة حالة</a:t>
            </a:r>
            <a:endParaRPr lang="en-US" sz="3600" dirty="0">
              <a:solidFill>
                <a:srgbClr val="4A431E"/>
              </a:solidFill>
              <a:latin typeface="Tajawal ExtraBold" panose="00000800000000000000" pitchFamily="2" charset="-78"/>
              <a:cs typeface="Tajawal ExtraBold" panose="00000800000000000000" pitchFamily="2" charset="-78"/>
            </a:endParaRPr>
          </a:p>
        </p:txBody>
      </p:sp>
      <p:sp>
        <p:nvSpPr>
          <p:cNvPr id="6" name="TextBox 57">
            <a:extLst>
              <a:ext uri="{FF2B5EF4-FFF2-40B4-BE49-F238E27FC236}">
                <a16:creationId xmlns:a16="http://schemas.microsoft.com/office/drawing/2014/main" id="{B90712A5-DD7C-4926-5C9C-CA6F48580843}"/>
              </a:ext>
            </a:extLst>
          </p:cNvPr>
          <p:cNvSpPr txBox="1"/>
          <p:nvPr/>
        </p:nvSpPr>
        <p:spPr>
          <a:xfrm>
            <a:off x="548641" y="1659285"/>
            <a:ext cx="10908154" cy="3539430"/>
          </a:xfrm>
          <a:prstGeom prst="rect">
            <a:avLst/>
          </a:prstGeom>
          <a:noFill/>
        </p:spPr>
        <p:txBody>
          <a:bodyPr wrap="square">
            <a:spAutoFit/>
          </a:bodyPr>
          <a:lstStyle/>
          <a:p>
            <a:pPr algn="r" rtl="1"/>
            <a:r>
              <a:rPr lang="ar-EG" sz="3200" b="1" dirty="0">
                <a:latin typeface="Adobe Arabic" panose="02040503050201020203" pitchFamily="18" charset="-78"/>
                <a:cs typeface="Adobe Arabic" panose="02040503050201020203" pitchFamily="18" charset="-78"/>
              </a:rPr>
              <a:t>مدير مشروع يرغب في تبني تقنية جديدة واجهت مقاومة من الفريق. استخدم تقنيات تأثير متنوعة:</a:t>
            </a:r>
          </a:p>
          <a:p>
            <a:pPr algn="r" rtl="1"/>
            <a:r>
              <a:rPr lang="ar-EG" sz="3200" b="1" dirty="0">
                <a:latin typeface="Adobe Arabic" panose="02040503050201020203" pitchFamily="18" charset="-78"/>
                <a:cs typeface="Adobe Arabic" panose="02040503050201020203" pitchFamily="18" charset="-78"/>
              </a:rPr>
              <a:t>1. جمع بيانات عن فوائد التقنية ونجاحها في مؤسسات أخرى (تأثير منطقي).</a:t>
            </a:r>
          </a:p>
          <a:p>
            <a:pPr algn="r" rtl="1"/>
            <a:r>
              <a:rPr lang="ar-EG" sz="3200" b="1" dirty="0">
                <a:latin typeface="Adobe Arabic" panose="02040503050201020203" pitchFamily="18" charset="-78"/>
                <a:cs typeface="Adobe Arabic" panose="02040503050201020203" pitchFamily="18" charset="-78"/>
              </a:rPr>
              <a:t>2. دعا خبيراً خارجياً لتقديم عرض توضيحي (مبدأ السلطة).</a:t>
            </a:r>
          </a:p>
          <a:p>
            <a:pPr algn="r" rtl="1"/>
            <a:r>
              <a:rPr lang="ar-EG" sz="3200" b="1" dirty="0">
                <a:latin typeface="Adobe Arabic" panose="02040503050201020203" pitchFamily="18" charset="-78"/>
                <a:cs typeface="Adobe Arabic" panose="02040503050201020203" pitchFamily="18" charset="-78"/>
              </a:rPr>
              <a:t>3. نظّم زيارة لمؤسسة تطبق التقنية بنجاح (الإثبات الاجتماعي).</a:t>
            </a:r>
          </a:p>
          <a:p>
            <a:pPr algn="r" rtl="1"/>
            <a:r>
              <a:rPr lang="ar-EG" sz="3200" b="1" dirty="0">
                <a:latin typeface="Adobe Arabic" panose="02040503050201020203" pitchFamily="18" charset="-78"/>
                <a:cs typeface="Adobe Arabic" panose="02040503050201020203" pitchFamily="18" charset="-78"/>
              </a:rPr>
              <a:t>4. بدأ بتطبيق التقنية على مشروع صغير وعرض نتائجه (الالتزام التدريجي).</a:t>
            </a:r>
          </a:p>
          <a:p>
            <a:pPr algn="r" rtl="1"/>
            <a:r>
              <a:rPr lang="ar-EG" sz="3200" b="1" dirty="0">
                <a:latin typeface="Adobe Arabic" panose="02040503050201020203" pitchFamily="18" charset="-78"/>
                <a:cs typeface="Adobe Arabic" panose="02040503050201020203" pitchFamily="18" charset="-78"/>
              </a:rPr>
              <a:t>5. شكّل فريقاً من المتحمسين للتقنية للتأثير على بقية الأعضاء (تأثير الشبكات).</a:t>
            </a:r>
          </a:p>
          <a:p>
            <a:pPr algn="r" rtl="1"/>
            <a:r>
              <a:rPr lang="ar-EG" sz="3200" b="1" dirty="0">
                <a:latin typeface="Adobe Arabic" panose="02040503050201020203" pitchFamily="18" charset="-78"/>
                <a:cs typeface="Adobe Arabic" panose="02040503050201020203" pitchFamily="18" charset="-78"/>
              </a:rPr>
              <a:t>النتيجة: تبنّى الفريق التقنية الجديدة بعد أن رأوا فوائدها العملية وشعروا بالمشاركة في القرار.</a:t>
            </a:r>
          </a:p>
        </p:txBody>
      </p:sp>
    </p:spTree>
    <p:extLst>
      <p:ext uri="{BB962C8B-B14F-4D97-AF65-F5344CB8AC3E}">
        <p14:creationId xmlns:p14="http://schemas.microsoft.com/office/powerpoint/2010/main" val="65839718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250">
        <p159:morph option="byObject"/>
      </p:transition>
    </mc:Choice>
    <mc:Fallback xmlns="">
      <p:transition spd="slow">
        <p:fade/>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1B76F3-D54E-DD32-5B48-F1378A543B4C}"/>
            </a:ext>
          </a:extLst>
        </p:cNvPr>
        <p:cNvGrpSpPr/>
        <p:nvPr/>
      </p:nvGrpSpPr>
      <p:grpSpPr>
        <a:xfrm>
          <a:off x="0" y="0"/>
          <a:ext cx="0" cy="0"/>
          <a:chOff x="0" y="0"/>
          <a:chExt cx="0" cy="0"/>
        </a:xfrm>
      </p:grpSpPr>
      <p:sp>
        <p:nvSpPr>
          <p:cNvPr id="13" name="Rectangle 12">
            <a:extLst>
              <a:ext uri="{FF2B5EF4-FFF2-40B4-BE49-F238E27FC236}">
                <a16:creationId xmlns:a16="http://schemas.microsoft.com/office/drawing/2014/main" id="{B12967B4-8A24-32DC-FE35-CB18E69DEA58}"/>
              </a:ext>
            </a:extLst>
          </p:cNvPr>
          <p:cNvSpPr/>
          <p:nvPr/>
        </p:nvSpPr>
        <p:spPr>
          <a:xfrm>
            <a:off x="0" y="1064526"/>
            <a:ext cx="12213132" cy="5196036"/>
          </a:xfrm>
          <a:prstGeom prst="rect">
            <a:avLst/>
          </a:prstGeom>
          <a:solidFill>
            <a:srgbClr val="008080"/>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ajawal ExtraBold" panose="00000800000000000000" pitchFamily="2" charset="-78"/>
              <a:ea typeface="+mn-ea"/>
              <a:cs typeface="Tajawal ExtraBold" panose="00000800000000000000" pitchFamily="2" charset="-78"/>
            </a:endParaRPr>
          </a:p>
        </p:txBody>
      </p:sp>
      <p:sp>
        <p:nvSpPr>
          <p:cNvPr id="10" name="TextBox 9">
            <a:extLst>
              <a:ext uri="{FF2B5EF4-FFF2-40B4-BE49-F238E27FC236}">
                <a16:creationId xmlns:a16="http://schemas.microsoft.com/office/drawing/2014/main" id="{E4CD1A53-1960-ED12-E381-92BEBD646831}"/>
              </a:ext>
            </a:extLst>
          </p:cNvPr>
          <p:cNvSpPr txBox="1"/>
          <p:nvPr/>
        </p:nvSpPr>
        <p:spPr>
          <a:xfrm>
            <a:off x="841663" y="274272"/>
            <a:ext cx="10053186" cy="646331"/>
          </a:xfrm>
          <a:prstGeom prst="rect">
            <a:avLst/>
          </a:prstGeom>
          <a:noFill/>
        </p:spPr>
        <p:txBody>
          <a:bodyPr wrap="squar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3600" b="1" i="0" u="none" strike="noStrike" kern="1200" cap="none" spc="0" normalizeH="0" baseline="0" noProof="0" dirty="0">
                <a:ln>
                  <a:noFill/>
                </a:ln>
                <a:solidFill>
                  <a:srgbClr val="4A431E"/>
                </a:solidFill>
                <a:effectLst/>
                <a:uLnTx/>
                <a:uFillTx/>
                <a:latin typeface="Adobe Arabic" panose="02040503050201020203" pitchFamily="18" charset="-78"/>
                <a:ea typeface="+mn-ea"/>
                <a:cs typeface="Adobe Arabic" panose="02040503050201020203" pitchFamily="18" charset="-78"/>
              </a:rPr>
              <a:t>بناء الثقة وتعزيز العلاقات المهنية</a:t>
            </a:r>
          </a:p>
        </p:txBody>
      </p:sp>
      <p:sp>
        <p:nvSpPr>
          <p:cNvPr id="58" name="TextBox 57">
            <a:extLst>
              <a:ext uri="{FF2B5EF4-FFF2-40B4-BE49-F238E27FC236}">
                <a16:creationId xmlns:a16="http://schemas.microsoft.com/office/drawing/2014/main" id="{B76E1336-7A8B-072B-9E27-811B20CAAD51}"/>
              </a:ext>
            </a:extLst>
          </p:cNvPr>
          <p:cNvSpPr txBox="1"/>
          <p:nvPr/>
        </p:nvSpPr>
        <p:spPr>
          <a:xfrm>
            <a:off x="2084424" y="1319842"/>
            <a:ext cx="8044284" cy="1384995"/>
          </a:xfrm>
          <a:prstGeom prst="rect">
            <a:avLst/>
          </a:prstGeom>
          <a:noFill/>
        </p:spPr>
        <p:txBody>
          <a:bodyPr wrap="square">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ar-EG" sz="2800" b="1" i="0" u="none" strike="noStrike" kern="1200" cap="none" spc="0" normalizeH="0" baseline="0" noProof="0" dirty="0">
                <a:ln>
                  <a:noFill/>
                </a:ln>
                <a:solidFill>
                  <a:prstClr val="white"/>
                </a:solidFill>
                <a:effectLst/>
                <a:uLnTx/>
                <a:uFillTx/>
                <a:latin typeface="Adobe Arabic" panose="02040503050201020203" pitchFamily="18" charset="-78"/>
                <a:ea typeface="+mn-ea"/>
                <a:cs typeface="Adobe Arabic" panose="02040503050201020203" pitchFamily="18" charset="-78"/>
              </a:rPr>
              <a:t>الثقة هي أساس العلاقات المهنية الفعّالة وجوهر القيادة الناجحة. وفقاً لدراسة أجرتها جامعة هارفارد، فإن المؤسسات ذات مستويات الثقة العالية تحقق أداءً أفضل بنسبة 286% من المؤسسات ذات مستويات الثقة المنخفضة.</a:t>
            </a:r>
            <a:endParaRPr kumimoji="0" lang="ar-EG" sz="2800" b="0" i="0" u="none" strike="noStrike" kern="1200" cap="none" spc="0" normalizeH="0" baseline="0" noProof="0" dirty="0">
              <a:ln>
                <a:noFill/>
              </a:ln>
              <a:solidFill>
                <a:prstClr val="white"/>
              </a:solidFill>
              <a:effectLst/>
              <a:uLnTx/>
              <a:uFillTx/>
              <a:latin typeface="Adobe Arabic" panose="02040503050201020203" pitchFamily="18" charset="-78"/>
              <a:ea typeface="+mn-ea"/>
              <a:cs typeface="Adobe Arabic" panose="02040503050201020203" pitchFamily="18" charset="-78"/>
            </a:endParaRPr>
          </a:p>
        </p:txBody>
      </p:sp>
      <p:pic>
        <p:nvPicPr>
          <p:cNvPr id="2" name="صورة 1">
            <a:extLst>
              <a:ext uri="{FF2B5EF4-FFF2-40B4-BE49-F238E27FC236}">
                <a16:creationId xmlns:a16="http://schemas.microsoft.com/office/drawing/2014/main" id="{AE82804C-CBF6-9CE6-EC47-FB8B2B82FAC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468758" y="3373120"/>
            <a:ext cx="6539230" cy="2753360"/>
          </a:xfrm>
          <a:prstGeom prst="rect">
            <a:avLst/>
          </a:prstGeom>
        </p:spPr>
      </p:pic>
    </p:spTree>
    <p:extLst>
      <p:ext uri="{BB962C8B-B14F-4D97-AF65-F5344CB8AC3E}">
        <p14:creationId xmlns:p14="http://schemas.microsoft.com/office/powerpoint/2010/main" val="122569769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250">
        <p159:morph option="byObject"/>
      </p:transition>
    </mc:Choice>
    <mc:Fallback xmlns="">
      <p:transition spd="slow">
        <p:fade/>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04E7660-897E-21D6-7641-DAEE8E74F61D}"/>
            </a:ext>
          </a:extLst>
        </p:cNvPr>
        <p:cNvGrpSpPr/>
        <p:nvPr/>
      </p:nvGrpSpPr>
      <p:grpSpPr>
        <a:xfrm>
          <a:off x="0" y="0"/>
          <a:ext cx="0" cy="0"/>
          <a:chOff x="0" y="0"/>
          <a:chExt cx="0" cy="0"/>
        </a:xfrm>
      </p:grpSpPr>
      <p:sp>
        <p:nvSpPr>
          <p:cNvPr id="13" name="Rectangle 12">
            <a:extLst>
              <a:ext uri="{FF2B5EF4-FFF2-40B4-BE49-F238E27FC236}">
                <a16:creationId xmlns:a16="http://schemas.microsoft.com/office/drawing/2014/main" id="{EB610398-5C0F-BFB6-8CA9-046A1D0D4E40}"/>
              </a:ext>
            </a:extLst>
          </p:cNvPr>
          <p:cNvSpPr/>
          <p:nvPr/>
        </p:nvSpPr>
        <p:spPr>
          <a:xfrm>
            <a:off x="0" y="1064526"/>
            <a:ext cx="12213132" cy="5196036"/>
          </a:xfrm>
          <a:prstGeom prst="rect">
            <a:avLst/>
          </a:prstGeom>
          <a:solidFill>
            <a:srgbClr val="008080"/>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ajawal ExtraBold" panose="00000800000000000000" pitchFamily="2" charset="-78"/>
              <a:ea typeface="+mn-ea"/>
              <a:cs typeface="Tajawal ExtraBold" panose="00000800000000000000" pitchFamily="2" charset="-78"/>
            </a:endParaRPr>
          </a:p>
        </p:txBody>
      </p:sp>
      <p:sp>
        <p:nvSpPr>
          <p:cNvPr id="10" name="TextBox 9">
            <a:extLst>
              <a:ext uri="{FF2B5EF4-FFF2-40B4-BE49-F238E27FC236}">
                <a16:creationId xmlns:a16="http://schemas.microsoft.com/office/drawing/2014/main" id="{D156D7C4-8595-0D5C-BFFD-F9B5604B5AFE}"/>
              </a:ext>
            </a:extLst>
          </p:cNvPr>
          <p:cNvSpPr txBox="1"/>
          <p:nvPr/>
        </p:nvSpPr>
        <p:spPr>
          <a:xfrm>
            <a:off x="841663" y="274272"/>
            <a:ext cx="10053186" cy="646331"/>
          </a:xfrm>
          <a:prstGeom prst="rect">
            <a:avLst/>
          </a:prstGeom>
          <a:noFill/>
        </p:spPr>
        <p:txBody>
          <a:bodyPr wrap="squar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3600" b="1" i="0" u="none" strike="noStrike" kern="1200" cap="none" spc="0" normalizeH="0" baseline="0" noProof="0" dirty="0">
                <a:ln>
                  <a:noFill/>
                </a:ln>
                <a:solidFill>
                  <a:srgbClr val="4A431E"/>
                </a:solidFill>
                <a:effectLst/>
                <a:uLnTx/>
                <a:uFillTx/>
                <a:latin typeface="Adobe Arabic" panose="02040503050201020203" pitchFamily="18" charset="-78"/>
                <a:ea typeface="+mn-ea"/>
                <a:cs typeface="Adobe Arabic" panose="02040503050201020203" pitchFamily="18" charset="-78"/>
              </a:rPr>
              <a:t>بناء الثقة وتعزيز العلاقات المهنية</a:t>
            </a:r>
          </a:p>
        </p:txBody>
      </p:sp>
      <p:pic>
        <p:nvPicPr>
          <p:cNvPr id="3" name="صورة 2">
            <a:extLst>
              <a:ext uri="{FF2B5EF4-FFF2-40B4-BE49-F238E27FC236}">
                <a16:creationId xmlns:a16="http://schemas.microsoft.com/office/drawing/2014/main" id="{C08AC9AB-C961-3E63-A035-E42BEC63BE7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64176" y="1192723"/>
            <a:ext cx="9408160" cy="4939642"/>
          </a:xfrm>
          <a:prstGeom prst="rect">
            <a:avLst/>
          </a:prstGeom>
        </p:spPr>
      </p:pic>
    </p:spTree>
    <p:extLst>
      <p:ext uri="{BB962C8B-B14F-4D97-AF65-F5344CB8AC3E}">
        <p14:creationId xmlns:p14="http://schemas.microsoft.com/office/powerpoint/2010/main" val="171207858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250">
        <p159:morph option="byObject"/>
      </p:transition>
    </mc:Choice>
    <mc:Fallback xmlns="">
      <p:transition spd="slow">
        <p:fade/>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29702C5-A765-7065-B06D-CB58B70E7E7A}"/>
            </a:ext>
          </a:extLst>
        </p:cNvPr>
        <p:cNvGrpSpPr/>
        <p:nvPr/>
      </p:nvGrpSpPr>
      <p:grpSpPr>
        <a:xfrm>
          <a:off x="0" y="0"/>
          <a:ext cx="0" cy="0"/>
          <a:chOff x="0" y="0"/>
          <a:chExt cx="0" cy="0"/>
        </a:xfrm>
      </p:grpSpPr>
      <p:sp>
        <p:nvSpPr>
          <p:cNvPr id="13" name="Rectangle 12">
            <a:extLst>
              <a:ext uri="{FF2B5EF4-FFF2-40B4-BE49-F238E27FC236}">
                <a16:creationId xmlns:a16="http://schemas.microsoft.com/office/drawing/2014/main" id="{1FF11644-217A-571C-F971-CCFE9479CE34}"/>
              </a:ext>
            </a:extLst>
          </p:cNvPr>
          <p:cNvSpPr/>
          <p:nvPr/>
        </p:nvSpPr>
        <p:spPr>
          <a:xfrm>
            <a:off x="0" y="1064526"/>
            <a:ext cx="12213132" cy="5196036"/>
          </a:xfrm>
          <a:prstGeom prst="rect">
            <a:avLst/>
          </a:prstGeom>
          <a:solidFill>
            <a:srgbClr val="008080"/>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ajawal ExtraBold" panose="00000800000000000000" pitchFamily="2" charset="-78"/>
              <a:ea typeface="+mn-ea"/>
              <a:cs typeface="Tajawal ExtraBold" panose="00000800000000000000" pitchFamily="2" charset="-78"/>
            </a:endParaRPr>
          </a:p>
        </p:txBody>
      </p:sp>
      <p:sp>
        <p:nvSpPr>
          <p:cNvPr id="10" name="TextBox 9">
            <a:extLst>
              <a:ext uri="{FF2B5EF4-FFF2-40B4-BE49-F238E27FC236}">
                <a16:creationId xmlns:a16="http://schemas.microsoft.com/office/drawing/2014/main" id="{4D21766B-20F1-72DB-B7C0-FDF00BBB9903}"/>
              </a:ext>
            </a:extLst>
          </p:cNvPr>
          <p:cNvSpPr txBox="1"/>
          <p:nvPr/>
        </p:nvSpPr>
        <p:spPr>
          <a:xfrm>
            <a:off x="841663" y="274272"/>
            <a:ext cx="10053186" cy="646331"/>
          </a:xfrm>
          <a:prstGeom prst="rect">
            <a:avLst/>
          </a:prstGeom>
          <a:noFill/>
        </p:spPr>
        <p:txBody>
          <a:bodyPr wrap="squar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3600" b="1" i="0" u="none" strike="noStrike" kern="1200" cap="none" spc="0" normalizeH="0" baseline="0" noProof="0" dirty="0">
                <a:ln>
                  <a:noFill/>
                </a:ln>
                <a:solidFill>
                  <a:srgbClr val="4A431E"/>
                </a:solidFill>
                <a:effectLst/>
                <a:uLnTx/>
                <a:uFillTx/>
                <a:latin typeface="Adobe Arabic" panose="02040503050201020203" pitchFamily="18" charset="-78"/>
                <a:ea typeface="+mn-ea"/>
                <a:cs typeface="Adobe Arabic" panose="02040503050201020203" pitchFamily="18" charset="-78"/>
              </a:rPr>
              <a:t>بناء الثقة وتعزيز العلاقات المهنية</a:t>
            </a:r>
          </a:p>
        </p:txBody>
      </p:sp>
      <p:sp>
        <p:nvSpPr>
          <p:cNvPr id="58" name="TextBox 57">
            <a:extLst>
              <a:ext uri="{FF2B5EF4-FFF2-40B4-BE49-F238E27FC236}">
                <a16:creationId xmlns:a16="http://schemas.microsoft.com/office/drawing/2014/main" id="{FB4178F1-DB0E-126C-AA05-FC0E9D2B12FC}"/>
              </a:ext>
            </a:extLst>
          </p:cNvPr>
          <p:cNvSpPr txBox="1"/>
          <p:nvPr/>
        </p:nvSpPr>
        <p:spPr>
          <a:xfrm>
            <a:off x="2084424" y="1319842"/>
            <a:ext cx="8044284" cy="1815882"/>
          </a:xfrm>
          <a:prstGeom prst="rect">
            <a:avLst/>
          </a:prstGeom>
          <a:noFill/>
        </p:spPr>
        <p:txBody>
          <a:bodyPr wrap="square">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ar-EG" sz="2800" b="1" i="0" u="none" strike="noStrike" kern="1200" cap="none" spc="0" normalizeH="0" baseline="0" noProof="0" dirty="0">
                <a:ln>
                  <a:noFill/>
                </a:ln>
                <a:solidFill>
                  <a:prstClr val="white"/>
                </a:solidFill>
                <a:effectLst/>
                <a:uLnTx/>
                <a:uFillTx/>
                <a:latin typeface="Adobe Arabic" panose="02040503050201020203" pitchFamily="18" charset="-78"/>
                <a:ea typeface="+mn-ea"/>
                <a:cs typeface="Adobe Arabic" panose="02040503050201020203" pitchFamily="18" charset="-78"/>
              </a:rPr>
              <a:t>النزاهة (</a:t>
            </a:r>
            <a:r>
              <a:rPr kumimoji="0" lang="fr-FR" sz="2800" b="1" i="0" u="none" strike="noStrike" kern="1200" cap="none" spc="0" normalizeH="0" baseline="0" noProof="0" dirty="0" err="1">
                <a:ln>
                  <a:noFill/>
                </a:ln>
                <a:solidFill>
                  <a:prstClr val="white"/>
                </a:solidFill>
                <a:effectLst/>
                <a:uLnTx/>
                <a:uFillTx/>
                <a:latin typeface="Adobe Arabic" panose="02040503050201020203" pitchFamily="18" charset="-78"/>
                <a:ea typeface="+mn-ea"/>
                <a:cs typeface="Adobe Arabic" panose="02040503050201020203" pitchFamily="18" charset="-78"/>
              </a:rPr>
              <a:t>Believability</a:t>
            </a:r>
            <a:r>
              <a:rPr lang="ar-AE" sz="2800" b="1" dirty="0">
                <a:solidFill>
                  <a:prstClr val="white"/>
                </a:solidFill>
                <a:latin typeface="Adobe Arabic" panose="02040503050201020203" pitchFamily="18" charset="-78"/>
                <a:cs typeface="Adobe Arabic" panose="02040503050201020203" pitchFamily="18" charset="-78"/>
              </a:rPr>
              <a:t>):</a:t>
            </a:r>
            <a:r>
              <a:rPr kumimoji="0" lang="fr-FR" sz="2800" b="1" i="0" u="none" strike="noStrike" kern="1200" cap="none" spc="0" normalizeH="0" baseline="0" noProof="0" dirty="0">
                <a:ln>
                  <a:noFill/>
                </a:ln>
                <a:solidFill>
                  <a:prstClr val="white"/>
                </a:solidFill>
                <a:effectLst/>
                <a:uLnTx/>
                <a:uFillTx/>
                <a:latin typeface="Adobe Arabic" panose="02040503050201020203" pitchFamily="18" charset="-78"/>
                <a:ea typeface="+mn-ea"/>
                <a:cs typeface="Adobe Arabic" panose="02040503050201020203" pitchFamily="18" charset="-78"/>
              </a:rPr>
              <a:t> </a:t>
            </a:r>
            <a:r>
              <a:rPr kumimoji="0" lang="ar-EG" sz="2800" b="1" i="0" u="none" strike="noStrike" kern="1200" cap="none" spc="0" normalizeH="0" baseline="0" noProof="0" dirty="0">
                <a:ln>
                  <a:noFill/>
                </a:ln>
                <a:solidFill>
                  <a:prstClr val="white"/>
                </a:solidFill>
                <a:effectLst/>
                <a:uLnTx/>
                <a:uFillTx/>
                <a:latin typeface="Adobe Arabic" panose="02040503050201020203" pitchFamily="18" charset="-78"/>
                <a:ea typeface="+mn-ea"/>
                <a:cs typeface="Adobe Arabic" panose="02040503050201020203" pitchFamily="18" charset="-78"/>
              </a:rPr>
              <a:t>التوافق بين الأقوال والأفعال.</a:t>
            </a:r>
          </a:p>
          <a:p>
            <a:pPr marL="0" marR="0" lvl="0" indent="0" algn="r" defTabSz="914400" rtl="1" eaLnBrk="1" fontAlgn="auto" latinLnBrk="0" hangingPunct="1">
              <a:lnSpc>
                <a:spcPct val="100000"/>
              </a:lnSpc>
              <a:spcBef>
                <a:spcPts val="0"/>
              </a:spcBef>
              <a:spcAft>
                <a:spcPts val="0"/>
              </a:spcAft>
              <a:buClrTx/>
              <a:buSzTx/>
              <a:buFontTx/>
              <a:buNone/>
              <a:tabLst/>
              <a:defRPr/>
            </a:pPr>
            <a:r>
              <a:rPr kumimoji="0" lang="ar-EG" sz="2800" b="1" i="0" u="none" strike="noStrike" kern="1200" cap="none" spc="0" normalizeH="0" baseline="0" noProof="0" dirty="0">
                <a:ln>
                  <a:noFill/>
                </a:ln>
                <a:solidFill>
                  <a:prstClr val="white"/>
                </a:solidFill>
                <a:effectLst/>
                <a:uLnTx/>
                <a:uFillTx/>
                <a:latin typeface="Adobe Arabic" panose="02040503050201020203" pitchFamily="18" charset="-78"/>
                <a:ea typeface="+mn-ea"/>
                <a:cs typeface="Adobe Arabic" panose="02040503050201020203" pitchFamily="18" charset="-78"/>
              </a:rPr>
              <a:t>  - الوفاء بالوعود والالتزامات.</a:t>
            </a:r>
          </a:p>
          <a:p>
            <a:pPr marL="0" marR="0" lvl="0" indent="0" algn="r" defTabSz="914400" rtl="1" eaLnBrk="1" fontAlgn="auto" latinLnBrk="0" hangingPunct="1">
              <a:lnSpc>
                <a:spcPct val="100000"/>
              </a:lnSpc>
              <a:spcBef>
                <a:spcPts val="0"/>
              </a:spcBef>
              <a:spcAft>
                <a:spcPts val="0"/>
              </a:spcAft>
              <a:buClrTx/>
              <a:buSzTx/>
              <a:buFontTx/>
              <a:buNone/>
              <a:tabLst/>
              <a:defRPr/>
            </a:pPr>
            <a:r>
              <a:rPr kumimoji="0" lang="ar-EG" sz="2800" b="1" i="0" u="none" strike="noStrike" kern="1200" cap="none" spc="0" normalizeH="0" baseline="0" noProof="0" dirty="0">
                <a:ln>
                  <a:noFill/>
                </a:ln>
                <a:solidFill>
                  <a:prstClr val="white"/>
                </a:solidFill>
                <a:effectLst/>
                <a:uLnTx/>
                <a:uFillTx/>
                <a:latin typeface="Adobe Arabic" panose="02040503050201020203" pitchFamily="18" charset="-78"/>
                <a:ea typeface="+mn-ea"/>
                <a:cs typeface="Adobe Arabic" panose="02040503050201020203" pitchFamily="18" charset="-78"/>
              </a:rPr>
              <a:t>  - الصدق والشفافية حتى في المواقف الصعبة.</a:t>
            </a:r>
          </a:p>
          <a:p>
            <a:pPr marL="0" marR="0" lvl="0" indent="0" algn="r" defTabSz="914400" rtl="1" eaLnBrk="1" fontAlgn="auto" latinLnBrk="0" hangingPunct="1">
              <a:lnSpc>
                <a:spcPct val="100000"/>
              </a:lnSpc>
              <a:spcBef>
                <a:spcPts val="0"/>
              </a:spcBef>
              <a:spcAft>
                <a:spcPts val="0"/>
              </a:spcAft>
              <a:buClrTx/>
              <a:buSzTx/>
              <a:buFontTx/>
              <a:buNone/>
              <a:tabLst/>
              <a:defRPr/>
            </a:pPr>
            <a:r>
              <a:rPr kumimoji="0" lang="ar-EG" sz="2800" b="1" i="0" u="none" strike="noStrike" kern="1200" cap="none" spc="0" normalizeH="0" baseline="0" noProof="0" dirty="0">
                <a:ln>
                  <a:noFill/>
                </a:ln>
                <a:solidFill>
                  <a:prstClr val="white"/>
                </a:solidFill>
                <a:effectLst/>
                <a:uLnTx/>
                <a:uFillTx/>
                <a:latin typeface="Adobe Arabic" panose="02040503050201020203" pitchFamily="18" charset="-78"/>
                <a:ea typeface="+mn-ea"/>
                <a:cs typeface="Adobe Arabic" panose="02040503050201020203" pitchFamily="18" charset="-78"/>
              </a:rPr>
              <a:t>  - الاتساق في تطبيق القيم والمبادئ.</a:t>
            </a:r>
          </a:p>
        </p:txBody>
      </p:sp>
      <p:pic>
        <p:nvPicPr>
          <p:cNvPr id="3" name="صورة 2">
            <a:extLst>
              <a:ext uri="{FF2B5EF4-FFF2-40B4-BE49-F238E27FC236}">
                <a16:creationId xmlns:a16="http://schemas.microsoft.com/office/drawing/2014/main" id="{928678CE-8D40-190D-DD0B-C0D3ADE32B0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068067" y="3067348"/>
            <a:ext cx="5852666" cy="3193214"/>
          </a:xfrm>
          <a:prstGeom prst="rect">
            <a:avLst/>
          </a:prstGeom>
        </p:spPr>
      </p:pic>
    </p:spTree>
    <p:extLst>
      <p:ext uri="{BB962C8B-B14F-4D97-AF65-F5344CB8AC3E}">
        <p14:creationId xmlns:p14="http://schemas.microsoft.com/office/powerpoint/2010/main" val="336127370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250">
        <p159:morph option="byObject"/>
      </p:transition>
    </mc:Choice>
    <mc:Fallback xmlns="">
      <p:transition spd="slow">
        <p:fade/>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5CDA8F-3BBC-A00B-4E0C-B85067B811D2}"/>
            </a:ext>
          </a:extLst>
        </p:cNvPr>
        <p:cNvGrpSpPr/>
        <p:nvPr/>
      </p:nvGrpSpPr>
      <p:grpSpPr>
        <a:xfrm>
          <a:off x="0" y="0"/>
          <a:ext cx="0" cy="0"/>
          <a:chOff x="0" y="0"/>
          <a:chExt cx="0" cy="0"/>
        </a:xfrm>
      </p:grpSpPr>
      <p:sp>
        <p:nvSpPr>
          <p:cNvPr id="13" name="Rectangle 12">
            <a:extLst>
              <a:ext uri="{FF2B5EF4-FFF2-40B4-BE49-F238E27FC236}">
                <a16:creationId xmlns:a16="http://schemas.microsoft.com/office/drawing/2014/main" id="{6ADB67FD-5A34-6013-AA68-9562D0686732}"/>
              </a:ext>
            </a:extLst>
          </p:cNvPr>
          <p:cNvSpPr/>
          <p:nvPr/>
        </p:nvSpPr>
        <p:spPr>
          <a:xfrm>
            <a:off x="0" y="1064526"/>
            <a:ext cx="12213132" cy="5196036"/>
          </a:xfrm>
          <a:prstGeom prst="rect">
            <a:avLst/>
          </a:prstGeom>
          <a:solidFill>
            <a:srgbClr val="008080"/>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ajawal ExtraBold" panose="00000800000000000000" pitchFamily="2" charset="-78"/>
              <a:ea typeface="+mn-ea"/>
              <a:cs typeface="Tajawal ExtraBold" panose="00000800000000000000" pitchFamily="2" charset="-78"/>
            </a:endParaRPr>
          </a:p>
        </p:txBody>
      </p:sp>
      <p:sp>
        <p:nvSpPr>
          <p:cNvPr id="10" name="TextBox 9">
            <a:extLst>
              <a:ext uri="{FF2B5EF4-FFF2-40B4-BE49-F238E27FC236}">
                <a16:creationId xmlns:a16="http://schemas.microsoft.com/office/drawing/2014/main" id="{BAC2AD4E-23BB-3A37-2892-AC88587BA37D}"/>
              </a:ext>
            </a:extLst>
          </p:cNvPr>
          <p:cNvSpPr txBox="1"/>
          <p:nvPr/>
        </p:nvSpPr>
        <p:spPr>
          <a:xfrm>
            <a:off x="841663" y="274272"/>
            <a:ext cx="10053186" cy="646331"/>
          </a:xfrm>
          <a:prstGeom prst="rect">
            <a:avLst/>
          </a:prstGeom>
          <a:noFill/>
        </p:spPr>
        <p:txBody>
          <a:bodyPr wrap="squar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3600" b="1" i="0" u="none" strike="noStrike" kern="1200" cap="none" spc="0" normalizeH="0" baseline="0" noProof="0" dirty="0">
                <a:ln>
                  <a:noFill/>
                </a:ln>
                <a:solidFill>
                  <a:srgbClr val="4A431E"/>
                </a:solidFill>
                <a:effectLst/>
                <a:uLnTx/>
                <a:uFillTx/>
                <a:latin typeface="Adobe Arabic" panose="02040503050201020203" pitchFamily="18" charset="-78"/>
                <a:ea typeface="+mn-ea"/>
                <a:cs typeface="Adobe Arabic" panose="02040503050201020203" pitchFamily="18" charset="-78"/>
              </a:rPr>
              <a:t>بناء الثقة وتعزيز العلاقات المهنية</a:t>
            </a:r>
          </a:p>
        </p:txBody>
      </p:sp>
      <p:sp>
        <p:nvSpPr>
          <p:cNvPr id="58" name="TextBox 57">
            <a:extLst>
              <a:ext uri="{FF2B5EF4-FFF2-40B4-BE49-F238E27FC236}">
                <a16:creationId xmlns:a16="http://schemas.microsoft.com/office/drawing/2014/main" id="{17378C3E-7B48-FA80-6094-5BB575947C9F}"/>
              </a:ext>
            </a:extLst>
          </p:cNvPr>
          <p:cNvSpPr txBox="1"/>
          <p:nvPr/>
        </p:nvSpPr>
        <p:spPr>
          <a:xfrm>
            <a:off x="2084424" y="1319842"/>
            <a:ext cx="8044284" cy="1815882"/>
          </a:xfrm>
          <a:prstGeom prst="rect">
            <a:avLst/>
          </a:prstGeom>
          <a:noFill/>
        </p:spPr>
        <p:txBody>
          <a:bodyPr wrap="square">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ar-EG" sz="2800" b="1" i="0" u="none" strike="noStrike" kern="1200" cap="none" spc="0" normalizeH="0" baseline="0" noProof="0" dirty="0">
                <a:ln>
                  <a:noFill/>
                </a:ln>
                <a:solidFill>
                  <a:prstClr val="white"/>
                </a:solidFill>
                <a:effectLst/>
                <a:uLnTx/>
                <a:uFillTx/>
                <a:latin typeface="Adobe Arabic" panose="02040503050201020203" pitchFamily="18" charset="-78"/>
                <a:ea typeface="+mn-ea"/>
                <a:cs typeface="Adobe Arabic" panose="02040503050201020203" pitchFamily="18" charset="-78"/>
              </a:rPr>
              <a:t>الاهتمام (</a:t>
            </a:r>
            <a:r>
              <a:rPr kumimoji="0" lang="fr-FR" sz="2800" b="1" i="0" u="none" strike="noStrike" kern="1200" cap="none" spc="0" normalizeH="0" baseline="0" noProof="0" dirty="0">
                <a:ln>
                  <a:noFill/>
                </a:ln>
                <a:solidFill>
                  <a:prstClr val="white"/>
                </a:solidFill>
                <a:effectLst/>
                <a:uLnTx/>
                <a:uFillTx/>
                <a:latin typeface="Adobe Arabic" panose="02040503050201020203" pitchFamily="18" charset="-78"/>
                <a:ea typeface="+mn-ea"/>
                <a:cs typeface="Adobe Arabic" panose="02040503050201020203" pitchFamily="18" charset="-78"/>
              </a:rPr>
              <a:t>Care</a:t>
            </a:r>
            <a:r>
              <a:rPr kumimoji="0" lang="ar-AE" sz="2800" b="1" i="0" u="none" strike="noStrike" kern="1200" cap="none" spc="0" normalizeH="0" baseline="0" noProof="0" dirty="0">
                <a:ln>
                  <a:noFill/>
                </a:ln>
                <a:solidFill>
                  <a:prstClr val="white"/>
                </a:solidFill>
                <a:effectLst/>
                <a:uLnTx/>
                <a:uFillTx/>
                <a:latin typeface="Adobe Arabic" panose="02040503050201020203" pitchFamily="18" charset="-78"/>
                <a:ea typeface="+mn-ea"/>
                <a:cs typeface="Adobe Arabic" panose="02040503050201020203" pitchFamily="18" charset="-78"/>
              </a:rPr>
              <a:t>):</a:t>
            </a:r>
            <a:r>
              <a:rPr kumimoji="0" lang="fr-FR" sz="2800" b="1" i="0" u="none" strike="noStrike" kern="1200" cap="none" spc="0" normalizeH="0" baseline="0" noProof="0" dirty="0">
                <a:ln>
                  <a:noFill/>
                </a:ln>
                <a:solidFill>
                  <a:prstClr val="white"/>
                </a:solidFill>
                <a:effectLst/>
                <a:uLnTx/>
                <a:uFillTx/>
                <a:latin typeface="Adobe Arabic" panose="02040503050201020203" pitchFamily="18" charset="-78"/>
                <a:ea typeface="+mn-ea"/>
                <a:cs typeface="Adobe Arabic" panose="02040503050201020203" pitchFamily="18" charset="-78"/>
              </a:rPr>
              <a:t> </a:t>
            </a:r>
            <a:r>
              <a:rPr kumimoji="0" lang="ar-EG" sz="2800" b="1" i="0" u="none" strike="noStrike" kern="1200" cap="none" spc="0" normalizeH="0" baseline="0" noProof="0" dirty="0">
                <a:ln>
                  <a:noFill/>
                </a:ln>
                <a:solidFill>
                  <a:prstClr val="white"/>
                </a:solidFill>
                <a:effectLst/>
                <a:uLnTx/>
                <a:uFillTx/>
                <a:latin typeface="Adobe Arabic" panose="02040503050201020203" pitchFamily="18" charset="-78"/>
                <a:ea typeface="+mn-ea"/>
                <a:cs typeface="Adobe Arabic" panose="02040503050201020203" pitchFamily="18" charset="-78"/>
              </a:rPr>
              <a:t>إظهار الاهتمام الحقيقي بالآخرين.</a:t>
            </a:r>
          </a:p>
          <a:p>
            <a:pPr marL="0" marR="0" lvl="0" indent="0" algn="r" defTabSz="914400" rtl="1" eaLnBrk="1" fontAlgn="auto" latinLnBrk="0" hangingPunct="1">
              <a:lnSpc>
                <a:spcPct val="100000"/>
              </a:lnSpc>
              <a:spcBef>
                <a:spcPts val="0"/>
              </a:spcBef>
              <a:spcAft>
                <a:spcPts val="0"/>
              </a:spcAft>
              <a:buClrTx/>
              <a:buSzTx/>
              <a:buFontTx/>
              <a:buNone/>
              <a:tabLst/>
              <a:defRPr/>
            </a:pPr>
            <a:r>
              <a:rPr kumimoji="0" lang="ar-EG" sz="2800" b="1" i="0" u="none" strike="noStrike" kern="1200" cap="none" spc="0" normalizeH="0" baseline="0" noProof="0" dirty="0">
                <a:ln>
                  <a:noFill/>
                </a:ln>
                <a:solidFill>
                  <a:prstClr val="white"/>
                </a:solidFill>
                <a:effectLst/>
                <a:uLnTx/>
                <a:uFillTx/>
                <a:latin typeface="Adobe Arabic" panose="02040503050201020203" pitchFamily="18" charset="-78"/>
                <a:ea typeface="+mn-ea"/>
                <a:cs typeface="Adobe Arabic" panose="02040503050201020203" pitchFamily="18" charset="-78"/>
              </a:rPr>
              <a:t>  - الاستماع بتعاطف لاحتياجات الفريق.</a:t>
            </a:r>
          </a:p>
          <a:p>
            <a:pPr marL="0" marR="0" lvl="0" indent="0" algn="r" defTabSz="914400" rtl="1" eaLnBrk="1" fontAlgn="auto" latinLnBrk="0" hangingPunct="1">
              <a:lnSpc>
                <a:spcPct val="100000"/>
              </a:lnSpc>
              <a:spcBef>
                <a:spcPts val="0"/>
              </a:spcBef>
              <a:spcAft>
                <a:spcPts val="0"/>
              </a:spcAft>
              <a:buClrTx/>
              <a:buSzTx/>
              <a:buFontTx/>
              <a:buNone/>
              <a:tabLst/>
              <a:defRPr/>
            </a:pPr>
            <a:r>
              <a:rPr kumimoji="0" lang="ar-EG" sz="2800" b="1" i="0" u="none" strike="noStrike" kern="1200" cap="none" spc="0" normalizeH="0" baseline="0" noProof="0" dirty="0">
                <a:ln>
                  <a:noFill/>
                </a:ln>
                <a:solidFill>
                  <a:prstClr val="white"/>
                </a:solidFill>
                <a:effectLst/>
                <a:uLnTx/>
                <a:uFillTx/>
                <a:latin typeface="Adobe Arabic" panose="02040503050201020203" pitchFamily="18" charset="-78"/>
                <a:ea typeface="+mn-ea"/>
                <a:cs typeface="Adobe Arabic" panose="02040503050201020203" pitchFamily="18" charset="-78"/>
              </a:rPr>
              <a:t>  - دعم نمو وتطور الأفراد.</a:t>
            </a:r>
          </a:p>
          <a:p>
            <a:pPr marL="0" marR="0" lvl="0" indent="0" algn="r" defTabSz="914400" rtl="1" eaLnBrk="1" fontAlgn="auto" latinLnBrk="0" hangingPunct="1">
              <a:lnSpc>
                <a:spcPct val="100000"/>
              </a:lnSpc>
              <a:spcBef>
                <a:spcPts val="0"/>
              </a:spcBef>
              <a:spcAft>
                <a:spcPts val="0"/>
              </a:spcAft>
              <a:buClrTx/>
              <a:buSzTx/>
              <a:buFontTx/>
              <a:buNone/>
              <a:tabLst/>
              <a:defRPr/>
            </a:pPr>
            <a:r>
              <a:rPr kumimoji="0" lang="ar-EG" sz="2800" b="1" i="0" u="none" strike="noStrike" kern="1200" cap="none" spc="0" normalizeH="0" baseline="0" noProof="0" dirty="0">
                <a:ln>
                  <a:noFill/>
                </a:ln>
                <a:solidFill>
                  <a:prstClr val="white"/>
                </a:solidFill>
                <a:effectLst/>
                <a:uLnTx/>
                <a:uFillTx/>
                <a:latin typeface="Adobe Arabic" panose="02040503050201020203" pitchFamily="18" charset="-78"/>
                <a:ea typeface="+mn-ea"/>
                <a:cs typeface="Adobe Arabic" panose="02040503050201020203" pitchFamily="18" charset="-78"/>
              </a:rPr>
              <a:t>  - وضع مصلحة الفريق والمؤسسة فوق المصالح الشخصية.</a:t>
            </a:r>
          </a:p>
        </p:txBody>
      </p:sp>
      <p:pic>
        <p:nvPicPr>
          <p:cNvPr id="2" name="صورة 1">
            <a:extLst>
              <a:ext uri="{FF2B5EF4-FFF2-40B4-BE49-F238E27FC236}">
                <a16:creationId xmlns:a16="http://schemas.microsoft.com/office/drawing/2014/main" id="{30C93795-C089-C7B7-9552-5C9CC38701C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803328" y="3173238"/>
            <a:ext cx="6129856" cy="3342640"/>
          </a:xfrm>
          <a:prstGeom prst="rect">
            <a:avLst/>
          </a:prstGeom>
        </p:spPr>
      </p:pic>
    </p:spTree>
    <p:extLst>
      <p:ext uri="{BB962C8B-B14F-4D97-AF65-F5344CB8AC3E}">
        <p14:creationId xmlns:p14="http://schemas.microsoft.com/office/powerpoint/2010/main" val="368715753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250">
        <p159:morph option="byObject"/>
      </p:transition>
    </mc:Choice>
    <mc:Fallback xmlns="">
      <p:transition spd="slow">
        <p:fade/>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9503FE-1707-ABB1-3D20-528F8C208751}"/>
            </a:ext>
          </a:extLst>
        </p:cNvPr>
        <p:cNvGrpSpPr/>
        <p:nvPr/>
      </p:nvGrpSpPr>
      <p:grpSpPr>
        <a:xfrm>
          <a:off x="0" y="0"/>
          <a:ext cx="0" cy="0"/>
          <a:chOff x="0" y="0"/>
          <a:chExt cx="0" cy="0"/>
        </a:xfrm>
      </p:grpSpPr>
      <p:sp>
        <p:nvSpPr>
          <p:cNvPr id="13" name="Rectangle 12">
            <a:extLst>
              <a:ext uri="{FF2B5EF4-FFF2-40B4-BE49-F238E27FC236}">
                <a16:creationId xmlns:a16="http://schemas.microsoft.com/office/drawing/2014/main" id="{853683AD-283C-D0CA-7A6D-C3B9855611DF}"/>
              </a:ext>
            </a:extLst>
          </p:cNvPr>
          <p:cNvSpPr/>
          <p:nvPr/>
        </p:nvSpPr>
        <p:spPr>
          <a:xfrm>
            <a:off x="0" y="1064526"/>
            <a:ext cx="12213132" cy="5196036"/>
          </a:xfrm>
          <a:prstGeom prst="rect">
            <a:avLst/>
          </a:prstGeom>
          <a:solidFill>
            <a:srgbClr val="008080"/>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ajawal ExtraBold" panose="00000800000000000000" pitchFamily="2" charset="-78"/>
              <a:ea typeface="+mn-ea"/>
              <a:cs typeface="Tajawal ExtraBold" panose="00000800000000000000" pitchFamily="2" charset="-78"/>
            </a:endParaRPr>
          </a:p>
        </p:txBody>
      </p:sp>
      <p:sp>
        <p:nvSpPr>
          <p:cNvPr id="10" name="TextBox 9">
            <a:extLst>
              <a:ext uri="{FF2B5EF4-FFF2-40B4-BE49-F238E27FC236}">
                <a16:creationId xmlns:a16="http://schemas.microsoft.com/office/drawing/2014/main" id="{5103E09C-66AA-F12C-CF3E-9279D5514B40}"/>
              </a:ext>
            </a:extLst>
          </p:cNvPr>
          <p:cNvSpPr txBox="1"/>
          <p:nvPr/>
        </p:nvSpPr>
        <p:spPr>
          <a:xfrm>
            <a:off x="841663" y="274272"/>
            <a:ext cx="10053186" cy="646331"/>
          </a:xfrm>
          <a:prstGeom prst="rect">
            <a:avLst/>
          </a:prstGeom>
          <a:noFill/>
        </p:spPr>
        <p:txBody>
          <a:bodyPr wrap="squar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3600" b="1" i="0" u="none" strike="noStrike" kern="1200" cap="none" spc="0" normalizeH="0" baseline="0" noProof="0" dirty="0">
                <a:ln>
                  <a:noFill/>
                </a:ln>
                <a:solidFill>
                  <a:srgbClr val="4A431E"/>
                </a:solidFill>
                <a:effectLst/>
                <a:uLnTx/>
                <a:uFillTx/>
                <a:latin typeface="Adobe Arabic" panose="02040503050201020203" pitchFamily="18" charset="-78"/>
                <a:ea typeface="+mn-ea"/>
                <a:cs typeface="Adobe Arabic" panose="02040503050201020203" pitchFamily="18" charset="-78"/>
              </a:rPr>
              <a:t>بناء الثقة وتعزيز العلاقات المهنية</a:t>
            </a:r>
          </a:p>
        </p:txBody>
      </p:sp>
      <p:sp>
        <p:nvSpPr>
          <p:cNvPr id="58" name="TextBox 57">
            <a:extLst>
              <a:ext uri="{FF2B5EF4-FFF2-40B4-BE49-F238E27FC236}">
                <a16:creationId xmlns:a16="http://schemas.microsoft.com/office/drawing/2014/main" id="{81264C42-2DC9-E95E-292D-0222A0A5E0D7}"/>
              </a:ext>
            </a:extLst>
          </p:cNvPr>
          <p:cNvSpPr txBox="1"/>
          <p:nvPr/>
        </p:nvSpPr>
        <p:spPr>
          <a:xfrm>
            <a:off x="2084424" y="1319842"/>
            <a:ext cx="8044284" cy="1815882"/>
          </a:xfrm>
          <a:prstGeom prst="rect">
            <a:avLst/>
          </a:prstGeom>
          <a:noFill/>
        </p:spPr>
        <p:txBody>
          <a:bodyPr wrap="square">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ar-EG" sz="2800" b="1" i="0" u="none" strike="noStrike" kern="1200" cap="none" spc="0" normalizeH="0" baseline="0" noProof="0" dirty="0">
                <a:ln>
                  <a:noFill/>
                </a:ln>
                <a:solidFill>
                  <a:prstClr val="white"/>
                </a:solidFill>
                <a:effectLst/>
                <a:uLnTx/>
                <a:uFillTx/>
                <a:latin typeface="Adobe Arabic" panose="02040503050201020203" pitchFamily="18" charset="-78"/>
                <a:ea typeface="+mn-ea"/>
                <a:cs typeface="Adobe Arabic" panose="02040503050201020203" pitchFamily="18" charset="-78"/>
              </a:rPr>
              <a:t>الاعتمادية (</a:t>
            </a:r>
            <a:r>
              <a:rPr kumimoji="0" lang="fr-FR" sz="2800" b="1" i="0" u="none" strike="noStrike" kern="1200" cap="none" spc="0" normalizeH="0" baseline="0" noProof="0" dirty="0" err="1">
                <a:ln>
                  <a:noFill/>
                </a:ln>
                <a:solidFill>
                  <a:prstClr val="white"/>
                </a:solidFill>
                <a:effectLst/>
                <a:uLnTx/>
                <a:uFillTx/>
                <a:latin typeface="Adobe Arabic" panose="02040503050201020203" pitchFamily="18" charset="-78"/>
                <a:ea typeface="+mn-ea"/>
                <a:cs typeface="Adobe Arabic" panose="02040503050201020203" pitchFamily="18" charset="-78"/>
              </a:rPr>
              <a:t>Dependability</a:t>
            </a:r>
            <a:r>
              <a:rPr lang="ar-AE" sz="2800" b="1" dirty="0">
                <a:solidFill>
                  <a:prstClr val="white"/>
                </a:solidFill>
                <a:latin typeface="Adobe Arabic" panose="02040503050201020203" pitchFamily="18" charset="-78"/>
                <a:cs typeface="Adobe Arabic" panose="02040503050201020203" pitchFamily="18" charset="-78"/>
              </a:rPr>
              <a:t>):</a:t>
            </a:r>
            <a:r>
              <a:rPr kumimoji="0" lang="fr-FR" sz="2800" b="1" i="0" u="none" strike="noStrike" kern="1200" cap="none" spc="0" normalizeH="0" baseline="0" noProof="0" dirty="0">
                <a:ln>
                  <a:noFill/>
                </a:ln>
                <a:solidFill>
                  <a:prstClr val="white"/>
                </a:solidFill>
                <a:effectLst/>
                <a:uLnTx/>
                <a:uFillTx/>
                <a:latin typeface="Adobe Arabic" panose="02040503050201020203" pitchFamily="18" charset="-78"/>
                <a:ea typeface="+mn-ea"/>
                <a:cs typeface="Adobe Arabic" panose="02040503050201020203" pitchFamily="18" charset="-78"/>
              </a:rPr>
              <a:t> </a:t>
            </a:r>
            <a:r>
              <a:rPr kumimoji="0" lang="ar-EG" sz="2800" b="1" i="0" u="none" strike="noStrike" kern="1200" cap="none" spc="0" normalizeH="0" baseline="0" noProof="0" dirty="0">
                <a:ln>
                  <a:noFill/>
                </a:ln>
                <a:solidFill>
                  <a:prstClr val="white"/>
                </a:solidFill>
                <a:effectLst/>
                <a:uLnTx/>
                <a:uFillTx/>
                <a:latin typeface="Adobe Arabic" panose="02040503050201020203" pitchFamily="18" charset="-78"/>
                <a:ea typeface="+mn-ea"/>
                <a:cs typeface="Adobe Arabic" panose="02040503050201020203" pitchFamily="18" charset="-78"/>
              </a:rPr>
              <a:t>إمكانية الاعتماد عليك.</a:t>
            </a:r>
          </a:p>
          <a:p>
            <a:pPr marL="0" marR="0" lvl="0" indent="0" algn="r" defTabSz="914400" rtl="1" eaLnBrk="1" fontAlgn="auto" latinLnBrk="0" hangingPunct="1">
              <a:lnSpc>
                <a:spcPct val="100000"/>
              </a:lnSpc>
              <a:spcBef>
                <a:spcPts val="0"/>
              </a:spcBef>
              <a:spcAft>
                <a:spcPts val="0"/>
              </a:spcAft>
              <a:buClrTx/>
              <a:buSzTx/>
              <a:buFontTx/>
              <a:buNone/>
              <a:tabLst/>
              <a:defRPr/>
            </a:pPr>
            <a:r>
              <a:rPr kumimoji="0" lang="ar-EG" sz="2800" b="1" i="0" u="none" strike="noStrike" kern="1200" cap="none" spc="0" normalizeH="0" baseline="0" noProof="0" dirty="0">
                <a:ln>
                  <a:noFill/>
                </a:ln>
                <a:solidFill>
                  <a:prstClr val="white"/>
                </a:solidFill>
                <a:effectLst/>
                <a:uLnTx/>
                <a:uFillTx/>
                <a:latin typeface="Adobe Arabic" panose="02040503050201020203" pitchFamily="18" charset="-78"/>
                <a:ea typeface="+mn-ea"/>
                <a:cs typeface="Adobe Arabic" panose="02040503050201020203" pitchFamily="18" charset="-78"/>
              </a:rPr>
              <a:t>  - الالتزام بالمواعيد والوقت.</a:t>
            </a:r>
          </a:p>
          <a:p>
            <a:pPr marL="0" marR="0" lvl="0" indent="0" algn="r" defTabSz="914400" rtl="1" eaLnBrk="1" fontAlgn="auto" latinLnBrk="0" hangingPunct="1">
              <a:lnSpc>
                <a:spcPct val="100000"/>
              </a:lnSpc>
              <a:spcBef>
                <a:spcPts val="0"/>
              </a:spcBef>
              <a:spcAft>
                <a:spcPts val="0"/>
              </a:spcAft>
              <a:buClrTx/>
              <a:buSzTx/>
              <a:buFontTx/>
              <a:buNone/>
              <a:tabLst/>
              <a:defRPr/>
            </a:pPr>
            <a:r>
              <a:rPr kumimoji="0" lang="ar-EG" sz="2800" b="1" i="0" u="none" strike="noStrike" kern="1200" cap="none" spc="0" normalizeH="0" baseline="0" noProof="0" dirty="0">
                <a:ln>
                  <a:noFill/>
                </a:ln>
                <a:solidFill>
                  <a:prstClr val="white"/>
                </a:solidFill>
                <a:effectLst/>
                <a:uLnTx/>
                <a:uFillTx/>
                <a:latin typeface="Adobe Arabic" panose="02040503050201020203" pitchFamily="18" charset="-78"/>
                <a:ea typeface="+mn-ea"/>
                <a:cs typeface="Adobe Arabic" panose="02040503050201020203" pitchFamily="18" charset="-78"/>
              </a:rPr>
              <a:t>  - تحمّل المسؤولية عن القرارات والأخطاء.</a:t>
            </a:r>
          </a:p>
          <a:p>
            <a:pPr marL="0" marR="0" lvl="0" indent="0" algn="r" defTabSz="914400" rtl="1" eaLnBrk="1" fontAlgn="auto" latinLnBrk="0" hangingPunct="1">
              <a:lnSpc>
                <a:spcPct val="100000"/>
              </a:lnSpc>
              <a:spcBef>
                <a:spcPts val="0"/>
              </a:spcBef>
              <a:spcAft>
                <a:spcPts val="0"/>
              </a:spcAft>
              <a:buClrTx/>
              <a:buSzTx/>
              <a:buFontTx/>
              <a:buNone/>
              <a:tabLst/>
              <a:defRPr/>
            </a:pPr>
            <a:r>
              <a:rPr kumimoji="0" lang="ar-EG" sz="2800" b="1" i="0" u="none" strike="noStrike" kern="1200" cap="none" spc="0" normalizeH="0" baseline="0" noProof="0" dirty="0">
                <a:ln>
                  <a:noFill/>
                </a:ln>
                <a:solidFill>
                  <a:prstClr val="white"/>
                </a:solidFill>
                <a:effectLst/>
                <a:uLnTx/>
                <a:uFillTx/>
                <a:latin typeface="Adobe Arabic" panose="02040503050201020203" pitchFamily="18" charset="-78"/>
                <a:ea typeface="+mn-ea"/>
                <a:cs typeface="Adobe Arabic" panose="02040503050201020203" pitchFamily="18" charset="-78"/>
              </a:rPr>
              <a:t>  - تقديم الدعم المستمر للفريق.</a:t>
            </a:r>
          </a:p>
        </p:txBody>
      </p:sp>
      <p:pic>
        <p:nvPicPr>
          <p:cNvPr id="3" name="صورة 2">
            <a:extLst>
              <a:ext uri="{FF2B5EF4-FFF2-40B4-BE49-F238E27FC236}">
                <a16:creationId xmlns:a16="http://schemas.microsoft.com/office/drawing/2014/main" id="{581B95DB-27DF-7896-3696-2481DAFB525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050990" y="3429000"/>
            <a:ext cx="5634532" cy="3072324"/>
          </a:xfrm>
          <a:prstGeom prst="rect">
            <a:avLst/>
          </a:prstGeom>
        </p:spPr>
      </p:pic>
    </p:spTree>
    <p:extLst>
      <p:ext uri="{BB962C8B-B14F-4D97-AF65-F5344CB8AC3E}">
        <p14:creationId xmlns:p14="http://schemas.microsoft.com/office/powerpoint/2010/main" val="359446017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250">
        <p159:morph option="byObject"/>
      </p:transition>
    </mc:Choice>
    <mc:Fallback xmlns="">
      <p:transition spd="slow">
        <p:fade/>
      </p:transition>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514ADB-1E0E-2709-9C49-237307F215E4}"/>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97E85516-D980-8768-96C5-8F1A240CDF7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2" name="TextBox 1">
            <a:extLst>
              <a:ext uri="{FF2B5EF4-FFF2-40B4-BE49-F238E27FC236}">
                <a16:creationId xmlns:a16="http://schemas.microsoft.com/office/drawing/2014/main" id="{92111C97-F12C-266C-AC4B-2E296209948C}"/>
              </a:ext>
            </a:extLst>
          </p:cNvPr>
          <p:cNvSpPr txBox="1"/>
          <p:nvPr/>
        </p:nvSpPr>
        <p:spPr>
          <a:xfrm>
            <a:off x="2779494" y="-181335"/>
            <a:ext cx="6633012" cy="729430"/>
          </a:xfrm>
          <a:prstGeom prst="rect">
            <a:avLst/>
          </a:prstGeom>
          <a:noFill/>
        </p:spPr>
        <p:txBody>
          <a:bodyPr wrap="square">
            <a:spAutoFit/>
          </a:bodyPr>
          <a:lstStyle/>
          <a:p>
            <a:pPr algn="ctr" rtl="1">
              <a:lnSpc>
                <a:spcPct val="115000"/>
              </a:lnSpc>
            </a:pPr>
            <a:r>
              <a:rPr lang="ar-SA" sz="3600" b="1" dirty="0">
                <a:solidFill>
                  <a:schemeClr val="bg1"/>
                </a:solidFill>
                <a:latin typeface="Adobe Arabic" panose="02040503050201020203" pitchFamily="18" charset="-78"/>
                <a:cs typeface="Adobe Arabic" panose="02040503050201020203" pitchFamily="18" charset="-78"/>
              </a:rPr>
              <a:t>بناء الثقة وتعزيز العلاقات المهنية</a:t>
            </a:r>
          </a:p>
        </p:txBody>
      </p:sp>
      <p:grpSp>
        <p:nvGrpSpPr>
          <p:cNvPr id="5" name="Group 36">
            <a:extLst>
              <a:ext uri="{FF2B5EF4-FFF2-40B4-BE49-F238E27FC236}">
                <a16:creationId xmlns:a16="http://schemas.microsoft.com/office/drawing/2014/main" id="{AFB5C5FA-F575-FD05-228F-F02C85FE7165}"/>
              </a:ext>
            </a:extLst>
          </p:cNvPr>
          <p:cNvGrpSpPr/>
          <p:nvPr/>
        </p:nvGrpSpPr>
        <p:grpSpPr>
          <a:xfrm>
            <a:off x="3200400" y="846822"/>
            <a:ext cx="8599714" cy="895350"/>
            <a:chOff x="3437574" y="997952"/>
            <a:chExt cx="8599714" cy="895350"/>
          </a:xfrm>
        </p:grpSpPr>
        <p:sp>
          <p:nvSpPr>
            <p:cNvPr id="6" name="TextBox 3">
              <a:extLst>
                <a:ext uri="{FF2B5EF4-FFF2-40B4-BE49-F238E27FC236}">
                  <a16:creationId xmlns:a16="http://schemas.microsoft.com/office/drawing/2014/main" id="{D3E5FD5D-BB10-3794-6220-12E1C8254A88}"/>
                </a:ext>
              </a:extLst>
            </p:cNvPr>
            <p:cNvSpPr txBox="1"/>
            <p:nvPr/>
          </p:nvSpPr>
          <p:spPr>
            <a:xfrm>
              <a:off x="3437574" y="1119604"/>
              <a:ext cx="7551964" cy="707886"/>
            </a:xfrm>
            <a:prstGeom prst="rect">
              <a:avLst/>
            </a:prstGeom>
            <a:noFill/>
          </p:spPr>
          <p:txBody>
            <a:bodyPr wrap="square">
              <a:spAutoFit/>
            </a:bodyPr>
            <a:lstStyle/>
            <a:p>
              <a:pPr algn="r" rtl="1"/>
              <a:r>
                <a:rPr lang="ar-SA" sz="4000" b="1" dirty="0">
                  <a:solidFill>
                    <a:srgbClr val="006666"/>
                  </a:solidFill>
                  <a:latin typeface="Adobe Arabic" panose="02040503050201020203" pitchFamily="18" charset="-78"/>
                  <a:cs typeface="Adobe Arabic" panose="02040503050201020203" pitchFamily="18" charset="-78"/>
                </a:rPr>
                <a:t>استراتيجيات تعزيز العلاقات المهنية</a:t>
              </a:r>
              <a:endParaRPr lang="ar-AE" sz="4000" b="1" dirty="0">
                <a:solidFill>
                  <a:srgbClr val="006666"/>
                </a:solidFill>
                <a:latin typeface="Adobe Arabic" panose="02040503050201020203" pitchFamily="18" charset="-78"/>
                <a:cs typeface="Adobe Arabic" panose="02040503050201020203" pitchFamily="18" charset="-78"/>
              </a:endParaRPr>
            </a:p>
          </p:txBody>
        </p:sp>
        <p:pic>
          <p:nvPicPr>
            <p:cNvPr id="8" name="Picture 2" descr="Idea ">
              <a:extLst>
                <a:ext uri="{FF2B5EF4-FFF2-40B4-BE49-F238E27FC236}">
                  <a16:creationId xmlns:a16="http://schemas.microsoft.com/office/drawing/2014/main" id="{7155555B-22A3-E9DF-B3D7-952973E624E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141938" y="997952"/>
              <a:ext cx="895350" cy="89535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4" name="مجموعة 3">
            <a:extLst>
              <a:ext uri="{FF2B5EF4-FFF2-40B4-BE49-F238E27FC236}">
                <a16:creationId xmlns:a16="http://schemas.microsoft.com/office/drawing/2014/main" id="{8E8E082D-999B-161B-22E1-3EEBD019AAD0}"/>
              </a:ext>
            </a:extLst>
          </p:cNvPr>
          <p:cNvGrpSpPr/>
          <p:nvPr/>
        </p:nvGrpSpPr>
        <p:grpSpPr>
          <a:xfrm>
            <a:off x="978722" y="2392143"/>
            <a:ext cx="5128732" cy="1239541"/>
            <a:chOff x="579120" y="2390514"/>
            <a:chExt cx="5128732" cy="1239541"/>
          </a:xfrm>
        </p:grpSpPr>
        <p:sp>
          <p:nvSpPr>
            <p:cNvPr id="9" name="Freeform 4">
              <a:extLst>
                <a:ext uri="{FF2B5EF4-FFF2-40B4-BE49-F238E27FC236}">
                  <a16:creationId xmlns:a16="http://schemas.microsoft.com/office/drawing/2014/main" id="{A3EFA34B-630F-F9F8-5F3D-077B42BFB200}"/>
                </a:ext>
              </a:extLst>
            </p:cNvPr>
            <p:cNvSpPr/>
            <p:nvPr/>
          </p:nvSpPr>
          <p:spPr>
            <a:xfrm rot="16200000">
              <a:off x="4517741" y="2443892"/>
              <a:ext cx="1157448" cy="1214878"/>
            </a:xfrm>
            <a:custGeom>
              <a:avLst/>
              <a:gdLst/>
              <a:ahLst/>
              <a:cxnLst/>
              <a:rect l="l" t="t" r="r" b="b"/>
              <a:pathLst>
                <a:path w="1157448" h="1214878">
                  <a:moveTo>
                    <a:pt x="0" y="0"/>
                  </a:moveTo>
                  <a:lnTo>
                    <a:pt x="1157448" y="0"/>
                  </a:lnTo>
                  <a:lnTo>
                    <a:pt x="1157448" y="1214878"/>
                  </a:lnTo>
                  <a:lnTo>
                    <a:pt x="0" y="1214878"/>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Arial"/>
                <a:ea typeface="Arial Unicode MS"/>
                <a:cs typeface="+mn-cs"/>
              </a:endParaRPr>
            </a:p>
          </p:txBody>
        </p:sp>
        <p:sp>
          <p:nvSpPr>
            <p:cNvPr id="10" name="Freeform 5">
              <a:extLst>
                <a:ext uri="{FF2B5EF4-FFF2-40B4-BE49-F238E27FC236}">
                  <a16:creationId xmlns:a16="http://schemas.microsoft.com/office/drawing/2014/main" id="{1AAF27CC-F881-B5A6-EE46-EC7FD07469E6}"/>
                </a:ext>
              </a:extLst>
            </p:cNvPr>
            <p:cNvSpPr/>
            <p:nvPr/>
          </p:nvSpPr>
          <p:spPr>
            <a:xfrm rot="16200000">
              <a:off x="4658639" y="2580842"/>
              <a:ext cx="883548" cy="1214878"/>
            </a:xfrm>
            <a:custGeom>
              <a:avLst/>
              <a:gdLst/>
              <a:ahLst/>
              <a:cxnLst/>
              <a:rect l="l" t="t" r="r" b="b"/>
              <a:pathLst>
                <a:path w="883548" h="1214878">
                  <a:moveTo>
                    <a:pt x="0" y="0"/>
                  </a:moveTo>
                  <a:lnTo>
                    <a:pt x="883547" y="0"/>
                  </a:lnTo>
                  <a:lnTo>
                    <a:pt x="883547" y="1214878"/>
                  </a:lnTo>
                  <a:lnTo>
                    <a:pt x="0" y="1214878"/>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Arial"/>
                <a:ea typeface="Arial Unicode MS"/>
                <a:cs typeface="+mn-cs"/>
              </a:endParaRPr>
            </a:p>
          </p:txBody>
        </p:sp>
        <p:sp>
          <p:nvSpPr>
            <p:cNvPr id="11" name="TextBox 11">
              <a:extLst>
                <a:ext uri="{FF2B5EF4-FFF2-40B4-BE49-F238E27FC236}">
                  <a16:creationId xmlns:a16="http://schemas.microsoft.com/office/drawing/2014/main" id="{0345D60D-AA11-4C66-84BA-E905978D1BE1}"/>
                </a:ext>
              </a:extLst>
            </p:cNvPr>
            <p:cNvSpPr txBox="1"/>
            <p:nvPr/>
          </p:nvSpPr>
          <p:spPr>
            <a:xfrm>
              <a:off x="1994662" y="2906462"/>
              <a:ext cx="2200182" cy="430887"/>
            </a:xfrm>
            <a:prstGeom prst="rect">
              <a:avLst/>
            </a:prstGeom>
          </p:spPr>
          <p:txBody>
            <a:bodyPr lIns="0" tIns="0" rIns="0" bIns="0" rtlCol="0" anchor="t">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dirty="0">
                <a:ln>
                  <a:noFill/>
                </a:ln>
                <a:solidFill>
                  <a:prstClr val="black"/>
                </a:solidFill>
                <a:effectLst/>
                <a:uLnTx/>
                <a:uFillTx/>
                <a:latin typeface="Adobe Arabic" panose="02040503050201020203" pitchFamily="18" charset="-78"/>
                <a:ea typeface="Inter"/>
                <a:cs typeface="Adobe Arabic" panose="02040503050201020203" pitchFamily="18" charset="-78"/>
                <a:sym typeface="Inter"/>
              </a:endParaRPr>
            </a:p>
          </p:txBody>
        </p:sp>
        <p:sp>
          <p:nvSpPr>
            <p:cNvPr id="12" name="TextBox 12">
              <a:extLst>
                <a:ext uri="{FF2B5EF4-FFF2-40B4-BE49-F238E27FC236}">
                  <a16:creationId xmlns:a16="http://schemas.microsoft.com/office/drawing/2014/main" id="{047B0A4F-0C58-F876-DB64-D0C29AF5E8D4}"/>
                </a:ext>
              </a:extLst>
            </p:cNvPr>
            <p:cNvSpPr txBox="1"/>
            <p:nvPr/>
          </p:nvSpPr>
          <p:spPr>
            <a:xfrm>
              <a:off x="579120" y="2390514"/>
              <a:ext cx="3628756" cy="492443"/>
            </a:xfrm>
            <a:prstGeom prst="rect">
              <a:avLst/>
            </a:prstGeom>
          </p:spPr>
          <p:txBody>
            <a:bodyPr wrap="square" lIns="0" tIns="0" rIns="0" bIns="0" rtlCol="0" anchor="t">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ar-AE" sz="3200" b="1" i="0" u="none" strike="noStrike" kern="1200" cap="none" spc="0" normalizeH="0" baseline="0" noProof="0" dirty="0">
                  <a:ln>
                    <a:noFill/>
                  </a:ln>
                  <a:solidFill>
                    <a:prstClr val="black"/>
                  </a:solidFill>
                  <a:effectLst/>
                  <a:uLnTx/>
                  <a:uFillTx/>
                  <a:latin typeface="Adobe Arabic" panose="02040503050201020203" pitchFamily="18" charset="-78"/>
                  <a:ea typeface="Inter Bold"/>
                  <a:cs typeface="Adobe Arabic" panose="02040503050201020203" pitchFamily="18" charset="-78"/>
                  <a:sym typeface="Inter Bold"/>
                </a:rPr>
                <a:t>الاهتمام الشخصي المتوازن</a:t>
              </a:r>
              <a:endParaRPr kumimoji="0" lang="en-US" sz="3200" b="1" i="0" u="none" strike="noStrike" kern="1200" cap="none" spc="0" normalizeH="0" baseline="0" noProof="0" dirty="0">
                <a:ln>
                  <a:noFill/>
                </a:ln>
                <a:solidFill>
                  <a:prstClr val="black"/>
                </a:solidFill>
                <a:effectLst/>
                <a:uLnTx/>
                <a:uFillTx/>
                <a:latin typeface="Adobe Arabic" panose="02040503050201020203" pitchFamily="18" charset="-78"/>
                <a:ea typeface="Inter Bold"/>
                <a:cs typeface="Adobe Arabic" panose="02040503050201020203" pitchFamily="18" charset="-78"/>
                <a:sym typeface="Inter Bold"/>
              </a:endParaRPr>
            </a:p>
          </p:txBody>
        </p:sp>
      </p:grpSp>
      <p:grpSp>
        <p:nvGrpSpPr>
          <p:cNvPr id="13" name="مجموعة 12">
            <a:extLst>
              <a:ext uri="{FF2B5EF4-FFF2-40B4-BE49-F238E27FC236}">
                <a16:creationId xmlns:a16="http://schemas.microsoft.com/office/drawing/2014/main" id="{B783E577-AD15-FE3E-2DF5-ED850F63DC8B}"/>
              </a:ext>
            </a:extLst>
          </p:cNvPr>
          <p:cNvGrpSpPr/>
          <p:nvPr/>
        </p:nvGrpSpPr>
        <p:grpSpPr>
          <a:xfrm>
            <a:off x="1314002" y="3902791"/>
            <a:ext cx="4732074" cy="1672785"/>
            <a:chOff x="914400" y="3901162"/>
            <a:chExt cx="4732074" cy="1672785"/>
          </a:xfrm>
        </p:grpSpPr>
        <p:sp>
          <p:nvSpPr>
            <p:cNvPr id="14" name="Freeform 6">
              <a:extLst>
                <a:ext uri="{FF2B5EF4-FFF2-40B4-BE49-F238E27FC236}">
                  <a16:creationId xmlns:a16="http://schemas.microsoft.com/office/drawing/2014/main" id="{260479F7-065C-3248-35F6-63477BB8C91B}"/>
                </a:ext>
              </a:extLst>
            </p:cNvPr>
            <p:cNvSpPr/>
            <p:nvPr/>
          </p:nvSpPr>
          <p:spPr>
            <a:xfrm rot="10800000">
              <a:off x="4489026" y="3905110"/>
              <a:ext cx="1157448" cy="1214878"/>
            </a:xfrm>
            <a:custGeom>
              <a:avLst/>
              <a:gdLst/>
              <a:ahLst/>
              <a:cxnLst/>
              <a:rect l="l" t="t" r="r" b="b"/>
              <a:pathLst>
                <a:path w="1157448" h="1214878">
                  <a:moveTo>
                    <a:pt x="0" y="0"/>
                  </a:moveTo>
                  <a:lnTo>
                    <a:pt x="1157447" y="0"/>
                  </a:lnTo>
                  <a:lnTo>
                    <a:pt x="1157447" y="1214878"/>
                  </a:lnTo>
                  <a:lnTo>
                    <a:pt x="0" y="1214878"/>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Arial"/>
                <a:ea typeface="Arial Unicode MS"/>
                <a:cs typeface="+mn-cs"/>
              </a:endParaRPr>
            </a:p>
          </p:txBody>
        </p:sp>
        <p:sp>
          <p:nvSpPr>
            <p:cNvPr id="15" name="Freeform 7">
              <a:extLst>
                <a:ext uri="{FF2B5EF4-FFF2-40B4-BE49-F238E27FC236}">
                  <a16:creationId xmlns:a16="http://schemas.microsoft.com/office/drawing/2014/main" id="{71F3A27B-20A8-398A-DC32-EE392C329242}"/>
                </a:ext>
              </a:extLst>
            </p:cNvPr>
            <p:cNvSpPr/>
            <p:nvPr/>
          </p:nvSpPr>
          <p:spPr>
            <a:xfrm rot="10800000">
              <a:off x="4762926" y="3901162"/>
              <a:ext cx="883548" cy="1214878"/>
            </a:xfrm>
            <a:custGeom>
              <a:avLst/>
              <a:gdLst/>
              <a:ahLst/>
              <a:cxnLst/>
              <a:rect l="l" t="t" r="r" b="b"/>
              <a:pathLst>
                <a:path w="883548" h="1214878">
                  <a:moveTo>
                    <a:pt x="0" y="0"/>
                  </a:moveTo>
                  <a:lnTo>
                    <a:pt x="883547" y="0"/>
                  </a:lnTo>
                  <a:lnTo>
                    <a:pt x="883547" y="1214878"/>
                  </a:lnTo>
                  <a:lnTo>
                    <a:pt x="0" y="1214878"/>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Arial"/>
                <a:ea typeface="Arial Unicode MS"/>
                <a:cs typeface="+mn-cs"/>
              </a:endParaRPr>
            </a:p>
          </p:txBody>
        </p:sp>
        <p:sp>
          <p:nvSpPr>
            <p:cNvPr id="16" name="TextBox 13">
              <a:extLst>
                <a:ext uri="{FF2B5EF4-FFF2-40B4-BE49-F238E27FC236}">
                  <a16:creationId xmlns:a16="http://schemas.microsoft.com/office/drawing/2014/main" id="{CB61A30C-E16A-966A-DBDC-0A658C9EB0BA}"/>
                </a:ext>
              </a:extLst>
            </p:cNvPr>
            <p:cNvSpPr txBox="1"/>
            <p:nvPr/>
          </p:nvSpPr>
          <p:spPr>
            <a:xfrm>
              <a:off x="1365898" y="5143060"/>
              <a:ext cx="2827192" cy="430887"/>
            </a:xfrm>
            <a:prstGeom prst="rect">
              <a:avLst/>
            </a:prstGeom>
          </p:spPr>
          <p:txBody>
            <a:bodyPr wrap="square" lIns="0" tIns="0" rIns="0" bIns="0" rtlCol="0" anchor="t">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dirty="0">
                <a:ln>
                  <a:noFill/>
                </a:ln>
                <a:solidFill>
                  <a:prstClr val="black"/>
                </a:solidFill>
                <a:effectLst/>
                <a:uLnTx/>
                <a:uFillTx/>
                <a:latin typeface="Adobe Arabic" panose="02040503050201020203" pitchFamily="18" charset="-78"/>
                <a:ea typeface="Inter"/>
                <a:cs typeface="Adobe Arabic" panose="02040503050201020203" pitchFamily="18" charset="-78"/>
                <a:sym typeface="Inter"/>
              </a:endParaRPr>
            </a:p>
          </p:txBody>
        </p:sp>
        <p:sp>
          <p:nvSpPr>
            <p:cNvPr id="17" name="TextBox 14">
              <a:extLst>
                <a:ext uri="{FF2B5EF4-FFF2-40B4-BE49-F238E27FC236}">
                  <a16:creationId xmlns:a16="http://schemas.microsoft.com/office/drawing/2014/main" id="{2D4892E7-5685-C091-5777-CB0B2617289F}"/>
                </a:ext>
              </a:extLst>
            </p:cNvPr>
            <p:cNvSpPr txBox="1"/>
            <p:nvPr/>
          </p:nvSpPr>
          <p:spPr>
            <a:xfrm>
              <a:off x="914400" y="4653516"/>
              <a:ext cx="3293476" cy="492443"/>
            </a:xfrm>
            <a:prstGeom prst="rect">
              <a:avLst/>
            </a:prstGeom>
          </p:spPr>
          <p:txBody>
            <a:bodyPr wrap="square" lIns="0" tIns="0" rIns="0" bIns="0" rtlCol="0" anchor="t">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ar-AE" sz="3200" b="1" i="0" u="none" strike="noStrike" kern="1200" cap="none" spc="0" normalizeH="0" baseline="0" noProof="0" dirty="0">
                  <a:ln>
                    <a:noFill/>
                  </a:ln>
                  <a:solidFill>
                    <a:prstClr val="black"/>
                  </a:solidFill>
                  <a:effectLst/>
                  <a:uLnTx/>
                  <a:uFillTx/>
                  <a:latin typeface="Adobe Arabic" panose="02040503050201020203" pitchFamily="18" charset="-78"/>
                  <a:ea typeface="Inter Bold"/>
                  <a:cs typeface="Adobe Arabic" panose="02040503050201020203" pitchFamily="18" charset="-78"/>
                  <a:sym typeface="Inter Bold"/>
                </a:rPr>
                <a:t>بناء ثقافة الدعم المتبادل</a:t>
              </a:r>
              <a:endParaRPr kumimoji="0" lang="en-US" sz="3200" b="1" i="0" u="none" strike="noStrike" kern="1200" cap="none" spc="0" normalizeH="0" baseline="0" noProof="0" dirty="0">
                <a:ln>
                  <a:noFill/>
                </a:ln>
                <a:solidFill>
                  <a:prstClr val="black"/>
                </a:solidFill>
                <a:effectLst/>
                <a:uLnTx/>
                <a:uFillTx/>
                <a:latin typeface="Adobe Arabic" panose="02040503050201020203" pitchFamily="18" charset="-78"/>
                <a:ea typeface="Inter Bold"/>
                <a:cs typeface="Adobe Arabic" panose="02040503050201020203" pitchFamily="18" charset="-78"/>
                <a:sym typeface="Inter Bold"/>
              </a:endParaRPr>
            </a:p>
          </p:txBody>
        </p:sp>
      </p:grpSp>
      <p:grpSp>
        <p:nvGrpSpPr>
          <p:cNvPr id="18" name="مجموعة 17">
            <a:extLst>
              <a:ext uri="{FF2B5EF4-FFF2-40B4-BE49-F238E27FC236}">
                <a16:creationId xmlns:a16="http://schemas.microsoft.com/office/drawing/2014/main" id="{CE30616F-BEB7-881D-8CFB-A82217113BA3}"/>
              </a:ext>
            </a:extLst>
          </p:cNvPr>
          <p:cNvGrpSpPr/>
          <p:nvPr/>
        </p:nvGrpSpPr>
        <p:grpSpPr>
          <a:xfrm>
            <a:off x="6367333" y="2418751"/>
            <a:ext cx="4544644" cy="1230318"/>
            <a:chOff x="5967731" y="2417122"/>
            <a:chExt cx="4544644" cy="1230318"/>
          </a:xfrm>
        </p:grpSpPr>
        <p:sp>
          <p:nvSpPr>
            <p:cNvPr id="19" name="Freeform 2">
              <a:extLst>
                <a:ext uri="{FF2B5EF4-FFF2-40B4-BE49-F238E27FC236}">
                  <a16:creationId xmlns:a16="http://schemas.microsoft.com/office/drawing/2014/main" id="{498A256F-8F11-F548-2DCB-4362C4138AC5}"/>
                </a:ext>
              </a:extLst>
            </p:cNvPr>
            <p:cNvSpPr/>
            <p:nvPr/>
          </p:nvSpPr>
          <p:spPr>
            <a:xfrm>
              <a:off x="5967731" y="2428614"/>
              <a:ext cx="1157448" cy="1214878"/>
            </a:xfrm>
            <a:custGeom>
              <a:avLst/>
              <a:gdLst/>
              <a:ahLst/>
              <a:cxnLst/>
              <a:rect l="l" t="t" r="r" b="b"/>
              <a:pathLst>
                <a:path w="1157448" h="1214878">
                  <a:moveTo>
                    <a:pt x="0" y="0"/>
                  </a:moveTo>
                  <a:lnTo>
                    <a:pt x="1157447" y="0"/>
                  </a:lnTo>
                  <a:lnTo>
                    <a:pt x="1157447" y="1214878"/>
                  </a:lnTo>
                  <a:lnTo>
                    <a:pt x="0" y="1214878"/>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Arial"/>
                <a:ea typeface="Arial Unicode MS"/>
                <a:cs typeface="+mn-cs"/>
              </a:endParaRPr>
            </a:p>
          </p:txBody>
        </p:sp>
        <p:sp>
          <p:nvSpPr>
            <p:cNvPr id="20" name="Freeform 3">
              <a:extLst>
                <a:ext uri="{FF2B5EF4-FFF2-40B4-BE49-F238E27FC236}">
                  <a16:creationId xmlns:a16="http://schemas.microsoft.com/office/drawing/2014/main" id="{F8657133-1716-4F97-79C8-7F4415EE9516}"/>
                </a:ext>
              </a:extLst>
            </p:cNvPr>
            <p:cNvSpPr/>
            <p:nvPr/>
          </p:nvSpPr>
          <p:spPr>
            <a:xfrm>
              <a:off x="5967731" y="2432562"/>
              <a:ext cx="883548" cy="1214878"/>
            </a:xfrm>
            <a:custGeom>
              <a:avLst/>
              <a:gdLst/>
              <a:ahLst/>
              <a:cxnLst/>
              <a:rect l="l" t="t" r="r" b="b"/>
              <a:pathLst>
                <a:path w="883548" h="1214878">
                  <a:moveTo>
                    <a:pt x="0" y="0"/>
                  </a:moveTo>
                  <a:lnTo>
                    <a:pt x="883548" y="0"/>
                  </a:lnTo>
                  <a:lnTo>
                    <a:pt x="883548" y="1214878"/>
                  </a:lnTo>
                  <a:lnTo>
                    <a:pt x="0" y="1214878"/>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Arial"/>
                <a:ea typeface="Arial Unicode MS"/>
                <a:cs typeface="+mn-cs"/>
              </a:endParaRPr>
            </a:p>
          </p:txBody>
        </p:sp>
        <p:sp>
          <p:nvSpPr>
            <p:cNvPr id="21" name="TextBox 15">
              <a:extLst>
                <a:ext uri="{FF2B5EF4-FFF2-40B4-BE49-F238E27FC236}">
                  <a16:creationId xmlns:a16="http://schemas.microsoft.com/office/drawing/2014/main" id="{F5E23F8D-19E5-C910-E8F9-3E0AD3193126}"/>
                </a:ext>
              </a:extLst>
            </p:cNvPr>
            <p:cNvSpPr txBox="1"/>
            <p:nvPr/>
          </p:nvSpPr>
          <p:spPr>
            <a:xfrm>
              <a:off x="7385058" y="2906462"/>
              <a:ext cx="2643403" cy="430887"/>
            </a:xfrm>
            <a:prstGeom prst="rect">
              <a:avLst/>
            </a:prstGeom>
          </p:spPr>
          <p:txBody>
            <a:bodyPr wrap="square" lIns="0" tIns="0" rIns="0" bIns="0" rtlCol="0" anchor="t">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dirty="0">
                <a:ln>
                  <a:noFill/>
                </a:ln>
                <a:solidFill>
                  <a:prstClr val="black"/>
                </a:solidFill>
                <a:effectLst/>
                <a:uLnTx/>
                <a:uFillTx/>
                <a:latin typeface="Adobe Arabic" panose="02040503050201020203" pitchFamily="18" charset="-78"/>
                <a:ea typeface="Inter"/>
                <a:cs typeface="Adobe Arabic" panose="02040503050201020203" pitchFamily="18" charset="-78"/>
                <a:sym typeface="Inter"/>
              </a:endParaRPr>
            </a:p>
          </p:txBody>
        </p:sp>
        <p:sp>
          <p:nvSpPr>
            <p:cNvPr id="22" name="TextBox 16">
              <a:extLst>
                <a:ext uri="{FF2B5EF4-FFF2-40B4-BE49-F238E27FC236}">
                  <a16:creationId xmlns:a16="http://schemas.microsoft.com/office/drawing/2014/main" id="{FAA392B2-0593-A11F-CE96-18500763ACCC}"/>
                </a:ext>
              </a:extLst>
            </p:cNvPr>
            <p:cNvSpPr txBox="1"/>
            <p:nvPr/>
          </p:nvSpPr>
          <p:spPr>
            <a:xfrm>
              <a:off x="7367963" y="2417122"/>
              <a:ext cx="3144412" cy="492443"/>
            </a:xfrm>
            <a:prstGeom prst="rect">
              <a:avLst/>
            </a:prstGeom>
          </p:spPr>
          <p:txBody>
            <a:bodyPr wrap="square" lIns="0" tIns="0" rIns="0" bIns="0" rtlCol="0" anchor="t">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ar-AE" sz="3200" b="1" i="0" u="none" strike="noStrike" kern="1200" cap="none" spc="0" normalizeH="0" baseline="0" noProof="0" dirty="0">
                  <a:ln>
                    <a:noFill/>
                  </a:ln>
                  <a:solidFill>
                    <a:prstClr val="black"/>
                  </a:solidFill>
                  <a:effectLst/>
                  <a:uLnTx/>
                  <a:uFillTx/>
                  <a:latin typeface="Adobe Arabic" panose="02040503050201020203" pitchFamily="18" charset="-78"/>
                  <a:ea typeface="Inter Bold"/>
                  <a:cs typeface="Adobe Arabic" panose="02040503050201020203" pitchFamily="18" charset="-78"/>
                  <a:sym typeface="Inter Bold"/>
                </a:rPr>
                <a:t>التواصل المنتظم والهادف</a:t>
              </a:r>
              <a:endParaRPr kumimoji="0" lang="en-US" sz="3200" b="1" i="0" u="none" strike="noStrike" kern="1200" cap="none" spc="0" normalizeH="0" baseline="0" noProof="0" dirty="0">
                <a:ln>
                  <a:noFill/>
                </a:ln>
                <a:solidFill>
                  <a:prstClr val="black"/>
                </a:solidFill>
                <a:effectLst/>
                <a:uLnTx/>
                <a:uFillTx/>
                <a:latin typeface="Adobe Arabic" panose="02040503050201020203" pitchFamily="18" charset="-78"/>
                <a:ea typeface="Inter Bold"/>
                <a:cs typeface="Adobe Arabic" panose="02040503050201020203" pitchFamily="18" charset="-78"/>
                <a:sym typeface="Inter Bold"/>
              </a:endParaRPr>
            </a:p>
          </p:txBody>
        </p:sp>
      </p:grpSp>
      <p:grpSp>
        <p:nvGrpSpPr>
          <p:cNvPr id="23" name="مجموعة 22">
            <a:extLst>
              <a:ext uri="{FF2B5EF4-FFF2-40B4-BE49-F238E27FC236}">
                <a16:creationId xmlns:a16="http://schemas.microsoft.com/office/drawing/2014/main" id="{B693760A-C912-35CF-C072-0597AEBC0DC1}"/>
              </a:ext>
            </a:extLst>
          </p:cNvPr>
          <p:cNvGrpSpPr/>
          <p:nvPr/>
        </p:nvGrpSpPr>
        <p:grpSpPr>
          <a:xfrm>
            <a:off x="6327600" y="3887628"/>
            <a:ext cx="4584377" cy="1758369"/>
            <a:chOff x="5927998" y="3885999"/>
            <a:chExt cx="4584377" cy="1758369"/>
          </a:xfrm>
        </p:grpSpPr>
        <p:sp>
          <p:nvSpPr>
            <p:cNvPr id="24" name="Freeform 8">
              <a:extLst>
                <a:ext uri="{FF2B5EF4-FFF2-40B4-BE49-F238E27FC236}">
                  <a16:creationId xmlns:a16="http://schemas.microsoft.com/office/drawing/2014/main" id="{E5D4B5FE-A18E-2F1B-79B1-96B564245D80}"/>
                </a:ext>
              </a:extLst>
            </p:cNvPr>
            <p:cNvSpPr/>
            <p:nvPr/>
          </p:nvSpPr>
          <p:spPr>
            <a:xfrm rot="5400000">
              <a:off x="5960661" y="3857284"/>
              <a:ext cx="1157448" cy="1214878"/>
            </a:xfrm>
            <a:custGeom>
              <a:avLst/>
              <a:gdLst/>
              <a:ahLst/>
              <a:cxnLst/>
              <a:rect l="l" t="t" r="r" b="b"/>
              <a:pathLst>
                <a:path w="1157448" h="1214878">
                  <a:moveTo>
                    <a:pt x="0" y="0"/>
                  </a:moveTo>
                  <a:lnTo>
                    <a:pt x="1157447" y="0"/>
                  </a:lnTo>
                  <a:lnTo>
                    <a:pt x="1157447" y="1214878"/>
                  </a:lnTo>
                  <a:lnTo>
                    <a:pt x="0" y="1214878"/>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Arial"/>
                <a:ea typeface="Arial Unicode MS"/>
                <a:cs typeface="+mn-cs"/>
              </a:endParaRPr>
            </a:p>
          </p:txBody>
        </p:sp>
        <p:sp>
          <p:nvSpPr>
            <p:cNvPr id="25" name="Freeform 9">
              <a:extLst>
                <a:ext uri="{FF2B5EF4-FFF2-40B4-BE49-F238E27FC236}">
                  <a16:creationId xmlns:a16="http://schemas.microsoft.com/office/drawing/2014/main" id="{5E88D822-A65C-4F67-7433-AAE0CB6F3978}"/>
                </a:ext>
              </a:extLst>
            </p:cNvPr>
            <p:cNvSpPr/>
            <p:nvPr/>
          </p:nvSpPr>
          <p:spPr>
            <a:xfrm rot="5400000">
              <a:off x="6093663" y="3720334"/>
              <a:ext cx="883548" cy="1214878"/>
            </a:xfrm>
            <a:custGeom>
              <a:avLst/>
              <a:gdLst/>
              <a:ahLst/>
              <a:cxnLst/>
              <a:rect l="l" t="t" r="r" b="b"/>
              <a:pathLst>
                <a:path w="883548" h="1214878">
                  <a:moveTo>
                    <a:pt x="0" y="0"/>
                  </a:moveTo>
                  <a:lnTo>
                    <a:pt x="883548" y="0"/>
                  </a:lnTo>
                  <a:lnTo>
                    <a:pt x="883548" y="1214878"/>
                  </a:lnTo>
                  <a:lnTo>
                    <a:pt x="0" y="1214878"/>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Arial"/>
                <a:ea typeface="Arial Unicode MS"/>
                <a:cs typeface="+mn-cs"/>
              </a:endParaRPr>
            </a:p>
          </p:txBody>
        </p:sp>
        <p:sp>
          <p:nvSpPr>
            <p:cNvPr id="26" name="TextBox 17">
              <a:extLst>
                <a:ext uri="{FF2B5EF4-FFF2-40B4-BE49-F238E27FC236}">
                  <a16:creationId xmlns:a16="http://schemas.microsoft.com/office/drawing/2014/main" id="{C4E0AB4D-8662-8604-2A4D-95AB268FFA66}"/>
                </a:ext>
              </a:extLst>
            </p:cNvPr>
            <p:cNvSpPr txBox="1"/>
            <p:nvPr/>
          </p:nvSpPr>
          <p:spPr>
            <a:xfrm>
              <a:off x="7385058" y="5213481"/>
              <a:ext cx="3127317" cy="430887"/>
            </a:xfrm>
            <a:prstGeom prst="rect">
              <a:avLst/>
            </a:prstGeom>
          </p:spPr>
          <p:txBody>
            <a:bodyPr wrap="square" lIns="0" tIns="0" rIns="0" bIns="0" rtlCol="0" anchor="t">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dirty="0">
                <a:ln>
                  <a:noFill/>
                </a:ln>
                <a:solidFill>
                  <a:prstClr val="black"/>
                </a:solidFill>
                <a:effectLst/>
                <a:uLnTx/>
                <a:uFillTx/>
                <a:latin typeface="Adobe Arabic" panose="02040503050201020203" pitchFamily="18" charset="-78"/>
                <a:ea typeface="Inter"/>
                <a:cs typeface="Adobe Arabic" panose="02040503050201020203" pitchFamily="18" charset="-78"/>
                <a:sym typeface="Inter"/>
              </a:endParaRPr>
            </a:p>
          </p:txBody>
        </p:sp>
        <p:sp>
          <p:nvSpPr>
            <p:cNvPr id="27" name="TextBox 18">
              <a:extLst>
                <a:ext uri="{FF2B5EF4-FFF2-40B4-BE49-F238E27FC236}">
                  <a16:creationId xmlns:a16="http://schemas.microsoft.com/office/drawing/2014/main" id="{FA0D6441-01E3-0E18-1B98-8D4BA2747EAB}"/>
                </a:ext>
              </a:extLst>
            </p:cNvPr>
            <p:cNvSpPr txBox="1"/>
            <p:nvPr/>
          </p:nvSpPr>
          <p:spPr>
            <a:xfrm>
              <a:off x="7367963" y="4680124"/>
              <a:ext cx="2660498" cy="492443"/>
            </a:xfrm>
            <a:prstGeom prst="rect">
              <a:avLst/>
            </a:prstGeom>
          </p:spPr>
          <p:txBody>
            <a:bodyPr wrap="square" lIns="0" tIns="0" rIns="0" bIns="0" rtlCol="0" anchor="t">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ar-AE" sz="3200" b="1" i="0" u="none" strike="noStrike" kern="1200" cap="none" spc="0" normalizeH="0" baseline="0" noProof="0" dirty="0">
                  <a:ln>
                    <a:noFill/>
                  </a:ln>
                  <a:solidFill>
                    <a:prstClr val="black"/>
                  </a:solidFill>
                  <a:effectLst/>
                  <a:uLnTx/>
                  <a:uFillTx/>
                  <a:latin typeface="Adobe Arabic" panose="02040503050201020203" pitchFamily="18" charset="-78"/>
                  <a:ea typeface="Inter Bold"/>
                  <a:cs typeface="Adobe Arabic" panose="02040503050201020203" pitchFamily="18" charset="-78"/>
                  <a:sym typeface="Inter Bold"/>
                </a:rPr>
                <a:t>الاعتراف والتقدير</a:t>
              </a:r>
              <a:endParaRPr kumimoji="0" lang="en-US" sz="3200" b="1" i="0" u="none" strike="noStrike" kern="1200" cap="none" spc="0" normalizeH="0" baseline="0" noProof="0" dirty="0">
                <a:ln>
                  <a:noFill/>
                </a:ln>
                <a:solidFill>
                  <a:prstClr val="black"/>
                </a:solidFill>
                <a:effectLst/>
                <a:uLnTx/>
                <a:uFillTx/>
                <a:latin typeface="Adobe Arabic" panose="02040503050201020203" pitchFamily="18" charset="-78"/>
                <a:ea typeface="Inter Bold"/>
                <a:cs typeface="Adobe Arabic" panose="02040503050201020203" pitchFamily="18" charset="-78"/>
                <a:sym typeface="Inter Bold"/>
              </a:endParaRPr>
            </a:p>
          </p:txBody>
        </p:sp>
      </p:grpSp>
    </p:spTree>
    <p:extLst>
      <p:ext uri="{BB962C8B-B14F-4D97-AF65-F5344CB8AC3E}">
        <p14:creationId xmlns:p14="http://schemas.microsoft.com/office/powerpoint/2010/main" val="113560611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1000"/>
                                        <p:tgtEl>
                                          <p:spTgt spid="13"/>
                                        </p:tgtEl>
                                      </p:cBhvr>
                                    </p:animEffect>
                                    <p:anim calcmode="lin" valueType="num">
                                      <p:cBhvr>
                                        <p:cTn id="20" dur="1000" fill="hold"/>
                                        <p:tgtEl>
                                          <p:spTgt spid="13"/>
                                        </p:tgtEl>
                                        <p:attrNameLst>
                                          <p:attrName>ppt_x</p:attrName>
                                        </p:attrNameLst>
                                      </p:cBhvr>
                                      <p:tavLst>
                                        <p:tav tm="0">
                                          <p:val>
                                            <p:strVal val="#ppt_x"/>
                                          </p:val>
                                        </p:tav>
                                        <p:tav tm="100000">
                                          <p:val>
                                            <p:strVal val="#ppt_x"/>
                                          </p:val>
                                        </p:tav>
                                      </p:tavLst>
                                    </p:anim>
                                    <p:anim calcmode="lin" valueType="num">
                                      <p:cBhvr>
                                        <p:cTn id="21"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23"/>
                                        </p:tgtEl>
                                        <p:attrNameLst>
                                          <p:attrName>style.visibility</p:attrName>
                                        </p:attrNameLst>
                                      </p:cBhvr>
                                      <p:to>
                                        <p:strVal val="visible"/>
                                      </p:to>
                                    </p:set>
                                    <p:animEffect transition="in" filter="fade">
                                      <p:cBhvr>
                                        <p:cTn id="26" dur="1000"/>
                                        <p:tgtEl>
                                          <p:spTgt spid="23"/>
                                        </p:tgtEl>
                                      </p:cBhvr>
                                    </p:animEffect>
                                    <p:anim calcmode="lin" valueType="num">
                                      <p:cBhvr>
                                        <p:cTn id="27" dur="1000" fill="hold"/>
                                        <p:tgtEl>
                                          <p:spTgt spid="23"/>
                                        </p:tgtEl>
                                        <p:attrNameLst>
                                          <p:attrName>ppt_x</p:attrName>
                                        </p:attrNameLst>
                                      </p:cBhvr>
                                      <p:tavLst>
                                        <p:tav tm="0">
                                          <p:val>
                                            <p:strVal val="#ppt_x"/>
                                          </p:val>
                                        </p:tav>
                                        <p:tav tm="100000">
                                          <p:val>
                                            <p:strVal val="#ppt_x"/>
                                          </p:val>
                                        </p:tav>
                                      </p:tavLst>
                                    </p:anim>
                                    <p:anim calcmode="lin" valueType="num">
                                      <p:cBhvr>
                                        <p:cTn id="28"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مجموعة 3"/>
          <p:cNvGrpSpPr/>
          <p:nvPr/>
        </p:nvGrpSpPr>
        <p:grpSpPr>
          <a:xfrm>
            <a:off x="5149903" y="2510409"/>
            <a:ext cx="6530033" cy="1065354"/>
            <a:chOff x="5149903" y="2436930"/>
            <a:chExt cx="6530033" cy="1065354"/>
          </a:xfrm>
        </p:grpSpPr>
        <p:grpSp>
          <p:nvGrpSpPr>
            <p:cNvPr id="6" name="Group 3"/>
            <p:cNvGrpSpPr/>
            <p:nvPr/>
          </p:nvGrpSpPr>
          <p:grpSpPr>
            <a:xfrm>
              <a:off x="5149903" y="2436930"/>
              <a:ext cx="6406632" cy="1065354"/>
              <a:chOff x="-59571" y="-104775"/>
              <a:chExt cx="2531015" cy="420881"/>
            </a:xfrm>
          </p:grpSpPr>
          <p:sp>
            <p:nvSpPr>
              <p:cNvPr id="10" name="Freeform 4"/>
              <p:cNvSpPr/>
              <p:nvPr/>
            </p:nvSpPr>
            <p:spPr>
              <a:xfrm>
                <a:off x="-59571" y="1317"/>
                <a:ext cx="2531015" cy="314789"/>
              </a:xfrm>
              <a:custGeom>
                <a:avLst/>
                <a:gdLst/>
                <a:ahLst/>
                <a:cxnLst/>
                <a:rect l="l" t="t" r="r" b="b"/>
                <a:pathLst>
                  <a:path w="2471444" h="314789">
                    <a:moveTo>
                      <a:pt x="0" y="0"/>
                    </a:moveTo>
                    <a:lnTo>
                      <a:pt x="2471444" y="0"/>
                    </a:lnTo>
                    <a:lnTo>
                      <a:pt x="2471444" y="314789"/>
                    </a:lnTo>
                    <a:lnTo>
                      <a:pt x="0" y="314789"/>
                    </a:lnTo>
                    <a:close/>
                  </a:path>
                </a:pathLst>
              </a:custGeom>
              <a:gradFill rotWithShape="1">
                <a:gsLst>
                  <a:gs pos="0">
                    <a:srgbClr val="8ED2D1">
                      <a:alpha val="21000"/>
                    </a:srgbClr>
                  </a:gs>
                  <a:gs pos="100000">
                    <a:srgbClr val="FFFFFF">
                      <a:alpha val="21000"/>
                    </a:srgbClr>
                  </a:gs>
                </a:gsLst>
                <a:lin ang="2700000"/>
              </a:gradFill>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 name="TextBox 5"/>
              <p:cNvSpPr txBox="1"/>
              <p:nvPr/>
            </p:nvSpPr>
            <p:spPr>
              <a:xfrm>
                <a:off x="0" y="-104775"/>
                <a:ext cx="2471444" cy="419564"/>
              </a:xfrm>
              <a:prstGeom prst="rect">
                <a:avLst/>
              </a:prstGeom>
            </p:spPr>
            <p:txBody>
              <a:bodyPr lIns="33867" tIns="33867" rIns="33867" bIns="33867" rtlCol="0" anchor="ctr"/>
              <a:lstStyle/>
              <a:p>
                <a:pPr marL="0" marR="0" lvl="0" indent="0" algn="ctr" defTabSz="914400" rtl="1" eaLnBrk="1" fontAlgn="auto" latinLnBrk="0" hangingPunct="1">
                  <a:lnSpc>
                    <a:spcPts val="2382"/>
                  </a:lnSpc>
                  <a:spcBef>
                    <a:spcPts val="0"/>
                  </a:spcBef>
                  <a:spcAft>
                    <a:spcPts val="0"/>
                  </a:spcAft>
                  <a:buClrTx/>
                  <a:buSzTx/>
                  <a:buFontTx/>
                  <a:buNone/>
                  <a:tabLst/>
                  <a:defRPr/>
                </a:pPr>
                <a:endParaRPr kumimoji="0"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grpSp>
        <p:grpSp>
          <p:nvGrpSpPr>
            <p:cNvPr id="7" name="Group 6"/>
            <p:cNvGrpSpPr/>
            <p:nvPr/>
          </p:nvGrpSpPr>
          <p:grpSpPr>
            <a:xfrm>
              <a:off x="11556535" y="2702142"/>
              <a:ext cx="123401" cy="796809"/>
              <a:chOff x="0" y="0"/>
              <a:chExt cx="48751" cy="314789"/>
            </a:xfrm>
          </p:grpSpPr>
          <p:sp>
            <p:nvSpPr>
              <p:cNvPr id="8" name="Freeform 7"/>
              <p:cNvSpPr/>
              <p:nvPr/>
            </p:nvSpPr>
            <p:spPr>
              <a:xfrm>
                <a:off x="0" y="0"/>
                <a:ext cx="48751" cy="314789"/>
              </a:xfrm>
              <a:custGeom>
                <a:avLst/>
                <a:gdLst/>
                <a:ahLst/>
                <a:cxnLst/>
                <a:rect l="l" t="t" r="r" b="b"/>
                <a:pathLst>
                  <a:path w="48751" h="314789">
                    <a:moveTo>
                      <a:pt x="0" y="0"/>
                    </a:moveTo>
                    <a:lnTo>
                      <a:pt x="48751" y="0"/>
                    </a:lnTo>
                    <a:lnTo>
                      <a:pt x="48751" y="314789"/>
                    </a:lnTo>
                    <a:lnTo>
                      <a:pt x="0" y="314789"/>
                    </a:lnTo>
                    <a:close/>
                  </a:path>
                </a:pathLst>
              </a:custGeom>
              <a:gradFill rotWithShape="1">
                <a:gsLst>
                  <a:gs pos="0">
                    <a:srgbClr val="A5DBDB">
                      <a:alpha val="100000"/>
                    </a:srgbClr>
                  </a:gs>
                  <a:gs pos="100000">
                    <a:srgbClr val="02BBB5">
                      <a:alpha val="100000"/>
                    </a:srgbClr>
                  </a:gs>
                </a:gsLst>
                <a:lin ang="5400000"/>
              </a:gradFill>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 name="TextBox 8"/>
              <p:cNvSpPr txBox="1"/>
              <p:nvPr/>
            </p:nvSpPr>
            <p:spPr>
              <a:xfrm>
                <a:off x="0" y="-104775"/>
                <a:ext cx="48751" cy="419564"/>
              </a:xfrm>
              <a:prstGeom prst="rect">
                <a:avLst/>
              </a:prstGeom>
            </p:spPr>
            <p:txBody>
              <a:bodyPr lIns="33867" tIns="33867" rIns="33867" bIns="33867" rtlCol="0" anchor="ctr"/>
              <a:lstStyle/>
              <a:p>
                <a:pPr marL="0" marR="0" lvl="0" indent="0" algn="ctr" defTabSz="914400" rtl="1" eaLnBrk="1" fontAlgn="auto" latinLnBrk="0" hangingPunct="1">
                  <a:lnSpc>
                    <a:spcPts val="2382"/>
                  </a:lnSpc>
                  <a:spcBef>
                    <a:spcPts val="0"/>
                  </a:spcBef>
                  <a:spcAft>
                    <a:spcPts val="0"/>
                  </a:spcAft>
                  <a:buClrTx/>
                  <a:buSzTx/>
                  <a:buFontTx/>
                  <a:buNone/>
                  <a:tabLst/>
                  <a:defRPr/>
                </a:pPr>
                <a:endParaRPr kumimoji="0"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grpSp>
        <p:sp>
          <p:nvSpPr>
            <p:cNvPr id="5" name="Title 1">
              <a:extLst>
                <a:ext uri="{FF2B5EF4-FFF2-40B4-BE49-F238E27FC236}">
                  <a16:creationId xmlns:a16="http://schemas.microsoft.com/office/drawing/2014/main" id="{E0197EA2-8A0A-2439-183A-A843C905F943}"/>
                </a:ext>
              </a:extLst>
            </p:cNvPr>
            <p:cNvSpPr txBox="1">
              <a:spLocks/>
            </p:cNvSpPr>
            <p:nvPr/>
          </p:nvSpPr>
          <p:spPr>
            <a:xfrm>
              <a:off x="5149904" y="2826898"/>
              <a:ext cx="6358689" cy="500458"/>
            </a:xfrm>
            <a:prstGeom prst="rect">
              <a:avLst/>
            </a:prstGeom>
          </p:spPr>
          <p:txBody>
            <a:bodyPr anchor="b">
              <a:noAutofit/>
            </a:bodyPr>
            <a:lstStyle>
              <a:lvl1pPr algn="r" defTabSz="914400" rtl="1" eaLnBrk="1" latinLnBrk="0" hangingPunct="1">
                <a:lnSpc>
                  <a:spcPct val="90000"/>
                </a:lnSpc>
                <a:spcBef>
                  <a:spcPct val="0"/>
                </a:spcBef>
                <a:buNone/>
                <a:defRPr sz="2800" kern="1200">
                  <a:solidFill>
                    <a:srgbClr val="1C3280"/>
                  </a:solidFill>
                  <a:latin typeface="+mj-lt"/>
                  <a:ea typeface="+mj-ea"/>
                  <a:cs typeface="+mj-cs"/>
                </a:defRPr>
              </a:lvl1pPr>
            </a:lstStyle>
            <a:p>
              <a:pPr marL="0" marR="0" lvl="0" indent="0" algn="r" defTabSz="914400" rtl="1" eaLnBrk="1" fontAlgn="auto" latinLnBrk="0" hangingPunct="1">
                <a:lnSpc>
                  <a:spcPct val="90000"/>
                </a:lnSpc>
                <a:spcBef>
                  <a:spcPct val="0"/>
                </a:spcBef>
                <a:spcAft>
                  <a:spcPts val="0"/>
                </a:spcAft>
                <a:buClrTx/>
                <a:buSzTx/>
                <a:buFontTx/>
                <a:buNone/>
                <a:tabLst/>
                <a:defRPr/>
              </a:pPr>
              <a:r>
                <a:rPr kumimoji="0" lang="ar-SA" sz="2500" b="0" i="0" u="none" strike="noStrike" kern="1200" cap="none" spc="0" normalizeH="0" baseline="0" noProof="0" dirty="0">
                  <a:ln>
                    <a:noFill/>
                  </a:ln>
                  <a:solidFill>
                    <a:srgbClr val="8EE1DE"/>
                  </a:solidFill>
                  <a:effectLst/>
                  <a:uLnTx/>
                  <a:uFillTx/>
                  <a:latin typeface="SST Arabic Medium" panose="020B0604030504020204" pitchFamily="34" charset="-78"/>
                  <a:ea typeface="+mj-ea"/>
                  <a:cs typeface="SST Arabic Medium" panose="020B0604030504020204" pitchFamily="34" charset="-78"/>
                </a:rPr>
                <a:t>أساسيّات القيادة والإشراف الفعّال</a:t>
              </a:r>
            </a:p>
          </p:txBody>
        </p:sp>
      </p:grpSp>
      <p:grpSp>
        <p:nvGrpSpPr>
          <p:cNvPr id="12" name="مجموعة 11"/>
          <p:cNvGrpSpPr/>
          <p:nvPr/>
        </p:nvGrpSpPr>
        <p:grpSpPr>
          <a:xfrm>
            <a:off x="8594496" y="1900720"/>
            <a:ext cx="3085440" cy="663618"/>
            <a:chOff x="8471095" y="1827241"/>
            <a:chExt cx="3085440" cy="663618"/>
          </a:xfrm>
        </p:grpSpPr>
        <p:grpSp>
          <p:nvGrpSpPr>
            <p:cNvPr id="13" name="Group 10"/>
            <p:cNvGrpSpPr/>
            <p:nvPr/>
          </p:nvGrpSpPr>
          <p:grpSpPr>
            <a:xfrm>
              <a:off x="11225887" y="1827241"/>
              <a:ext cx="45966" cy="663618"/>
              <a:chOff x="-15052" y="-93486"/>
              <a:chExt cx="18159" cy="262169"/>
            </a:xfrm>
          </p:grpSpPr>
          <p:sp>
            <p:nvSpPr>
              <p:cNvPr id="16" name="Freeform 11"/>
              <p:cNvSpPr/>
              <p:nvPr/>
            </p:nvSpPr>
            <p:spPr>
              <a:xfrm>
                <a:off x="-11289" y="0"/>
                <a:ext cx="14396" cy="157394"/>
              </a:xfrm>
              <a:custGeom>
                <a:avLst/>
                <a:gdLst/>
                <a:ahLst/>
                <a:cxnLst/>
                <a:rect l="l" t="t" r="r" b="b"/>
                <a:pathLst>
                  <a:path w="14396" h="157394">
                    <a:moveTo>
                      <a:pt x="7198" y="0"/>
                    </a:moveTo>
                    <a:lnTo>
                      <a:pt x="7198" y="0"/>
                    </a:lnTo>
                    <a:cubicBezTo>
                      <a:pt x="9107" y="0"/>
                      <a:pt x="10938" y="758"/>
                      <a:pt x="12288" y="2108"/>
                    </a:cubicBezTo>
                    <a:cubicBezTo>
                      <a:pt x="13638" y="3458"/>
                      <a:pt x="14396" y="5289"/>
                      <a:pt x="14396" y="7198"/>
                    </a:cubicBezTo>
                    <a:lnTo>
                      <a:pt x="14396" y="150196"/>
                    </a:lnTo>
                    <a:cubicBezTo>
                      <a:pt x="14396" y="154172"/>
                      <a:pt x="11174" y="157394"/>
                      <a:pt x="7198" y="157394"/>
                    </a:cubicBezTo>
                    <a:lnTo>
                      <a:pt x="7198" y="157394"/>
                    </a:lnTo>
                    <a:cubicBezTo>
                      <a:pt x="5289" y="157394"/>
                      <a:pt x="3458" y="156636"/>
                      <a:pt x="2108" y="155286"/>
                    </a:cubicBezTo>
                    <a:cubicBezTo>
                      <a:pt x="758" y="153936"/>
                      <a:pt x="0" y="152105"/>
                      <a:pt x="0" y="150196"/>
                    </a:cubicBezTo>
                    <a:lnTo>
                      <a:pt x="0" y="7198"/>
                    </a:lnTo>
                    <a:cubicBezTo>
                      <a:pt x="0" y="3223"/>
                      <a:pt x="3223" y="0"/>
                      <a:pt x="7198" y="0"/>
                    </a:cubicBezTo>
                    <a:close/>
                  </a:path>
                </a:pathLst>
              </a:custGeom>
              <a:gradFill rotWithShape="1">
                <a:gsLst>
                  <a:gs pos="0">
                    <a:srgbClr val="A5DBDB">
                      <a:alpha val="100000"/>
                    </a:srgbClr>
                  </a:gs>
                  <a:gs pos="100000">
                    <a:srgbClr val="02BBB5">
                      <a:alpha val="100000"/>
                    </a:srgbClr>
                  </a:gs>
                </a:gsLst>
                <a:lin ang="5400000"/>
              </a:gradFill>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7" name="TextBox 12"/>
              <p:cNvSpPr txBox="1"/>
              <p:nvPr/>
            </p:nvSpPr>
            <p:spPr>
              <a:xfrm>
                <a:off x="-15052" y="-93486"/>
                <a:ext cx="14396" cy="262169"/>
              </a:xfrm>
              <a:prstGeom prst="rect">
                <a:avLst/>
              </a:prstGeom>
            </p:spPr>
            <p:txBody>
              <a:bodyPr lIns="33867" tIns="33867" rIns="33867" bIns="33867" rtlCol="0" anchor="ctr"/>
              <a:lstStyle/>
              <a:p>
                <a:pPr marL="0" marR="0" lvl="0" indent="0" algn="ctr" defTabSz="914400" rtl="1" eaLnBrk="1" fontAlgn="auto" latinLnBrk="0" hangingPunct="1">
                  <a:lnSpc>
                    <a:spcPts val="2382"/>
                  </a:lnSpc>
                  <a:spcBef>
                    <a:spcPts val="0"/>
                  </a:spcBef>
                  <a:spcAft>
                    <a:spcPts val="0"/>
                  </a:spcAft>
                  <a:buClrTx/>
                  <a:buSzTx/>
                  <a:buFontTx/>
                  <a:buNone/>
                  <a:tabLst/>
                  <a:defRPr/>
                </a:pPr>
                <a:endParaRPr kumimoji="0"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grpSp>
        <p:sp>
          <p:nvSpPr>
            <p:cNvPr id="14" name="Freeform 13"/>
            <p:cNvSpPr/>
            <p:nvPr/>
          </p:nvSpPr>
          <p:spPr>
            <a:xfrm>
              <a:off x="11421078" y="2072316"/>
              <a:ext cx="135457" cy="398405"/>
            </a:xfrm>
            <a:custGeom>
              <a:avLst/>
              <a:gdLst/>
              <a:ahLst/>
              <a:cxnLst/>
              <a:rect l="l" t="t" r="r" b="b"/>
              <a:pathLst>
                <a:path w="203186" h="597607">
                  <a:moveTo>
                    <a:pt x="0" y="0"/>
                  </a:moveTo>
                  <a:lnTo>
                    <a:pt x="203186" y="0"/>
                  </a:lnTo>
                  <a:lnTo>
                    <a:pt x="203186" y="597607"/>
                  </a:lnTo>
                  <a:lnTo>
                    <a:pt x="0" y="597607"/>
                  </a:lnTo>
                  <a:lnTo>
                    <a:pt x="0" y="0"/>
                  </a:lnTo>
                  <a:close/>
                </a:path>
              </a:pathLst>
            </a:custGeom>
            <a: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a:blipFill>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 name="TextBox 14"/>
            <p:cNvSpPr txBox="1"/>
            <p:nvPr/>
          </p:nvSpPr>
          <p:spPr>
            <a:xfrm>
              <a:off x="8471095" y="2038872"/>
              <a:ext cx="2640916" cy="398058"/>
            </a:xfrm>
            <a:prstGeom prst="rect">
              <a:avLst/>
            </a:prstGeom>
          </p:spPr>
          <p:txBody>
            <a:bodyPr wrap="square" lIns="0" tIns="0" rIns="0" bIns="0" rtlCol="0" anchor="t">
              <a:spAutoFit/>
            </a:bodyPr>
            <a:lstStyle/>
            <a:p>
              <a:pPr marL="0" marR="0" lvl="0" indent="0" algn="r" defTabSz="914400" rtl="1" eaLnBrk="1" fontAlgn="auto" latinLnBrk="0" hangingPunct="1">
                <a:lnSpc>
                  <a:spcPts val="3425"/>
                </a:lnSpc>
                <a:spcBef>
                  <a:spcPct val="0"/>
                </a:spcBef>
                <a:spcAft>
                  <a:spcPts val="0"/>
                </a:spcAft>
                <a:buClrTx/>
                <a:buSzTx/>
                <a:buFontTx/>
                <a:buNone/>
                <a:tabLst/>
                <a:defRPr/>
              </a:pPr>
              <a:r>
                <a:rPr kumimoji="0" lang="ar-EG" sz="2446" b="0" i="0" u="none" strike="noStrike" kern="1200" cap="none" spc="0" normalizeH="0" baseline="0" noProof="0" dirty="0">
                  <a:ln>
                    <a:noFill/>
                  </a:ln>
                  <a:solidFill>
                    <a:srgbClr val="BEE6DC"/>
                  </a:solidFill>
                  <a:effectLst/>
                  <a:uLnTx/>
                  <a:uFillTx/>
                  <a:latin typeface="Segoe UI"/>
                  <a:ea typeface="Segoe UI"/>
                  <a:cs typeface="Segoe UI"/>
                  <a:sym typeface="Segoe UI"/>
                  <a:rtl/>
                </a:rPr>
                <a:t>اليوم التدريبي الأول</a:t>
              </a:r>
            </a:p>
          </p:txBody>
        </p:sp>
      </p:grpSp>
    </p:spTree>
    <p:extLst>
      <p:ext uri="{BB962C8B-B14F-4D97-AF65-F5344CB8AC3E}">
        <p14:creationId xmlns:p14="http://schemas.microsoft.com/office/powerpoint/2010/main" val="3493189904"/>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C04F01-B30B-42E6-45FE-1EBAFAA6A157}"/>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42C53B45-BA17-2F52-A877-1D7EC6B8022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2" name="TextBox 1">
            <a:extLst>
              <a:ext uri="{FF2B5EF4-FFF2-40B4-BE49-F238E27FC236}">
                <a16:creationId xmlns:a16="http://schemas.microsoft.com/office/drawing/2014/main" id="{76DC3E0A-F738-D7BB-ABBE-5EAC0A6D9FBC}"/>
              </a:ext>
            </a:extLst>
          </p:cNvPr>
          <p:cNvSpPr txBox="1"/>
          <p:nvPr/>
        </p:nvSpPr>
        <p:spPr>
          <a:xfrm>
            <a:off x="2779494" y="-181335"/>
            <a:ext cx="6633012" cy="729430"/>
          </a:xfrm>
          <a:prstGeom prst="rect">
            <a:avLst/>
          </a:prstGeom>
          <a:noFill/>
        </p:spPr>
        <p:txBody>
          <a:bodyPr wrap="square">
            <a:spAutoFit/>
          </a:bodyPr>
          <a:lstStyle/>
          <a:p>
            <a:pPr algn="ctr" rtl="1">
              <a:lnSpc>
                <a:spcPct val="115000"/>
              </a:lnSpc>
            </a:pPr>
            <a:r>
              <a:rPr lang="ar-SA" sz="3600" b="1" dirty="0">
                <a:solidFill>
                  <a:schemeClr val="bg1"/>
                </a:solidFill>
                <a:latin typeface="Adobe Arabic" panose="02040503050201020203" pitchFamily="18" charset="-78"/>
                <a:cs typeface="Adobe Arabic" panose="02040503050201020203" pitchFamily="18" charset="-78"/>
              </a:rPr>
              <a:t>بناء الثقة وتعزيز العلاقات المهنية</a:t>
            </a:r>
          </a:p>
        </p:txBody>
      </p:sp>
      <p:grpSp>
        <p:nvGrpSpPr>
          <p:cNvPr id="5" name="Group 36">
            <a:extLst>
              <a:ext uri="{FF2B5EF4-FFF2-40B4-BE49-F238E27FC236}">
                <a16:creationId xmlns:a16="http://schemas.microsoft.com/office/drawing/2014/main" id="{E313B5EB-5A59-7A6C-E9AF-C22AFADC4DE9}"/>
              </a:ext>
            </a:extLst>
          </p:cNvPr>
          <p:cNvGrpSpPr/>
          <p:nvPr/>
        </p:nvGrpSpPr>
        <p:grpSpPr>
          <a:xfrm>
            <a:off x="3200400" y="846822"/>
            <a:ext cx="8599714" cy="895350"/>
            <a:chOff x="3437574" y="997952"/>
            <a:chExt cx="8599714" cy="895350"/>
          </a:xfrm>
        </p:grpSpPr>
        <p:sp>
          <p:nvSpPr>
            <p:cNvPr id="6" name="TextBox 3">
              <a:extLst>
                <a:ext uri="{FF2B5EF4-FFF2-40B4-BE49-F238E27FC236}">
                  <a16:creationId xmlns:a16="http://schemas.microsoft.com/office/drawing/2014/main" id="{08ADA58D-ACA1-1D16-0839-6960AF41148E}"/>
                </a:ext>
              </a:extLst>
            </p:cNvPr>
            <p:cNvSpPr txBox="1"/>
            <p:nvPr/>
          </p:nvSpPr>
          <p:spPr>
            <a:xfrm>
              <a:off x="3437574" y="1119604"/>
              <a:ext cx="7551964" cy="707886"/>
            </a:xfrm>
            <a:prstGeom prst="rect">
              <a:avLst/>
            </a:prstGeom>
            <a:noFill/>
          </p:spPr>
          <p:txBody>
            <a:bodyPr wrap="square">
              <a:spAutoFit/>
            </a:bodyPr>
            <a:lstStyle/>
            <a:p>
              <a:pPr algn="r" rtl="1"/>
              <a:r>
                <a:rPr lang="ar-SA" sz="4000" b="1" dirty="0">
                  <a:solidFill>
                    <a:srgbClr val="006666"/>
                  </a:solidFill>
                  <a:latin typeface="Adobe Arabic" panose="02040503050201020203" pitchFamily="18" charset="-78"/>
                  <a:cs typeface="Adobe Arabic" panose="02040503050201020203" pitchFamily="18" charset="-78"/>
                </a:rPr>
                <a:t>استراتيجيات تعزيز العلاقات المهنية</a:t>
              </a:r>
              <a:endParaRPr lang="ar-AE" sz="4000" b="1" dirty="0">
                <a:solidFill>
                  <a:srgbClr val="006666"/>
                </a:solidFill>
                <a:latin typeface="Adobe Arabic" panose="02040503050201020203" pitchFamily="18" charset="-78"/>
                <a:cs typeface="Adobe Arabic" panose="02040503050201020203" pitchFamily="18" charset="-78"/>
              </a:endParaRPr>
            </a:p>
          </p:txBody>
        </p:sp>
        <p:pic>
          <p:nvPicPr>
            <p:cNvPr id="8" name="Picture 2" descr="Idea ">
              <a:extLst>
                <a:ext uri="{FF2B5EF4-FFF2-40B4-BE49-F238E27FC236}">
                  <a16:creationId xmlns:a16="http://schemas.microsoft.com/office/drawing/2014/main" id="{86D80EDB-CD09-B18D-3B3B-ECC57FC3C39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141938" y="997952"/>
              <a:ext cx="895350" cy="89535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8" name="مجموعة 17">
            <a:extLst>
              <a:ext uri="{FF2B5EF4-FFF2-40B4-BE49-F238E27FC236}">
                <a16:creationId xmlns:a16="http://schemas.microsoft.com/office/drawing/2014/main" id="{EC6DDD22-5231-4EAE-1FB6-82B1CDEDCC06}"/>
              </a:ext>
            </a:extLst>
          </p:cNvPr>
          <p:cNvGrpSpPr/>
          <p:nvPr/>
        </p:nvGrpSpPr>
        <p:grpSpPr>
          <a:xfrm>
            <a:off x="8982463" y="2635432"/>
            <a:ext cx="2931344" cy="793568"/>
            <a:chOff x="5967731" y="2417122"/>
            <a:chExt cx="4544644" cy="1230318"/>
          </a:xfrm>
        </p:grpSpPr>
        <p:sp>
          <p:nvSpPr>
            <p:cNvPr id="19" name="Freeform 2">
              <a:extLst>
                <a:ext uri="{FF2B5EF4-FFF2-40B4-BE49-F238E27FC236}">
                  <a16:creationId xmlns:a16="http://schemas.microsoft.com/office/drawing/2014/main" id="{BFCC037B-B245-DBAD-712C-E1B8964D0C1B}"/>
                </a:ext>
              </a:extLst>
            </p:cNvPr>
            <p:cNvSpPr/>
            <p:nvPr/>
          </p:nvSpPr>
          <p:spPr>
            <a:xfrm>
              <a:off x="5967731" y="2428614"/>
              <a:ext cx="1157448" cy="1214878"/>
            </a:xfrm>
            <a:custGeom>
              <a:avLst/>
              <a:gdLst/>
              <a:ahLst/>
              <a:cxnLst/>
              <a:rect l="l" t="t" r="r" b="b"/>
              <a:pathLst>
                <a:path w="1157448" h="1214878">
                  <a:moveTo>
                    <a:pt x="0" y="0"/>
                  </a:moveTo>
                  <a:lnTo>
                    <a:pt x="1157447" y="0"/>
                  </a:lnTo>
                  <a:lnTo>
                    <a:pt x="1157447" y="1214878"/>
                  </a:lnTo>
                  <a:lnTo>
                    <a:pt x="0" y="1214878"/>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400" b="0" i="0" u="none" strike="noStrike" kern="1200" cap="none" spc="0" normalizeH="0" baseline="0" noProof="0">
                <a:ln>
                  <a:noFill/>
                </a:ln>
                <a:solidFill>
                  <a:prstClr val="black"/>
                </a:solidFill>
                <a:effectLst/>
                <a:uLnTx/>
                <a:uFillTx/>
                <a:latin typeface="Arial"/>
                <a:ea typeface="Arial Unicode MS"/>
                <a:cs typeface="+mn-cs"/>
              </a:endParaRPr>
            </a:p>
          </p:txBody>
        </p:sp>
        <p:sp>
          <p:nvSpPr>
            <p:cNvPr id="20" name="Freeform 3">
              <a:extLst>
                <a:ext uri="{FF2B5EF4-FFF2-40B4-BE49-F238E27FC236}">
                  <a16:creationId xmlns:a16="http://schemas.microsoft.com/office/drawing/2014/main" id="{0F8A4883-D9DD-78F1-7168-58C08940957E}"/>
                </a:ext>
              </a:extLst>
            </p:cNvPr>
            <p:cNvSpPr/>
            <p:nvPr/>
          </p:nvSpPr>
          <p:spPr>
            <a:xfrm>
              <a:off x="5967731" y="2432562"/>
              <a:ext cx="883548" cy="1214878"/>
            </a:xfrm>
            <a:custGeom>
              <a:avLst/>
              <a:gdLst/>
              <a:ahLst/>
              <a:cxnLst/>
              <a:rect l="l" t="t" r="r" b="b"/>
              <a:pathLst>
                <a:path w="883548" h="1214878">
                  <a:moveTo>
                    <a:pt x="0" y="0"/>
                  </a:moveTo>
                  <a:lnTo>
                    <a:pt x="883548" y="0"/>
                  </a:lnTo>
                  <a:lnTo>
                    <a:pt x="883548" y="1214878"/>
                  </a:lnTo>
                  <a:lnTo>
                    <a:pt x="0" y="1214878"/>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400" b="0" i="0" u="none" strike="noStrike" kern="1200" cap="none" spc="0" normalizeH="0" baseline="0" noProof="0">
                <a:ln>
                  <a:noFill/>
                </a:ln>
                <a:solidFill>
                  <a:prstClr val="black"/>
                </a:solidFill>
                <a:effectLst/>
                <a:uLnTx/>
                <a:uFillTx/>
                <a:latin typeface="Arial"/>
                <a:ea typeface="Arial Unicode MS"/>
                <a:cs typeface="+mn-cs"/>
              </a:endParaRPr>
            </a:p>
          </p:txBody>
        </p:sp>
        <p:sp>
          <p:nvSpPr>
            <p:cNvPr id="21" name="TextBox 15">
              <a:extLst>
                <a:ext uri="{FF2B5EF4-FFF2-40B4-BE49-F238E27FC236}">
                  <a16:creationId xmlns:a16="http://schemas.microsoft.com/office/drawing/2014/main" id="{392F4B48-79D8-47A0-BA5E-5E3C20F16CBB}"/>
                </a:ext>
              </a:extLst>
            </p:cNvPr>
            <p:cNvSpPr txBox="1"/>
            <p:nvPr/>
          </p:nvSpPr>
          <p:spPr>
            <a:xfrm>
              <a:off x="7385058" y="2906461"/>
              <a:ext cx="2643403" cy="477166"/>
            </a:xfrm>
            <a:prstGeom prst="rect">
              <a:avLst/>
            </a:prstGeom>
          </p:spPr>
          <p:txBody>
            <a:bodyPr wrap="square" lIns="0" tIns="0" rIns="0" bIns="0" rtlCol="0" anchor="t">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Adobe Arabic" panose="02040503050201020203" pitchFamily="18" charset="-78"/>
                <a:ea typeface="Inter"/>
                <a:cs typeface="Adobe Arabic" panose="02040503050201020203" pitchFamily="18" charset="-78"/>
                <a:sym typeface="Inter"/>
              </a:endParaRPr>
            </a:p>
          </p:txBody>
        </p:sp>
        <p:sp>
          <p:nvSpPr>
            <p:cNvPr id="22" name="TextBox 16">
              <a:extLst>
                <a:ext uri="{FF2B5EF4-FFF2-40B4-BE49-F238E27FC236}">
                  <a16:creationId xmlns:a16="http://schemas.microsoft.com/office/drawing/2014/main" id="{9F177D34-8BFA-F531-9FF0-9860651C76FC}"/>
                </a:ext>
              </a:extLst>
            </p:cNvPr>
            <p:cNvSpPr txBox="1"/>
            <p:nvPr/>
          </p:nvSpPr>
          <p:spPr>
            <a:xfrm>
              <a:off x="7367964" y="2417122"/>
              <a:ext cx="3144411" cy="572598"/>
            </a:xfrm>
            <a:prstGeom prst="rect">
              <a:avLst/>
            </a:prstGeom>
          </p:spPr>
          <p:txBody>
            <a:bodyPr wrap="square" lIns="0" tIns="0" rIns="0" bIns="0" rtlCol="0" anchor="t">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ar-AE" sz="2400" b="1" i="0" u="none" strike="noStrike" kern="1200" cap="none" spc="0" normalizeH="0" baseline="0" noProof="0" dirty="0">
                  <a:ln>
                    <a:noFill/>
                  </a:ln>
                  <a:solidFill>
                    <a:prstClr val="black"/>
                  </a:solidFill>
                  <a:effectLst/>
                  <a:uLnTx/>
                  <a:uFillTx/>
                  <a:latin typeface="Adobe Arabic" panose="02040503050201020203" pitchFamily="18" charset="-78"/>
                  <a:ea typeface="Inter Bold"/>
                  <a:cs typeface="Adobe Arabic" panose="02040503050201020203" pitchFamily="18" charset="-78"/>
                  <a:sym typeface="Inter Bold"/>
                </a:rPr>
                <a:t>التواصل المنتظم والهادف</a:t>
              </a:r>
              <a:endParaRPr kumimoji="0" lang="en-US" sz="2400" b="1" i="0" u="none" strike="noStrike" kern="1200" cap="none" spc="0" normalizeH="0" baseline="0" noProof="0" dirty="0">
                <a:ln>
                  <a:noFill/>
                </a:ln>
                <a:solidFill>
                  <a:prstClr val="black"/>
                </a:solidFill>
                <a:effectLst/>
                <a:uLnTx/>
                <a:uFillTx/>
                <a:latin typeface="Adobe Arabic" panose="02040503050201020203" pitchFamily="18" charset="-78"/>
                <a:ea typeface="Inter Bold"/>
                <a:cs typeface="Adobe Arabic" panose="02040503050201020203" pitchFamily="18" charset="-78"/>
                <a:sym typeface="Inter Bold"/>
              </a:endParaRPr>
            </a:p>
          </p:txBody>
        </p:sp>
      </p:grpSp>
      <p:grpSp>
        <p:nvGrpSpPr>
          <p:cNvPr id="3" name="Group 46">
            <a:extLst>
              <a:ext uri="{FF2B5EF4-FFF2-40B4-BE49-F238E27FC236}">
                <a16:creationId xmlns:a16="http://schemas.microsoft.com/office/drawing/2014/main" id="{B3869757-08AD-A508-0DAB-32784444A924}"/>
              </a:ext>
            </a:extLst>
          </p:cNvPr>
          <p:cNvGrpSpPr/>
          <p:nvPr/>
        </p:nvGrpSpPr>
        <p:grpSpPr>
          <a:xfrm>
            <a:off x="278193" y="2331157"/>
            <a:ext cx="5530613" cy="523220"/>
            <a:chOff x="2255165" y="2632971"/>
            <a:chExt cx="5921647" cy="523220"/>
          </a:xfrm>
        </p:grpSpPr>
        <p:sp>
          <p:nvSpPr>
            <p:cNvPr id="28" name="TextBox 47">
              <a:extLst>
                <a:ext uri="{FF2B5EF4-FFF2-40B4-BE49-F238E27FC236}">
                  <a16:creationId xmlns:a16="http://schemas.microsoft.com/office/drawing/2014/main" id="{1622E4E9-5951-29CD-79A9-0165AFE8D901}"/>
                </a:ext>
              </a:extLst>
            </p:cNvPr>
            <p:cNvSpPr txBox="1"/>
            <p:nvPr/>
          </p:nvSpPr>
          <p:spPr>
            <a:xfrm>
              <a:off x="2255165" y="2632971"/>
              <a:ext cx="5472705" cy="523220"/>
            </a:xfrm>
            <a:prstGeom prst="rect">
              <a:avLst/>
            </a:prstGeom>
            <a:noFill/>
          </p:spPr>
          <p:txBody>
            <a:bodyPr wrap="square">
              <a:spAutoFit/>
            </a:bodyPr>
            <a:lstStyle/>
            <a:p>
              <a:pPr algn="r" rtl="1"/>
              <a:r>
                <a:rPr lang="ar-EG" sz="2800" b="1" dirty="0">
                  <a:latin typeface="Adobe Arabic" panose="02040503050201020203" pitchFamily="18" charset="-78"/>
                  <a:cs typeface="Adobe Arabic" panose="02040503050201020203" pitchFamily="18" charset="-78"/>
                </a:rPr>
                <a:t>عقد اجتماعات فردية دورية.</a:t>
              </a:r>
            </a:p>
          </p:txBody>
        </p:sp>
        <p:pic>
          <p:nvPicPr>
            <p:cNvPr id="29" name="Picture 48">
              <a:extLst>
                <a:ext uri="{FF2B5EF4-FFF2-40B4-BE49-F238E27FC236}">
                  <a16:creationId xmlns:a16="http://schemas.microsoft.com/office/drawing/2014/main" id="{87241940-9053-6972-3A1D-1ADD0F2990BB}"/>
                </a:ext>
              </a:extLst>
            </p:cNvPr>
            <p:cNvPicPr>
              <a:picLocks noChangeAspect="1"/>
            </p:cNvPicPr>
            <p:nvPr/>
          </p:nvPicPr>
          <p:blipFill>
            <a:blip r:embed="rId9">
              <a:extLst>
                <a:ext uri="{28A0092B-C50C-407E-A947-70E740481C1C}">
                  <a14:useLocalDpi xmlns:a14="http://schemas.microsoft.com/office/drawing/2010/main" val="0"/>
                </a:ext>
              </a:extLst>
            </a:blip>
            <a:srcRect/>
            <a:stretch/>
          </p:blipFill>
          <p:spPr>
            <a:xfrm>
              <a:off x="7798530" y="2746564"/>
              <a:ext cx="378282" cy="353302"/>
            </a:xfrm>
            <a:prstGeom prst="rect">
              <a:avLst/>
            </a:prstGeom>
          </p:spPr>
        </p:pic>
      </p:grpSp>
      <p:grpSp>
        <p:nvGrpSpPr>
          <p:cNvPr id="30" name="Group 46">
            <a:extLst>
              <a:ext uri="{FF2B5EF4-FFF2-40B4-BE49-F238E27FC236}">
                <a16:creationId xmlns:a16="http://schemas.microsoft.com/office/drawing/2014/main" id="{DAFECDD9-BE6D-1DFB-F8F1-50B26C25D061}"/>
              </a:ext>
            </a:extLst>
          </p:cNvPr>
          <p:cNvGrpSpPr/>
          <p:nvPr/>
        </p:nvGrpSpPr>
        <p:grpSpPr>
          <a:xfrm>
            <a:off x="1124683" y="3218170"/>
            <a:ext cx="4684123" cy="523220"/>
            <a:chOff x="3161505" y="2632971"/>
            <a:chExt cx="5015307" cy="523220"/>
          </a:xfrm>
        </p:grpSpPr>
        <p:sp>
          <p:nvSpPr>
            <p:cNvPr id="31" name="TextBox 47">
              <a:extLst>
                <a:ext uri="{FF2B5EF4-FFF2-40B4-BE49-F238E27FC236}">
                  <a16:creationId xmlns:a16="http://schemas.microsoft.com/office/drawing/2014/main" id="{34587A3D-4E34-D62E-7ED3-627EE616246C}"/>
                </a:ext>
              </a:extLst>
            </p:cNvPr>
            <p:cNvSpPr txBox="1"/>
            <p:nvPr/>
          </p:nvSpPr>
          <p:spPr>
            <a:xfrm>
              <a:off x="3161505" y="2632971"/>
              <a:ext cx="4566365" cy="523220"/>
            </a:xfrm>
            <a:prstGeom prst="rect">
              <a:avLst/>
            </a:prstGeom>
            <a:noFill/>
          </p:spPr>
          <p:txBody>
            <a:bodyPr wrap="square">
              <a:spAutoFit/>
            </a:bodyPr>
            <a:lstStyle/>
            <a:p>
              <a:pPr algn="r" rtl="1"/>
              <a:r>
                <a:rPr lang="ar-EG" sz="2800" b="1" dirty="0">
                  <a:latin typeface="Adobe Arabic" panose="02040503050201020203" pitchFamily="18" charset="-78"/>
                  <a:cs typeface="Adobe Arabic" panose="02040503050201020203" pitchFamily="18" charset="-78"/>
                </a:rPr>
                <a:t>الاهتمام بالتواصل غير الرسمي</a:t>
              </a:r>
              <a:r>
                <a:rPr lang="ar-AE" sz="2800" b="1" dirty="0">
                  <a:latin typeface="Adobe Arabic" panose="02040503050201020203" pitchFamily="18" charset="-78"/>
                  <a:cs typeface="Adobe Arabic" panose="02040503050201020203" pitchFamily="18" charset="-78"/>
                </a:rPr>
                <a:t>.</a:t>
              </a:r>
              <a:endParaRPr lang="ar-EG" sz="2800" b="1" dirty="0">
                <a:latin typeface="Adobe Arabic" panose="02040503050201020203" pitchFamily="18" charset="-78"/>
                <a:cs typeface="Adobe Arabic" panose="02040503050201020203" pitchFamily="18" charset="-78"/>
              </a:endParaRPr>
            </a:p>
          </p:txBody>
        </p:sp>
        <p:pic>
          <p:nvPicPr>
            <p:cNvPr id="32" name="Picture 48">
              <a:extLst>
                <a:ext uri="{FF2B5EF4-FFF2-40B4-BE49-F238E27FC236}">
                  <a16:creationId xmlns:a16="http://schemas.microsoft.com/office/drawing/2014/main" id="{C9E2AE9D-910A-F9BE-95CB-A32E83426E1D}"/>
                </a:ext>
              </a:extLst>
            </p:cNvPr>
            <p:cNvPicPr>
              <a:picLocks noChangeAspect="1"/>
            </p:cNvPicPr>
            <p:nvPr/>
          </p:nvPicPr>
          <p:blipFill>
            <a:blip r:embed="rId9">
              <a:extLst>
                <a:ext uri="{28A0092B-C50C-407E-A947-70E740481C1C}">
                  <a14:useLocalDpi xmlns:a14="http://schemas.microsoft.com/office/drawing/2010/main" val="0"/>
                </a:ext>
              </a:extLst>
            </a:blip>
            <a:srcRect/>
            <a:stretch/>
          </p:blipFill>
          <p:spPr>
            <a:xfrm>
              <a:off x="7798530" y="2746564"/>
              <a:ext cx="378282" cy="353302"/>
            </a:xfrm>
            <a:prstGeom prst="rect">
              <a:avLst/>
            </a:prstGeom>
          </p:spPr>
        </p:pic>
      </p:grpSp>
      <p:grpSp>
        <p:nvGrpSpPr>
          <p:cNvPr id="33" name="Group 46">
            <a:extLst>
              <a:ext uri="{FF2B5EF4-FFF2-40B4-BE49-F238E27FC236}">
                <a16:creationId xmlns:a16="http://schemas.microsoft.com/office/drawing/2014/main" id="{ED9CBD2A-68BA-1C25-50CC-52DF4736A552}"/>
              </a:ext>
            </a:extLst>
          </p:cNvPr>
          <p:cNvGrpSpPr/>
          <p:nvPr/>
        </p:nvGrpSpPr>
        <p:grpSpPr>
          <a:xfrm>
            <a:off x="1124683" y="4105183"/>
            <a:ext cx="4684123" cy="523220"/>
            <a:chOff x="3161505" y="2632971"/>
            <a:chExt cx="5015307" cy="523220"/>
          </a:xfrm>
        </p:grpSpPr>
        <p:sp>
          <p:nvSpPr>
            <p:cNvPr id="34" name="TextBox 47">
              <a:extLst>
                <a:ext uri="{FF2B5EF4-FFF2-40B4-BE49-F238E27FC236}">
                  <a16:creationId xmlns:a16="http://schemas.microsoft.com/office/drawing/2014/main" id="{08AF4189-2DD0-D5B6-8F76-8A46216FB554}"/>
                </a:ext>
              </a:extLst>
            </p:cNvPr>
            <p:cNvSpPr txBox="1"/>
            <p:nvPr/>
          </p:nvSpPr>
          <p:spPr>
            <a:xfrm>
              <a:off x="3161505" y="2632971"/>
              <a:ext cx="4566365" cy="523220"/>
            </a:xfrm>
            <a:prstGeom prst="rect">
              <a:avLst/>
            </a:prstGeom>
            <a:noFill/>
          </p:spPr>
          <p:txBody>
            <a:bodyPr wrap="square">
              <a:spAutoFit/>
            </a:bodyPr>
            <a:lstStyle/>
            <a:p>
              <a:pPr algn="r" rtl="1"/>
              <a:r>
                <a:rPr lang="ar-EG" sz="2800" b="1" dirty="0">
                  <a:latin typeface="Adobe Arabic" panose="02040503050201020203" pitchFamily="18" charset="-78"/>
                  <a:cs typeface="Adobe Arabic" panose="02040503050201020203" pitchFamily="18" charset="-78"/>
                </a:rPr>
                <a:t>مشاركة المعلومات والرؤى بانتظام.</a:t>
              </a:r>
            </a:p>
          </p:txBody>
        </p:sp>
        <p:pic>
          <p:nvPicPr>
            <p:cNvPr id="35" name="Picture 48">
              <a:extLst>
                <a:ext uri="{FF2B5EF4-FFF2-40B4-BE49-F238E27FC236}">
                  <a16:creationId xmlns:a16="http://schemas.microsoft.com/office/drawing/2014/main" id="{D8A56DD3-6940-91C4-040D-F216FFF4E00B}"/>
                </a:ext>
              </a:extLst>
            </p:cNvPr>
            <p:cNvPicPr>
              <a:picLocks noChangeAspect="1"/>
            </p:cNvPicPr>
            <p:nvPr/>
          </p:nvPicPr>
          <p:blipFill>
            <a:blip r:embed="rId9">
              <a:extLst>
                <a:ext uri="{28A0092B-C50C-407E-A947-70E740481C1C}">
                  <a14:useLocalDpi xmlns:a14="http://schemas.microsoft.com/office/drawing/2010/main" val="0"/>
                </a:ext>
              </a:extLst>
            </a:blip>
            <a:srcRect/>
            <a:stretch/>
          </p:blipFill>
          <p:spPr>
            <a:xfrm>
              <a:off x="7798530" y="2746564"/>
              <a:ext cx="378282" cy="353302"/>
            </a:xfrm>
            <a:prstGeom prst="rect">
              <a:avLst/>
            </a:prstGeom>
          </p:spPr>
        </p:pic>
      </p:grpSp>
    </p:spTree>
    <p:extLst>
      <p:ext uri="{BB962C8B-B14F-4D97-AF65-F5344CB8AC3E}">
        <p14:creationId xmlns:p14="http://schemas.microsoft.com/office/powerpoint/2010/main" val="85605150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1+#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cBhvr additive="base">
                                        <p:cTn id="11" dur="500" fill="hold"/>
                                        <p:tgtEl>
                                          <p:spTgt spid="30"/>
                                        </p:tgtEl>
                                        <p:attrNameLst>
                                          <p:attrName>ppt_x</p:attrName>
                                        </p:attrNameLst>
                                      </p:cBhvr>
                                      <p:tavLst>
                                        <p:tav tm="0">
                                          <p:val>
                                            <p:strVal val="1+#ppt_w/2"/>
                                          </p:val>
                                        </p:tav>
                                        <p:tav tm="100000">
                                          <p:val>
                                            <p:strVal val="#ppt_x"/>
                                          </p:val>
                                        </p:tav>
                                      </p:tavLst>
                                    </p:anim>
                                    <p:anim calcmode="lin" valueType="num">
                                      <p:cBhvr additive="base">
                                        <p:cTn id="12" dur="500" fill="hold"/>
                                        <p:tgtEl>
                                          <p:spTgt spid="30"/>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0"/>
                                  </p:stCondLst>
                                  <p:childTnLst>
                                    <p:set>
                                      <p:cBhvr>
                                        <p:cTn id="14" dur="1" fill="hold">
                                          <p:stCondLst>
                                            <p:cond delay="0"/>
                                          </p:stCondLst>
                                        </p:cTn>
                                        <p:tgtEl>
                                          <p:spTgt spid="33"/>
                                        </p:tgtEl>
                                        <p:attrNameLst>
                                          <p:attrName>style.visibility</p:attrName>
                                        </p:attrNameLst>
                                      </p:cBhvr>
                                      <p:to>
                                        <p:strVal val="visible"/>
                                      </p:to>
                                    </p:set>
                                    <p:anim calcmode="lin" valueType="num">
                                      <p:cBhvr additive="base">
                                        <p:cTn id="15" dur="500" fill="hold"/>
                                        <p:tgtEl>
                                          <p:spTgt spid="33"/>
                                        </p:tgtEl>
                                        <p:attrNameLst>
                                          <p:attrName>ppt_x</p:attrName>
                                        </p:attrNameLst>
                                      </p:cBhvr>
                                      <p:tavLst>
                                        <p:tav tm="0">
                                          <p:val>
                                            <p:strVal val="1+#ppt_w/2"/>
                                          </p:val>
                                        </p:tav>
                                        <p:tav tm="100000">
                                          <p:val>
                                            <p:strVal val="#ppt_x"/>
                                          </p:val>
                                        </p:tav>
                                      </p:tavLst>
                                    </p:anim>
                                    <p:anim calcmode="lin" valueType="num">
                                      <p:cBhvr additive="base">
                                        <p:cTn id="16" dur="500" fill="hold"/>
                                        <p:tgtEl>
                                          <p:spTgt spid="3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54F148-8969-9F1F-BDB9-D663C7233EFF}"/>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905847D8-0A4D-5739-E890-7AD5BF42CA5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2" name="TextBox 1">
            <a:extLst>
              <a:ext uri="{FF2B5EF4-FFF2-40B4-BE49-F238E27FC236}">
                <a16:creationId xmlns:a16="http://schemas.microsoft.com/office/drawing/2014/main" id="{AD857802-6E89-7BBE-464C-E66384A567D5}"/>
              </a:ext>
            </a:extLst>
          </p:cNvPr>
          <p:cNvSpPr txBox="1"/>
          <p:nvPr/>
        </p:nvSpPr>
        <p:spPr>
          <a:xfrm>
            <a:off x="2779494" y="-181335"/>
            <a:ext cx="6633012" cy="729430"/>
          </a:xfrm>
          <a:prstGeom prst="rect">
            <a:avLst/>
          </a:prstGeom>
          <a:noFill/>
        </p:spPr>
        <p:txBody>
          <a:bodyPr wrap="square">
            <a:spAutoFit/>
          </a:bodyPr>
          <a:lstStyle/>
          <a:p>
            <a:pPr algn="ctr" rtl="1">
              <a:lnSpc>
                <a:spcPct val="115000"/>
              </a:lnSpc>
            </a:pPr>
            <a:r>
              <a:rPr lang="ar-SA" sz="3600" b="1" dirty="0">
                <a:solidFill>
                  <a:schemeClr val="bg1"/>
                </a:solidFill>
                <a:latin typeface="Adobe Arabic" panose="02040503050201020203" pitchFamily="18" charset="-78"/>
                <a:cs typeface="Adobe Arabic" panose="02040503050201020203" pitchFamily="18" charset="-78"/>
              </a:rPr>
              <a:t>بناء الثقة وتعزيز العلاقات المهنية</a:t>
            </a:r>
          </a:p>
        </p:txBody>
      </p:sp>
      <p:grpSp>
        <p:nvGrpSpPr>
          <p:cNvPr id="5" name="Group 36">
            <a:extLst>
              <a:ext uri="{FF2B5EF4-FFF2-40B4-BE49-F238E27FC236}">
                <a16:creationId xmlns:a16="http://schemas.microsoft.com/office/drawing/2014/main" id="{8E5BDE32-DF90-3737-4919-FFB1E418E9D1}"/>
              </a:ext>
            </a:extLst>
          </p:cNvPr>
          <p:cNvGrpSpPr/>
          <p:nvPr/>
        </p:nvGrpSpPr>
        <p:grpSpPr>
          <a:xfrm>
            <a:off x="3200400" y="846822"/>
            <a:ext cx="8599714" cy="895350"/>
            <a:chOff x="3437574" y="997952"/>
            <a:chExt cx="8599714" cy="895350"/>
          </a:xfrm>
        </p:grpSpPr>
        <p:sp>
          <p:nvSpPr>
            <p:cNvPr id="6" name="TextBox 3">
              <a:extLst>
                <a:ext uri="{FF2B5EF4-FFF2-40B4-BE49-F238E27FC236}">
                  <a16:creationId xmlns:a16="http://schemas.microsoft.com/office/drawing/2014/main" id="{17152B0E-7507-830C-9BCE-39B217077F31}"/>
                </a:ext>
              </a:extLst>
            </p:cNvPr>
            <p:cNvSpPr txBox="1"/>
            <p:nvPr/>
          </p:nvSpPr>
          <p:spPr>
            <a:xfrm>
              <a:off x="3437574" y="1119604"/>
              <a:ext cx="7551964" cy="707886"/>
            </a:xfrm>
            <a:prstGeom prst="rect">
              <a:avLst/>
            </a:prstGeom>
            <a:noFill/>
          </p:spPr>
          <p:txBody>
            <a:bodyPr wrap="square">
              <a:spAutoFit/>
            </a:bodyPr>
            <a:lstStyle/>
            <a:p>
              <a:pPr algn="r" rtl="1"/>
              <a:r>
                <a:rPr lang="ar-SA" sz="4000" b="1" dirty="0">
                  <a:solidFill>
                    <a:srgbClr val="006666"/>
                  </a:solidFill>
                  <a:latin typeface="Adobe Arabic" panose="02040503050201020203" pitchFamily="18" charset="-78"/>
                  <a:cs typeface="Adobe Arabic" panose="02040503050201020203" pitchFamily="18" charset="-78"/>
                </a:rPr>
                <a:t>استراتيجيات تعزيز العلاقات المهنية</a:t>
              </a:r>
              <a:endParaRPr lang="ar-AE" sz="4000" b="1" dirty="0">
                <a:solidFill>
                  <a:srgbClr val="006666"/>
                </a:solidFill>
                <a:latin typeface="Adobe Arabic" panose="02040503050201020203" pitchFamily="18" charset="-78"/>
                <a:cs typeface="Adobe Arabic" panose="02040503050201020203" pitchFamily="18" charset="-78"/>
              </a:endParaRPr>
            </a:p>
          </p:txBody>
        </p:sp>
        <p:pic>
          <p:nvPicPr>
            <p:cNvPr id="8" name="Picture 2" descr="Idea ">
              <a:extLst>
                <a:ext uri="{FF2B5EF4-FFF2-40B4-BE49-F238E27FC236}">
                  <a16:creationId xmlns:a16="http://schemas.microsoft.com/office/drawing/2014/main" id="{9678C82B-7B4B-EFE5-1BB8-866441EE6E9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141938" y="997952"/>
              <a:ext cx="895350" cy="89535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8" name="مجموعة 17">
            <a:extLst>
              <a:ext uri="{FF2B5EF4-FFF2-40B4-BE49-F238E27FC236}">
                <a16:creationId xmlns:a16="http://schemas.microsoft.com/office/drawing/2014/main" id="{439BA183-3ED3-153B-AF4F-C73300412677}"/>
              </a:ext>
            </a:extLst>
          </p:cNvPr>
          <p:cNvGrpSpPr/>
          <p:nvPr/>
        </p:nvGrpSpPr>
        <p:grpSpPr>
          <a:xfrm>
            <a:off x="8982463" y="2635432"/>
            <a:ext cx="2931344" cy="793568"/>
            <a:chOff x="5967731" y="2417122"/>
            <a:chExt cx="4544644" cy="1230318"/>
          </a:xfrm>
        </p:grpSpPr>
        <p:sp>
          <p:nvSpPr>
            <p:cNvPr id="19" name="Freeform 2">
              <a:extLst>
                <a:ext uri="{FF2B5EF4-FFF2-40B4-BE49-F238E27FC236}">
                  <a16:creationId xmlns:a16="http://schemas.microsoft.com/office/drawing/2014/main" id="{5B1A3E05-2B57-16BD-F97F-5DE662DFE6E0}"/>
                </a:ext>
              </a:extLst>
            </p:cNvPr>
            <p:cNvSpPr/>
            <p:nvPr/>
          </p:nvSpPr>
          <p:spPr>
            <a:xfrm>
              <a:off x="5967731" y="2428614"/>
              <a:ext cx="1157448" cy="1214878"/>
            </a:xfrm>
            <a:custGeom>
              <a:avLst/>
              <a:gdLst/>
              <a:ahLst/>
              <a:cxnLst/>
              <a:rect l="l" t="t" r="r" b="b"/>
              <a:pathLst>
                <a:path w="1157448" h="1214878">
                  <a:moveTo>
                    <a:pt x="0" y="0"/>
                  </a:moveTo>
                  <a:lnTo>
                    <a:pt x="1157447" y="0"/>
                  </a:lnTo>
                  <a:lnTo>
                    <a:pt x="1157447" y="1214878"/>
                  </a:lnTo>
                  <a:lnTo>
                    <a:pt x="0" y="1214878"/>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400" b="0" i="0" u="none" strike="noStrike" kern="1200" cap="none" spc="0" normalizeH="0" baseline="0" noProof="0">
                <a:ln>
                  <a:noFill/>
                </a:ln>
                <a:solidFill>
                  <a:prstClr val="black"/>
                </a:solidFill>
                <a:effectLst/>
                <a:uLnTx/>
                <a:uFillTx/>
                <a:latin typeface="Arial"/>
                <a:ea typeface="Arial Unicode MS"/>
                <a:cs typeface="+mn-cs"/>
              </a:endParaRPr>
            </a:p>
          </p:txBody>
        </p:sp>
        <p:sp>
          <p:nvSpPr>
            <p:cNvPr id="20" name="Freeform 3">
              <a:extLst>
                <a:ext uri="{FF2B5EF4-FFF2-40B4-BE49-F238E27FC236}">
                  <a16:creationId xmlns:a16="http://schemas.microsoft.com/office/drawing/2014/main" id="{A3ADE018-4210-8FD9-5163-BF159C47A261}"/>
                </a:ext>
              </a:extLst>
            </p:cNvPr>
            <p:cNvSpPr/>
            <p:nvPr/>
          </p:nvSpPr>
          <p:spPr>
            <a:xfrm>
              <a:off x="5967731" y="2432562"/>
              <a:ext cx="883548" cy="1214878"/>
            </a:xfrm>
            <a:custGeom>
              <a:avLst/>
              <a:gdLst/>
              <a:ahLst/>
              <a:cxnLst/>
              <a:rect l="l" t="t" r="r" b="b"/>
              <a:pathLst>
                <a:path w="883548" h="1214878">
                  <a:moveTo>
                    <a:pt x="0" y="0"/>
                  </a:moveTo>
                  <a:lnTo>
                    <a:pt x="883548" y="0"/>
                  </a:lnTo>
                  <a:lnTo>
                    <a:pt x="883548" y="1214878"/>
                  </a:lnTo>
                  <a:lnTo>
                    <a:pt x="0" y="1214878"/>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400" b="0" i="0" u="none" strike="noStrike" kern="1200" cap="none" spc="0" normalizeH="0" baseline="0" noProof="0">
                <a:ln>
                  <a:noFill/>
                </a:ln>
                <a:solidFill>
                  <a:prstClr val="black"/>
                </a:solidFill>
                <a:effectLst/>
                <a:uLnTx/>
                <a:uFillTx/>
                <a:latin typeface="Arial"/>
                <a:ea typeface="Arial Unicode MS"/>
                <a:cs typeface="+mn-cs"/>
              </a:endParaRPr>
            </a:p>
          </p:txBody>
        </p:sp>
        <p:sp>
          <p:nvSpPr>
            <p:cNvPr id="21" name="TextBox 15">
              <a:extLst>
                <a:ext uri="{FF2B5EF4-FFF2-40B4-BE49-F238E27FC236}">
                  <a16:creationId xmlns:a16="http://schemas.microsoft.com/office/drawing/2014/main" id="{B194238A-2B2F-D846-BF06-96F0172998BE}"/>
                </a:ext>
              </a:extLst>
            </p:cNvPr>
            <p:cNvSpPr txBox="1"/>
            <p:nvPr/>
          </p:nvSpPr>
          <p:spPr>
            <a:xfrm>
              <a:off x="7385058" y="2906461"/>
              <a:ext cx="2643403" cy="477166"/>
            </a:xfrm>
            <a:prstGeom prst="rect">
              <a:avLst/>
            </a:prstGeom>
          </p:spPr>
          <p:txBody>
            <a:bodyPr wrap="square" lIns="0" tIns="0" rIns="0" bIns="0" rtlCol="0" anchor="t">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Adobe Arabic" panose="02040503050201020203" pitchFamily="18" charset="-78"/>
                <a:ea typeface="Inter"/>
                <a:cs typeface="Adobe Arabic" panose="02040503050201020203" pitchFamily="18" charset="-78"/>
                <a:sym typeface="Inter"/>
              </a:endParaRPr>
            </a:p>
          </p:txBody>
        </p:sp>
        <p:sp>
          <p:nvSpPr>
            <p:cNvPr id="22" name="TextBox 16">
              <a:extLst>
                <a:ext uri="{FF2B5EF4-FFF2-40B4-BE49-F238E27FC236}">
                  <a16:creationId xmlns:a16="http://schemas.microsoft.com/office/drawing/2014/main" id="{1BEF3105-80AB-E5DD-C6FB-A9BFACB09B08}"/>
                </a:ext>
              </a:extLst>
            </p:cNvPr>
            <p:cNvSpPr txBox="1"/>
            <p:nvPr/>
          </p:nvSpPr>
          <p:spPr>
            <a:xfrm>
              <a:off x="7367964" y="2417122"/>
              <a:ext cx="3144411" cy="572598"/>
            </a:xfrm>
            <a:prstGeom prst="rect">
              <a:avLst/>
            </a:prstGeom>
          </p:spPr>
          <p:txBody>
            <a:bodyPr wrap="square" lIns="0" tIns="0" rIns="0" bIns="0" rtlCol="0" anchor="t">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ar-AE" sz="2400" b="1" i="0" u="none" strike="noStrike" kern="1200" cap="none" spc="0" normalizeH="0" baseline="0" noProof="0" dirty="0">
                  <a:ln>
                    <a:noFill/>
                  </a:ln>
                  <a:solidFill>
                    <a:prstClr val="black"/>
                  </a:solidFill>
                  <a:effectLst/>
                  <a:uLnTx/>
                  <a:uFillTx/>
                  <a:latin typeface="Adobe Arabic" panose="02040503050201020203" pitchFamily="18" charset="-78"/>
                  <a:ea typeface="Inter Bold"/>
                  <a:cs typeface="Adobe Arabic" panose="02040503050201020203" pitchFamily="18" charset="-78"/>
                  <a:sym typeface="Inter Bold"/>
                </a:rPr>
                <a:t>التواصل المنتظم والهادف</a:t>
              </a:r>
              <a:endParaRPr kumimoji="0" lang="en-US" sz="2400" b="1" i="0" u="none" strike="noStrike" kern="1200" cap="none" spc="0" normalizeH="0" baseline="0" noProof="0" dirty="0">
                <a:ln>
                  <a:noFill/>
                </a:ln>
                <a:solidFill>
                  <a:prstClr val="black"/>
                </a:solidFill>
                <a:effectLst/>
                <a:uLnTx/>
                <a:uFillTx/>
                <a:latin typeface="Adobe Arabic" panose="02040503050201020203" pitchFamily="18" charset="-78"/>
                <a:ea typeface="Inter Bold"/>
                <a:cs typeface="Adobe Arabic" panose="02040503050201020203" pitchFamily="18" charset="-78"/>
                <a:sym typeface="Inter Bold"/>
              </a:endParaRPr>
            </a:p>
          </p:txBody>
        </p:sp>
      </p:grpSp>
      <p:grpSp>
        <p:nvGrpSpPr>
          <p:cNvPr id="3" name="Group 46">
            <a:extLst>
              <a:ext uri="{FF2B5EF4-FFF2-40B4-BE49-F238E27FC236}">
                <a16:creationId xmlns:a16="http://schemas.microsoft.com/office/drawing/2014/main" id="{BD717E90-9B0E-978E-B769-10943EA54119}"/>
              </a:ext>
            </a:extLst>
          </p:cNvPr>
          <p:cNvGrpSpPr/>
          <p:nvPr/>
        </p:nvGrpSpPr>
        <p:grpSpPr>
          <a:xfrm>
            <a:off x="278193" y="2331157"/>
            <a:ext cx="5530613" cy="523220"/>
            <a:chOff x="2255165" y="2632971"/>
            <a:chExt cx="5921647" cy="523220"/>
          </a:xfrm>
        </p:grpSpPr>
        <p:sp>
          <p:nvSpPr>
            <p:cNvPr id="28" name="TextBox 47">
              <a:extLst>
                <a:ext uri="{FF2B5EF4-FFF2-40B4-BE49-F238E27FC236}">
                  <a16:creationId xmlns:a16="http://schemas.microsoft.com/office/drawing/2014/main" id="{83FACE6C-BC65-414D-DB23-F8CB7B4A18F8}"/>
                </a:ext>
              </a:extLst>
            </p:cNvPr>
            <p:cNvSpPr txBox="1"/>
            <p:nvPr/>
          </p:nvSpPr>
          <p:spPr>
            <a:xfrm>
              <a:off x="2255165" y="2632971"/>
              <a:ext cx="5472705" cy="523220"/>
            </a:xfrm>
            <a:prstGeom prst="rect">
              <a:avLst/>
            </a:prstGeom>
            <a:noFill/>
          </p:spPr>
          <p:txBody>
            <a:bodyPr wrap="square">
              <a:spAutoFit/>
            </a:bodyPr>
            <a:lstStyle/>
            <a:p>
              <a:pPr algn="r" rtl="1"/>
              <a:r>
                <a:rPr lang="ar-EG" sz="2800" b="1" dirty="0">
                  <a:latin typeface="Adobe Arabic" panose="02040503050201020203" pitchFamily="18" charset="-78"/>
                  <a:cs typeface="Adobe Arabic" panose="02040503050201020203" pitchFamily="18" charset="-78"/>
                </a:rPr>
                <a:t>معرفة الاهتمامات والتطلعات الشخصية للفريق.</a:t>
              </a:r>
            </a:p>
          </p:txBody>
        </p:sp>
        <p:pic>
          <p:nvPicPr>
            <p:cNvPr id="29" name="Picture 48">
              <a:extLst>
                <a:ext uri="{FF2B5EF4-FFF2-40B4-BE49-F238E27FC236}">
                  <a16:creationId xmlns:a16="http://schemas.microsoft.com/office/drawing/2014/main" id="{A2847E39-73AC-AE73-A7A5-3B462C46AC7D}"/>
                </a:ext>
              </a:extLst>
            </p:cNvPr>
            <p:cNvPicPr>
              <a:picLocks noChangeAspect="1"/>
            </p:cNvPicPr>
            <p:nvPr/>
          </p:nvPicPr>
          <p:blipFill>
            <a:blip r:embed="rId9">
              <a:extLst>
                <a:ext uri="{28A0092B-C50C-407E-A947-70E740481C1C}">
                  <a14:useLocalDpi xmlns:a14="http://schemas.microsoft.com/office/drawing/2010/main" val="0"/>
                </a:ext>
              </a:extLst>
            </a:blip>
            <a:srcRect/>
            <a:stretch/>
          </p:blipFill>
          <p:spPr>
            <a:xfrm>
              <a:off x="7798530" y="2746564"/>
              <a:ext cx="378282" cy="353302"/>
            </a:xfrm>
            <a:prstGeom prst="rect">
              <a:avLst/>
            </a:prstGeom>
          </p:spPr>
        </p:pic>
      </p:grpSp>
      <p:grpSp>
        <p:nvGrpSpPr>
          <p:cNvPr id="30" name="Group 46">
            <a:extLst>
              <a:ext uri="{FF2B5EF4-FFF2-40B4-BE49-F238E27FC236}">
                <a16:creationId xmlns:a16="http://schemas.microsoft.com/office/drawing/2014/main" id="{5ABAAC4C-8084-AE31-13CD-8700BB30DAB9}"/>
              </a:ext>
            </a:extLst>
          </p:cNvPr>
          <p:cNvGrpSpPr/>
          <p:nvPr/>
        </p:nvGrpSpPr>
        <p:grpSpPr>
          <a:xfrm>
            <a:off x="1124683" y="3218170"/>
            <a:ext cx="4684123" cy="523220"/>
            <a:chOff x="3161505" y="2632971"/>
            <a:chExt cx="5015307" cy="523220"/>
          </a:xfrm>
        </p:grpSpPr>
        <p:sp>
          <p:nvSpPr>
            <p:cNvPr id="31" name="TextBox 47">
              <a:extLst>
                <a:ext uri="{FF2B5EF4-FFF2-40B4-BE49-F238E27FC236}">
                  <a16:creationId xmlns:a16="http://schemas.microsoft.com/office/drawing/2014/main" id="{8C5EBADD-7700-B2B5-4BBB-19C61794CC02}"/>
                </a:ext>
              </a:extLst>
            </p:cNvPr>
            <p:cNvSpPr txBox="1"/>
            <p:nvPr/>
          </p:nvSpPr>
          <p:spPr>
            <a:xfrm>
              <a:off x="3161505" y="2632971"/>
              <a:ext cx="4566365" cy="523220"/>
            </a:xfrm>
            <a:prstGeom prst="rect">
              <a:avLst/>
            </a:prstGeom>
            <a:noFill/>
          </p:spPr>
          <p:txBody>
            <a:bodyPr wrap="square">
              <a:spAutoFit/>
            </a:bodyPr>
            <a:lstStyle/>
            <a:p>
              <a:pPr algn="r" rtl="1"/>
              <a:r>
                <a:rPr lang="ar-EG" sz="2800" b="1" dirty="0">
                  <a:latin typeface="Adobe Arabic" panose="02040503050201020203" pitchFamily="18" charset="-78"/>
                  <a:cs typeface="Adobe Arabic" panose="02040503050201020203" pitchFamily="18" charset="-78"/>
                </a:rPr>
                <a:t>الاحتفال بالمناسبات الشخصية المهمة.</a:t>
              </a:r>
            </a:p>
          </p:txBody>
        </p:sp>
        <p:pic>
          <p:nvPicPr>
            <p:cNvPr id="32" name="Picture 48">
              <a:extLst>
                <a:ext uri="{FF2B5EF4-FFF2-40B4-BE49-F238E27FC236}">
                  <a16:creationId xmlns:a16="http://schemas.microsoft.com/office/drawing/2014/main" id="{0835D407-0501-CB53-ADF2-FD7731FB7BC1}"/>
                </a:ext>
              </a:extLst>
            </p:cNvPr>
            <p:cNvPicPr>
              <a:picLocks noChangeAspect="1"/>
            </p:cNvPicPr>
            <p:nvPr/>
          </p:nvPicPr>
          <p:blipFill>
            <a:blip r:embed="rId9">
              <a:extLst>
                <a:ext uri="{28A0092B-C50C-407E-A947-70E740481C1C}">
                  <a14:useLocalDpi xmlns:a14="http://schemas.microsoft.com/office/drawing/2010/main" val="0"/>
                </a:ext>
              </a:extLst>
            </a:blip>
            <a:srcRect/>
            <a:stretch/>
          </p:blipFill>
          <p:spPr>
            <a:xfrm>
              <a:off x="7798530" y="2746564"/>
              <a:ext cx="378282" cy="353302"/>
            </a:xfrm>
            <a:prstGeom prst="rect">
              <a:avLst/>
            </a:prstGeom>
          </p:spPr>
        </p:pic>
      </p:grpSp>
      <p:grpSp>
        <p:nvGrpSpPr>
          <p:cNvPr id="33" name="Group 46">
            <a:extLst>
              <a:ext uri="{FF2B5EF4-FFF2-40B4-BE49-F238E27FC236}">
                <a16:creationId xmlns:a16="http://schemas.microsoft.com/office/drawing/2014/main" id="{21BEB408-D62F-C7D8-A7DE-3DE9FD94156D}"/>
              </a:ext>
            </a:extLst>
          </p:cNvPr>
          <p:cNvGrpSpPr/>
          <p:nvPr/>
        </p:nvGrpSpPr>
        <p:grpSpPr>
          <a:xfrm>
            <a:off x="1124683" y="4105183"/>
            <a:ext cx="4684123" cy="523220"/>
            <a:chOff x="3161505" y="2632971"/>
            <a:chExt cx="5015307" cy="523220"/>
          </a:xfrm>
        </p:grpSpPr>
        <p:sp>
          <p:nvSpPr>
            <p:cNvPr id="34" name="TextBox 47">
              <a:extLst>
                <a:ext uri="{FF2B5EF4-FFF2-40B4-BE49-F238E27FC236}">
                  <a16:creationId xmlns:a16="http://schemas.microsoft.com/office/drawing/2014/main" id="{A5185C3A-E21A-9063-03D4-5D8111D65D20}"/>
                </a:ext>
              </a:extLst>
            </p:cNvPr>
            <p:cNvSpPr txBox="1"/>
            <p:nvPr/>
          </p:nvSpPr>
          <p:spPr>
            <a:xfrm>
              <a:off x="3161505" y="2632971"/>
              <a:ext cx="4566365" cy="523220"/>
            </a:xfrm>
            <a:prstGeom prst="rect">
              <a:avLst/>
            </a:prstGeom>
            <a:noFill/>
          </p:spPr>
          <p:txBody>
            <a:bodyPr wrap="square">
              <a:spAutoFit/>
            </a:bodyPr>
            <a:lstStyle/>
            <a:p>
              <a:pPr algn="r" rtl="1"/>
              <a:r>
                <a:rPr lang="ar-EG" sz="2800" b="1" dirty="0">
                  <a:latin typeface="Adobe Arabic" panose="02040503050201020203" pitchFamily="18" charset="-78"/>
                  <a:cs typeface="Adobe Arabic" panose="02040503050201020203" pitchFamily="18" charset="-78"/>
                </a:rPr>
                <a:t>احترام الحدود بين الشخصي والمهني.</a:t>
              </a:r>
            </a:p>
          </p:txBody>
        </p:sp>
        <p:pic>
          <p:nvPicPr>
            <p:cNvPr id="35" name="Picture 48">
              <a:extLst>
                <a:ext uri="{FF2B5EF4-FFF2-40B4-BE49-F238E27FC236}">
                  <a16:creationId xmlns:a16="http://schemas.microsoft.com/office/drawing/2014/main" id="{E6A02E4E-5EBF-F8A6-AA52-40A7E3243DB2}"/>
                </a:ext>
              </a:extLst>
            </p:cNvPr>
            <p:cNvPicPr>
              <a:picLocks noChangeAspect="1"/>
            </p:cNvPicPr>
            <p:nvPr/>
          </p:nvPicPr>
          <p:blipFill>
            <a:blip r:embed="rId9">
              <a:extLst>
                <a:ext uri="{28A0092B-C50C-407E-A947-70E740481C1C}">
                  <a14:useLocalDpi xmlns:a14="http://schemas.microsoft.com/office/drawing/2010/main" val="0"/>
                </a:ext>
              </a:extLst>
            </a:blip>
            <a:srcRect/>
            <a:stretch/>
          </p:blipFill>
          <p:spPr>
            <a:xfrm>
              <a:off x="7798530" y="2746564"/>
              <a:ext cx="378282" cy="353302"/>
            </a:xfrm>
            <a:prstGeom prst="rect">
              <a:avLst/>
            </a:prstGeom>
          </p:spPr>
        </p:pic>
      </p:grpSp>
      <p:grpSp>
        <p:nvGrpSpPr>
          <p:cNvPr id="4" name="مجموعة 3">
            <a:extLst>
              <a:ext uri="{FF2B5EF4-FFF2-40B4-BE49-F238E27FC236}">
                <a16:creationId xmlns:a16="http://schemas.microsoft.com/office/drawing/2014/main" id="{DF538E3A-0070-8A9E-BF7A-C08E29FC8D86}"/>
              </a:ext>
            </a:extLst>
          </p:cNvPr>
          <p:cNvGrpSpPr/>
          <p:nvPr/>
        </p:nvGrpSpPr>
        <p:grpSpPr>
          <a:xfrm>
            <a:off x="5465046" y="2583226"/>
            <a:ext cx="3308086" cy="799518"/>
            <a:chOff x="579120" y="2390514"/>
            <a:chExt cx="5128732" cy="1239541"/>
          </a:xfrm>
        </p:grpSpPr>
        <p:sp>
          <p:nvSpPr>
            <p:cNvPr id="9" name="Freeform 4">
              <a:extLst>
                <a:ext uri="{FF2B5EF4-FFF2-40B4-BE49-F238E27FC236}">
                  <a16:creationId xmlns:a16="http://schemas.microsoft.com/office/drawing/2014/main" id="{CD9C7E73-E00B-F96E-7701-761DBC516E1A}"/>
                </a:ext>
              </a:extLst>
            </p:cNvPr>
            <p:cNvSpPr/>
            <p:nvPr/>
          </p:nvSpPr>
          <p:spPr>
            <a:xfrm rot="16200000">
              <a:off x="4517741" y="2443892"/>
              <a:ext cx="1157448" cy="1214878"/>
            </a:xfrm>
            <a:custGeom>
              <a:avLst/>
              <a:gdLst/>
              <a:ahLst/>
              <a:cxnLst/>
              <a:rect l="l" t="t" r="r" b="b"/>
              <a:pathLst>
                <a:path w="1157448" h="1214878">
                  <a:moveTo>
                    <a:pt x="0" y="0"/>
                  </a:moveTo>
                  <a:lnTo>
                    <a:pt x="1157448" y="0"/>
                  </a:lnTo>
                  <a:lnTo>
                    <a:pt x="1157448" y="1214878"/>
                  </a:lnTo>
                  <a:lnTo>
                    <a:pt x="0" y="1214878"/>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400" b="0" i="0" u="none" strike="noStrike" kern="1200" cap="none" spc="0" normalizeH="0" baseline="0" noProof="0">
                <a:ln>
                  <a:noFill/>
                </a:ln>
                <a:solidFill>
                  <a:prstClr val="black"/>
                </a:solidFill>
                <a:effectLst/>
                <a:uLnTx/>
                <a:uFillTx/>
                <a:latin typeface="Arial"/>
                <a:ea typeface="Arial Unicode MS"/>
                <a:cs typeface="+mn-cs"/>
              </a:endParaRPr>
            </a:p>
          </p:txBody>
        </p:sp>
        <p:sp>
          <p:nvSpPr>
            <p:cNvPr id="10" name="Freeform 5">
              <a:extLst>
                <a:ext uri="{FF2B5EF4-FFF2-40B4-BE49-F238E27FC236}">
                  <a16:creationId xmlns:a16="http://schemas.microsoft.com/office/drawing/2014/main" id="{1AB9CE17-2448-CF28-5AC8-197DF0787F0E}"/>
                </a:ext>
              </a:extLst>
            </p:cNvPr>
            <p:cNvSpPr/>
            <p:nvPr/>
          </p:nvSpPr>
          <p:spPr>
            <a:xfrm rot="16200000">
              <a:off x="4658639" y="2580842"/>
              <a:ext cx="883548" cy="1214878"/>
            </a:xfrm>
            <a:custGeom>
              <a:avLst/>
              <a:gdLst/>
              <a:ahLst/>
              <a:cxnLst/>
              <a:rect l="l" t="t" r="r" b="b"/>
              <a:pathLst>
                <a:path w="883548" h="1214878">
                  <a:moveTo>
                    <a:pt x="0" y="0"/>
                  </a:moveTo>
                  <a:lnTo>
                    <a:pt x="883547" y="0"/>
                  </a:lnTo>
                  <a:lnTo>
                    <a:pt x="883547" y="1214878"/>
                  </a:lnTo>
                  <a:lnTo>
                    <a:pt x="0" y="1214878"/>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400" b="0" i="0" u="none" strike="noStrike" kern="1200" cap="none" spc="0" normalizeH="0" baseline="0" noProof="0">
                <a:ln>
                  <a:noFill/>
                </a:ln>
                <a:solidFill>
                  <a:prstClr val="black"/>
                </a:solidFill>
                <a:effectLst/>
                <a:uLnTx/>
                <a:uFillTx/>
                <a:latin typeface="Arial"/>
                <a:ea typeface="Arial Unicode MS"/>
                <a:cs typeface="+mn-cs"/>
              </a:endParaRPr>
            </a:p>
          </p:txBody>
        </p:sp>
        <p:sp>
          <p:nvSpPr>
            <p:cNvPr id="11" name="TextBox 11">
              <a:extLst>
                <a:ext uri="{FF2B5EF4-FFF2-40B4-BE49-F238E27FC236}">
                  <a16:creationId xmlns:a16="http://schemas.microsoft.com/office/drawing/2014/main" id="{896FEA21-E3D8-BF3A-B05D-836D6C166E05}"/>
                </a:ext>
              </a:extLst>
            </p:cNvPr>
            <p:cNvSpPr txBox="1"/>
            <p:nvPr/>
          </p:nvSpPr>
          <p:spPr>
            <a:xfrm>
              <a:off x="1994661" y="2906462"/>
              <a:ext cx="2200181" cy="477165"/>
            </a:xfrm>
            <a:prstGeom prst="rect">
              <a:avLst/>
            </a:prstGeom>
          </p:spPr>
          <p:txBody>
            <a:bodyPr lIns="0" tIns="0" rIns="0" bIns="0" rtlCol="0" anchor="t">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Adobe Arabic" panose="02040503050201020203" pitchFamily="18" charset="-78"/>
                <a:ea typeface="Inter"/>
                <a:cs typeface="Adobe Arabic" panose="02040503050201020203" pitchFamily="18" charset="-78"/>
                <a:sym typeface="Inter"/>
              </a:endParaRPr>
            </a:p>
          </p:txBody>
        </p:sp>
        <p:sp>
          <p:nvSpPr>
            <p:cNvPr id="12" name="TextBox 12">
              <a:extLst>
                <a:ext uri="{FF2B5EF4-FFF2-40B4-BE49-F238E27FC236}">
                  <a16:creationId xmlns:a16="http://schemas.microsoft.com/office/drawing/2014/main" id="{C34E048E-2F4B-B9E1-8521-B9FDD6DFCD94}"/>
                </a:ext>
              </a:extLst>
            </p:cNvPr>
            <p:cNvSpPr txBox="1"/>
            <p:nvPr/>
          </p:nvSpPr>
          <p:spPr>
            <a:xfrm>
              <a:off x="579120" y="2390514"/>
              <a:ext cx="3628756" cy="572598"/>
            </a:xfrm>
            <a:prstGeom prst="rect">
              <a:avLst/>
            </a:prstGeom>
          </p:spPr>
          <p:txBody>
            <a:bodyPr wrap="square" lIns="0" tIns="0" rIns="0" bIns="0" rtlCol="0" anchor="t">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ar-AE" sz="2400" b="1" i="0" u="none" strike="noStrike" kern="1200" cap="none" spc="0" normalizeH="0" baseline="0" noProof="0" dirty="0">
                  <a:ln>
                    <a:noFill/>
                  </a:ln>
                  <a:solidFill>
                    <a:prstClr val="black"/>
                  </a:solidFill>
                  <a:effectLst/>
                  <a:uLnTx/>
                  <a:uFillTx/>
                  <a:latin typeface="Adobe Arabic" panose="02040503050201020203" pitchFamily="18" charset="-78"/>
                  <a:ea typeface="Inter Bold"/>
                  <a:cs typeface="Adobe Arabic" panose="02040503050201020203" pitchFamily="18" charset="-78"/>
                  <a:sym typeface="Inter Bold"/>
                </a:rPr>
                <a:t>الاهتمام الشخصي المتوازن</a:t>
              </a:r>
              <a:endParaRPr kumimoji="0" lang="en-US" sz="2400" b="1" i="0" u="none" strike="noStrike" kern="1200" cap="none" spc="0" normalizeH="0" baseline="0" noProof="0" dirty="0">
                <a:ln>
                  <a:noFill/>
                </a:ln>
                <a:solidFill>
                  <a:prstClr val="black"/>
                </a:solidFill>
                <a:effectLst/>
                <a:uLnTx/>
                <a:uFillTx/>
                <a:latin typeface="Adobe Arabic" panose="02040503050201020203" pitchFamily="18" charset="-78"/>
                <a:ea typeface="Inter Bold"/>
                <a:cs typeface="Adobe Arabic" panose="02040503050201020203" pitchFamily="18" charset="-78"/>
                <a:sym typeface="Inter Bold"/>
              </a:endParaRPr>
            </a:p>
          </p:txBody>
        </p:sp>
      </p:grpSp>
    </p:spTree>
    <p:extLst>
      <p:ext uri="{BB962C8B-B14F-4D97-AF65-F5344CB8AC3E}">
        <p14:creationId xmlns:p14="http://schemas.microsoft.com/office/powerpoint/2010/main" val="143579556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1+#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cBhvr additive="base">
                                        <p:cTn id="11" dur="500" fill="hold"/>
                                        <p:tgtEl>
                                          <p:spTgt spid="30"/>
                                        </p:tgtEl>
                                        <p:attrNameLst>
                                          <p:attrName>ppt_x</p:attrName>
                                        </p:attrNameLst>
                                      </p:cBhvr>
                                      <p:tavLst>
                                        <p:tav tm="0">
                                          <p:val>
                                            <p:strVal val="1+#ppt_w/2"/>
                                          </p:val>
                                        </p:tav>
                                        <p:tav tm="100000">
                                          <p:val>
                                            <p:strVal val="#ppt_x"/>
                                          </p:val>
                                        </p:tav>
                                      </p:tavLst>
                                    </p:anim>
                                    <p:anim calcmode="lin" valueType="num">
                                      <p:cBhvr additive="base">
                                        <p:cTn id="12" dur="500" fill="hold"/>
                                        <p:tgtEl>
                                          <p:spTgt spid="30"/>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0"/>
                                  </p:stCondLst>
                                  <p:childTnLst>
                                    <p:set>
                                      <p:cBhvr>
                                        <p:cTn id="14" dur="1" fill="hold">
                                          <p:stCondLst>
                                            <p:cond delay="0"/>
                                          </p:stCondLst>
                                        </p:cTn>
                                        <p:tgtEl>
                                          <p:spTgt spid="33"/>
                                        </p:tgtEl>
                                        <p:attrNameLst>
                                          <p:attrName>style.visibility</p:attrName>
                                        </p:attrNameLst>
                                      </p:cBhvr>
                                      <p:to>
                                        <p:strVal val="visible"/>
                                      </p:to>
                                    </p:set>
                                    <p:anim calcmode="lin" valueType="num">
                                      <p:cBhvr additive="base">
                                        <p:cTn id="15" dur="500" fill="hold"/>
                                        <p:tgtEl>
                                          <p:spTgt spid="33"/>
                                        </p:tgtEl>
                                        <p:attrNameLst>
                                          <p:attrName>ppt_x</p:attrName>
                                        </p:attrNameLst>
                                      </p:cBhvr>
                                      <p:tavLst>
                                        <p:tav tm="0">
                                          <p:val>
                                            <p:strVal val="1+#ppt_w/2"/>
                                          </p:val>
                                        </p:tav>
                                        <p:tav tm="100000">
                                          <p:val>
                                            <p:strVal val="#ppt_x"/>
                                          </p:val>
                                        </p:tav>
                                      </p:tavLst>
                                    </p:anim>
                                    <p:anim calcmode="lin" valueType="num">
                                      <p:cBhvr additive="base">
                                        <p:cTn id="16" dur="500" fill="hold"/>
                                        <p:tgtEl>
                                          <p:spTgt spid="3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FDB621-1567-CE57-C3D8-7D1CC72F7A83}"/>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A73C4D75-D895-3E85-05E1-7EB81927AB7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2" name="TextBox 1">
            <a:extLst>
              <a:ext uri="{FF2B5EF4-FFF2-40B4-BE49-F238E27FC236}">
                <a16:creationId xmlns:a16="http://schemas.microsoft.com/office/drawing/2014/main" id="{1238833C-7762-97D0-FFF6-4CBF70D48767}"/>
              </a:ext>
            </a:extLst>
          </p:cNvPr>
          <p:cNvSpPr txBox="1"/>
          <p:nvPr/>
        </p:nvSpPr>
        <p:spPr>
          <a:xfrm>
            <a:off x="2779494" y="-181335"/>
            <a:ext cx="6633012" cy="729430"/>
          </a:xfrm>
          <a:prstGeom prst="rect">
            <a:avLst/>
          </a:prstGeom>
          <a:noFill/>
        </p:spPr>
        <p:txBody>
          <a:bodyPr wrap="square">
            <a:spAutoFit/>
          </a:bodyPr>
          <a:lstStyle/>
          <a:p>
            <a:pPr algn="ctr" rtl="1">
              <a:lnSpc>
                <a:spcPct val="115000"/>
              </a:lnSpc>
            </a:pPr>
            <a:r>
              <a:rPr lang="ar-SA" sz="3600" b="1" dirty="0">
                <a:solidFill>
                  <a:schemeClr val="bg1"/>
                </a:solidFill>
                <a:latin typeface="Adobe Arabic" panose="02040503050201020203" pitchFamily="18" charset="-78"/>
                <a:cs typeface="Adobe Arabic" panose="02040503050201020203" pitchFamily="18" charset="-78"/>
              </a:rPr>
              <a:t>بناء الثقة وتعزيز العلاقات المهنية</a:t>
            </a:r>
          </a:p>
        </p:txBody>
      </p:sp>
      <p:grpSp>
        <p:nvGrpSpPr>
          <p:cNvPr id="5" name="Group 36">
            <a:extLst>
              <a:ext uri="{FF2B5EF4-FFF2-40B4-BE49-F238E27FC236}">
                <a16:creationId xmlns:a16="http://schemas.microsoft.com/office/drawing/2014/main" id="{12049E3F-21EC-2DC3-39A8-915E6E6D42D7}"/>
              </a:ext>
            </a:extLst>
          </p:cNvPr>
          <p:cNvGrpSpPr/>
          <p:nvPr/>
        </p:nvGrpSpPr>
        <p:grpSpPr>
          <a:xfrm>
            <a:off x="3200400" y="846822"/>
            <a:ext cx="8599714" cy="895350"/>
            <a:chOff x="3437574" y="997952"/>
            <a:chExt cx="8599714" cy="895350"/>
          </a:xfrm>
        </p:grpSpPr>
        <p:sp>
          <p:nvSpPr>
            <p:cNvPr id="6" name="TextBox 3">
              <a:extLst>
                <a:ext uri="{FF2B5EF4-FFF2-40B4-BE49-F238E27FC236}">
                  <a16:creationId xmlns:a16="http://schemas.microsoft.com/office/drawing/2014/main" id="{C79470EF-9B34-91C2-9355-63CB08A848E5}"/>
                </a:ext>
              </a:extLst>
            </p:cNvPr>
            <p:cNvSpPr txBox="1"/>
            <p:nvPr/>
          </p:nvSpPr>
          <p:spPr>
            <a:xfrm>
              <a:off x="3437574" y="1119604"/>
              <a:ext cx="7551964" cy="707886"/>
            </a:xfrm>
            <a:prstGeom prst="rect">
              <a:avLst/>
            </a:prstGeom>
            <a:noFill/>
          </p:spPr>
          <p:txBody>
            <a:bodyPr wrap="square">
              <a:spAutoFit/>
            </a:bodyPr>
            <a:lstStyle/>
            <a:p>
              <a:pPr algn="r" rtl="1"/>
              <a:r>
                <a:rPr lang="ar-SA" sz="4000" b="1" dirty="0">
                  <a:solidFill>
                    <a:srgbClr val="006666"/>
                  </a:solidFill>
                  <a:latin typeface="Adobe Arabic" panose="02040503050201020203" pitchFamily="18" charset="-78"/>
                  <a:cs typeface="Adobe Arabic" panose="02040503050201020203" pitchFamily="18" charset="-78"/>
                </a:rPr>
                <a:t>استراتيجيات تعزيز العلاقات المهنية</a:t>
              </a:r>
              <a:endParaRPr lang="ar-AE" sz="4000" b="1" dirty="0">
                <a:solidFill>
                  <a:srgbClr val="006666"/>
                </a:solidFill>
                <a:latin typeface="Adobe Arabic" panose="02040503050201020203" pitchFamily="18" charset="-78"/>
                <a:cs typeface="Adobe Arabic" panose="02040503050201020203" pitchFamily="18" charset="-78"/>
              </a:endParaRPr>
            </a:p>
          </p:txBody>
        </p:sp>
        <p:pic>
          <p:nvPicPr>
            <p:cNvPr id="8" name="Picture 2" descr="Idea ">
              <a:extLst>
                <a:ext uri="{FF2B5EF4-FFF2-40B4-BE49-F238E27FC236}">
                  <a16:creationId xmlns:a16="http://schemas.microsoft.com/office/drawing/2014/main" id="{56881CEE-0FBF-DFB6-54D9-DC0E779E975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141938" y="997952"/>
              <a:ext cx="895350" cy="89535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8" name="مجموعة 17">
            <a:extLst>
              <a:ext uri="{FF2B5EF4-FFF2-40B4-BE49-F238E27FC236}">
                <a16:creationId xmlns:a16="http://schemas.microsoft.com/office/drawing/2014/main" id="{28781DC4-71AF-61B0-8FBD-E901388DE6CC}"/>
              </a:ext>
            </a:extLst>
          </p:cNvPr>
          <p:cNvGrpSpPr/>
          <p:nvPr/>
        </p:nvGrpSpPr>
        <p:grpSpPr>
          <a:xfrm>
            <a:off x="8982463" y="2635432"/>
            <a:ext cx="2931344" cy="793568"/>
            <a:chOff x="5967731" y="2417122"/>
            <a:chExt cx="4544644" cy="1230318"/>
          </a:xfrm>
        </p:grpSpPr>
        <p:sp>
          <p:nvSpPr>
            <p:cNvPr id="19" name="Freeform 2">
              <a:extLst>
                <a:ext uri="{FF2B5EF4-FFF2-40B4-BE49-F238E27FC236}">
                  <a16:creationId xmlns:a16="http://schemas.microsoft.com/office/drawing/2014/main" id="{26D550DE-F83B-56B0-1F5D-736380BB59DE}"/>
                </a:ext>
              </a:extLst>
            </p:cNvPr>
            <p:cNvSpPr/>
            <p:nvPr/>
          </p:nvSpPr>
          <p:spPr>
            <a:xfrm>
              <a:off x="5967731" y="2428614"/>
              <a:ext cx="1157448" cy="1214878"/>
            </a:xfrm>
            <a:custGeom>
              <a:avLst/>
              <a:gdLst/>
              <a:ahLst/>
              <a:cxnLst/>
              <a:rect l="l" t="t" r="r" b="b"/>
              <a:pathLst>
                <a:path w="1157448" h="1214878">
                  <a:moveTo>
                    <a:pt x="0" y="0"/>
                  </a:moveTo>
                  <a:lnTo>
                    <a:pt x="1157447" y="0"/>
                  </a:lnTo>
                  <a:lnTo>
                    <a:pt x="1157447" y="1214878"/>
                  </a:lnTo>
                  <a:lnTo>
                    <a:pt x="0" y="1214878"/>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400" b="0" i="0" u="none" strike="noStrike" kern="1200" cap="none" spc="0" normalizeH="0" baseline="0" noProof="0">
                <a:ln>
                  <a:noFill/>
                </a:ln>
                <a:solidFill>
                  <a:prstClr val="black"/>
                </a:solidFill>
                <a:effectLst/>
                <a:uLnTx/>
                <a:uFillTx/>
                <a:latin typeface="Arial"/>
                <a:ea typeface="Arial Unicode MS"/>
                <a:cs typeface="+mn-cs"/>
              </a:endParaRPr>
            </a:p>
          </p:txBody>
        </p:sp>
        <p:sp>
          <p:nvSpPr>
            <p:cNvPr id="20" name="Freeform 3">
              <a:extLst>
                <a:ext uri="{FF2B5EF4-FFF2-40B4-BE49-F238E27FC236}">
                  <a16:creationId xmlns:a16="http://schemas.microsoft.com/office/drawing/2014/main" id="{6EC9D731-4E52-EB55-8204-06D4C7FF03C4}"/>
                </a:ext>
              </a:extLst>
            </p:cNvPr>
            <p:cNvSpPr/>
            <p:nvPr/>
          </p:nvSpPr>
          <p:spPr>
            <a:xfrm>
              <a:off x="5967731" y="2432562"/>
              <a:ext cx="883548" cy="1214878"/>
            </a:xfrm>
            <a:custGeom>
              <a:avLst/>
              <a:gdLst/>
              <a:ahLst/>
              <a:cxnLst/>
              <a:rect l="l" t="t" r="r" b="b"/>
              <a:pathLst>
                <a:path w="883548" h="1214878">
                  <a:moveTo>
                    <a:pt x="0" y="0"/>
                  </a:moveTo>
                  <a:lnTo>
                    <a:pt x="883548" y="0"/>
                  </a:lnTo>
                  <a:lnTo>
                    <a:pt x="883548" y="1214878"/>
                  </a:lnTo>
                  <a:lnTo>
                    <a:pt x="0" y="1214878"/>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400" b="0" i="0" u="none" strike="noStrike" kern="1200" cap="none" spc="0" normalizeH="0" baseline="0" noProof="0">
                <a:ln>
                  <a:noFill/>
                </a:ln>
                <a:solidFill>
                  <a:prstClr val="black"/>
                </a:solidFill>
                <a:effectLst/>
                <a:uLnTx/>
                <a:uFillTx/>
                <a:latin typeface="Arial"/>
                <a:ea typeface="Arial Unicode MS"/>
                <a:cs typeface="+mn-cs"/>
              </a:endParaRPr>
            </a:p>
          </p:txBody>
        </p:sp>
        <p:sp>
          <p:nvSpPr>
            <p:cNvPr id="21" name="TextBox 15">
              <a:extLst>
                <a:ext uri="{FF2B5EF4-FFF2-40B4-BE49-F238E27FC236}">
                  <a16:creationId xmlns:a16="http://schemas.microsoft.com/office/drawing/2014/main" id="{282A9A43-C19A-34F9-9A04-6B47F6AD1D69}"/>
                </a:ext>
              </a:extLst>
            </p:cNvPr>
            <p:cNvSpPr txBox="1"/>
            <p:nvPr/>
          </p:nvSpPr>
          <p:spPr>
            <a:xfrm>
              <a:off x="7385058" y="2906461"/>
              <a:ext cx="2643403" cy="477166"/>
            </a:xfrm>
            <a:prstGeom prst="rect">
              <a:avLst/>
            </a:prstGeom>
          </p:spPr>
          <p:txBody>
            <a:bodyPr wrap="square" lIns="0" tIns="0" rIns="0" bIns="0" rtlCol="0" anchor="t">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Adobe Arabic" panose="02040503050201020203" pitchFamily="18" charset="-78"/>
                <a:ea typeface="Inter"/>
                <a:cs typeface="Adobe Arabic" panose="02040503050201020203" pitchFamily="18" charset="-78"/>
                <a:sym typeface="Inter"/>
              </a:endParaRPr>
            </a:p>
          </p:txBody>
        </p:sp>
        <p:sp>
          <p:nvSpPr>
            <p:cNvPr id="22" name="TextBox 16">
              <a:extLst>
                <a:ext uri="{FF2B5EF4-FFF2-40B4-BE49-F238E27FC236}">
                  <a16:creationId xmlns:a16="http://schemas.microsoft.com/office/drawing/2014/main" id="{B5B2227B-B62C-E83A-E844-F6F3653A7EC2}"/>
                </a:ext>
              </a:extLst>
            </p:cNvPr>
            <p:cNvSpPr txBox="1"/>
            <p:nvPr/>
          </p:nvSpPr>
          <p:spPr>
            <a:xfrm>
              <a:off x="7367964" y="2417122"/>
              <a:ext cx="3144411" cy="572598"/>
            </a:xfrm>
            <a:prstGeom prst="rect">
              <a:avLst/>
            </a:prstGeom>
          </p:spPr>
          <p:txBody>
            <a:bodyPr wrap="square" lIns="0" tIns="0" rIns="0" bIns="0" rtlCol="0" anchor="t">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ar-AE" sz="2400" b="1" i="0" u="none" strike="noStrike" kern="1200" cap="none" spc="0" normalizeH="0" baseline="0" noProof="0" dirty="0">
                  <a:ln>
                    <a:noFill/>
                  </a:ln>
                  <a:solidFill>
                    <a:prstClr val="black"/>
                  </a:solidFill>
                  <a:effectLst/>
                  <a:uLnTx/>
                  <a:uFillTx/>
                  <a:latin typeface="Adobe Arabic" panose="02040503050201020203" pitchFamily="18" charset="-78"/>
                  <a:ea typeface="Inter Bold"/>
                  <a:cs typeface="Adobe Arabic" panose="02040503050201020203" pitchFamily="18" charset="-78"/>
                  <a:sym typeface="Inter Bold"/>
                </a:rPr>
                <a:t>التواصل المنتظم والهادف</a:t>
              </a:r>
              <a:endParaRPr kumimoji="0" lang="en-US" sz="2400" b="1" i="0" u="none" strike="noStrike" kern="1200" cap="none" spc="0" normalizeH="0" baseline="0" noProof="0" dirty="0">
                <a:ln>
                  <a:noFill/>
                </a:ln>
                <a:solidFill>
                  <a:prstClr val="black"/>
                </a:solidFill>
                <a:effectLst/>
                <a:uLnTx/>
                <a:uFillTx/>
                <a:latin typeface="Adobe Arabic" panose="02040503050201020203" pitchFamily="18" charset="-78"/>
                <a:ea typeface="Inter Bold"/>
                <a:cs typeface="Adobe Arabic" panose="02040503050201020203" pitchFamily="18" charset="-78"/>
                <a:sym typeface="Inter Bold"/>
              </a:endParaRPr>
            </a:p>
          </p:txBody>
        </p:sp>
      </p:grpSp>
      <p:grpSp>
        <p:nvGrpSpPr>
          <p:cNvPr id="3" name="Group 46">
            <a:extLst>
              <a:ext uri="{FF2B5EF4-FFF2-40B4-BE49-F238E27FC236}">
                <a16:creationId xmlns:a16="http://schemas.microsoft.com/office/drawing/2014/main" id="{EDA9C901-58A6-8979-F30F-91AB1DD449C5}"/>
              </a:ext>
            </a:extLst>
          </p:cNvPr>
          <p:cNvGrpSpPr/>
          <p:nvPr/>
        </p:nvGrpSpPr>
        <p:grpSpPr>
          <a:xfrm>
            <a:off x="278193" y="2331157"/>
            <a:ext cx="5530613" cy="523220"/>
            <a:chOff x="2255165" y="2632971"/>
            <a:chExt cx="5921647" cy="523220"/>
          </a:xfrm>
        </p:grpSpPr>
        <p:sp>
          <p:nvSpPr>
            <p:cNvPr id="28" name="TextBox 47">
              <a:extLst>
                <a:ext uri="{FF2B5EF4-FFF2-40B4-BE49-F238E27FC236}">
                  <a16:creationId xmlns:a16="http://schemas.microsoft.com/office/drawing/2014/main" id="{D1450A15-E4C3-B7E1-B966-E8A4419B9276}"/>
                </a:ext>
              </a:extLst>
            </p:cNvPr>
            <p:cNvSpPr txBox="1"/>
            <p:nvPr/>
          </p:nvSpPr>
          <p:spPr>
            <a:xfrm>
              <a:off x="2255165" y="2632971"/>
              <a:ext cx="5472705" cy="523220"/>
            </a:xfrm>
            <a:prstGeom prst="rect">
              <a:avLst/>
            </a:prstGeom>
            <a:noFill/>
          </p:spPr>
          <p:txBody>
            <a:bodyPr wrap="square">
              <a:spAutoFit/>
            </a:bodyPr>
            <a:lstStyle/>
            <a:p>
              <a:pPr algn="r" rtl="1"/>
              <a:r>
                <a:rPr lang="ar-EG" sz="2800" b="1" dirty="0">
                  <a:latin typeface="Adobe Arabic" panose="02040503050201020203" pitchFamily="18" charset="-78"/>
                  <a:cs typeface="Adobe Arabic" panose="02040503050201020203" pitchFamily="18" charset="-78"/>
                </a:rPr>
                <a:t>تشجيع التعاون بدلاً من المنافسة السلبية.</a:t>
              </a:r>
            </a:p>
          </p:txBody>
        </p:sp>
        <p:pic>
          <p:nvPicPr>
            <p:cNvPr id="29" name="Picture 48">
              <a:extLst>
                <a:ext uri="{FF2B5EF4-FFF2-40B4-BE49-F238E27FC236}">
                  <a16:creationId xmlns:a16="http://schemas.microsoft.com/office/drawing/2014/main" id="{9A116091-73F6-D648-1219-7807C54A8818}"/>
                </a:ext>
              </a:extLst>
            </p:cNvPr>
            <p:cNvPicPr>
              <a:picLocks noChangeAspect="1"/>
            </p:cNvPicPr>
            <p:nvPr/>
          </p:nvPicPr>
          <p:blipFill>
            <a:blip r:embed="rId9">
              <a:extLst>
                <a:ext uri="{28A0092B-C50C-407E-A947-70E740481C1C}">
                  <a14:useLocalDpi xmlns:a14="http://schemas.microsoft.com/office/drawing/2010/main" val="0"/>
                </a:ext>
              </a:extLst>
            </a:blip>
            <a:srcRect/>
            <a:stretch/>
          </p:blipFill>
          <p:spPr>
            <a:xfrm>
              <a:off x="7798530" y="2746564"/>
              <a:ext cx="378282" cy="353302"/>
            </a:xfrm>
            <a:prstGeom prst="rect">
              <a:avLst/>
            </a:prstGeom>
          </p:spPr>
        </p:pic>
      </p:grpSp>
      <p:grpSp>
        <p:nvGrpSpPr>
          <p:cNvPr id="30" name="Group 46">
            <a:extLst>
              <a:ext uri="{FF2B5EF4-FFF2-40B4-BE49-F238E27FC236}">
                <a16:creationId xmlns:a16="http://schemas.microsoft.com/office/drawing/2014/main" id="{F454C670-7031-C96D-9DC3-9FD1163526C7}"/>
              </a:ext>
            </a:extLst>
          </p:cNvPr>
          <p:cNvGrpSpPr/>
          <p:nvPr/>
        </p:nvGrpSpPr>
        <p:grpSpPr>
          <a:xfrm>
            <a:off x="1124683" y="3218170"/>
            <a:ext cx="4684123" cy="523220"/>
            <a:chOff x="3161505" y="2632971"/>
            <a:chExt cx="5015307" cy="523220"/>
          </a:xfrm>
        </p:grpSpPr>
        <p:sp>
          <p:nvSpPr>
            <p:cNvPr id="31" name="TextBox 47">
              <a:extLst>
                <a:ext uri="{FF2B5EF4-FFF2-40B4-BE49-F238E27FC236}">
                  <a16:creationId xmlns:a16="http://schemas.microsoft.com/office/drawing/2014/main" id="{6DEF9C26-7F60-9E22-EA78-0F2AE349CDAF}"/>
                </a:ext>
              </a:extLst>
            </p:cNvPr>
            <p:cNvSpPr txBox="1"/>
            <p:nvPr/>
          </p:nvSpPr>
          <p:spPr>
            <a:xfrm>
              <a:off x="3161505" y="2632971"/>
              <a:ext cx="4566365" cy="523220"/>
            </a:xfrm>
            <a:prstGeom prst="rect">
              <a:avLst/>
            </a:prstGeom>
            <a:noFill/>
          </p:spPr>
          <p:txBody>
            <a:bodyPr wrap="square">
              <a:spAutoFit/>
            </a:bodyPr>
            <a:lstStyle/>
            <a:p>
              <a:pPr algn="r" rtl="1"/>
              <a:r>
                <a:rPr lang="ar-EG" sz="2800" b="1" dirty="0">
                  <a:latin typeface="Adobe Arabic" panose="02040503050201020203" pitchFamily="18" charset="-78"/>
                  <a:cs typeface="Adobe Arabic" panose="02040503050201020203" pitchFamily="18" charset="-78"/>
                </a:rPr>
                <a:t>خلق فرص للعمل المشترك وتبادل الخبرات.</a:t>
              </a:r>
            </a:p>
          </p:txBody>
        </p:sp>
        <p:pic>
          <p:nvPicPr>
            <p:cNvPr id="32" name="Picture 48">
              <a:extLst>
                <a:ext uri="{FF2B5EF4-FFF2-40B4-BE49-F238E27FC236}">
                  <a16:creationId xmlns:a16="http://schemas.microsoft.com/office/drawing/2014/main" id="{0B3C7086-AD4C-4F5B-4906-D0EEFF0F002C}"/>
                </a:ext>
              </a:extLst>
            </p:cNvPr>
            <p:cNvPicPr>
              <a:picLocks noChangeAspect="1"/>
            </p:cNvPicPr>
            <p:nvPr/>
          </p:nvPicPr>
          <p:blipFill>
            <a:blip r:embed="rId9">
              <a:extLst>
                <a:ext uri="{28A0092B-C50C-407E-A947-70E740481C1C}">
                  <a14:useLocalDpi xmlns:a14="http://schemas.microsoft.com/office/drawing/2010/main" val="0"/>
                </a:ext>
              </a:extLst>
            </a:blip>
            <a:srcRect/>
            <a:stretch/>
          </p:blipFill>
          <p:spPr>
            <a:xfrm>
              <a:off x="7798530" y="2746564"/>
              <a:ext cx="378282" cy="353302"/>
            </a:xfrm>
            <a:prstGeom prst="rect">
              <a:avLst/>
            </a:prstGeom>
          </p:spPr>
        </p:pic>
      </p:grpSp>
      <p:grpSp>
        <p:nvGrpSpPr>
          <p:cNvPr id="33" name="Group 46">
            <a:extLst>
              <a:ext uri="{FF2B5EF4-FFF2-40B4-BE49-F238E27FC236}">
                <a16:creationId xmlns:a16="http://schemas.microsoft.com/office/drawing/2014/main" id="{48182B70-13B5-2698-4B44-7B990B74514A}"/>
              </a:ext>
            </a:extLst>
          </p:cNvPr>
          <p:cNvGrpSpPr/>
          <p:nvPr/>
        </p:nvGrpSpPr>
        <p:grpSpPr>
          <a:xfrm>
            <a:off x="1124683" y="4105183"/>
            <a:ext cx="4684123" cy="523220"/>
            <a:chOff x="3161505" y="2632971"/>
            <a:chExt cx="5015307" cy="523220"/>
          </a:xfrm>
        </p:grpSpPr>
        <p:sp>
          <p:nvSpPr>
            <p:cNvPr id="34" name="TextBox 47">
              <a:extLst>
                <a:ext uri="{FF2B5EF4-FFF2-40B4-BE49-F238E27FC236}">
                  <a16:creationId xmlns:a16="http://schemas.microsoft.com/office/drawing/2014/main" id="{3904DE51-16B2-58B0-13AA-D05CD471BDFA}"/>
                </a:ext>
              </a:extLst>
            </p:cNvPr>
            <p:cNvSpPr txBox="1"/>
            <p:nvPr/>
          </p:nvSpPr>
          <p:spPr>
            <a:xfrm>
              <a:off x="3161505" y="2632971"/>
              <a:ext cx="4566365" cy="523220"/>
            </a:xfrm>
            <a:prstGeom prst="rect">
              <a:avLst/>
            </a:prstGeom>
            <a:noFill/>
          </p:spPr>
          <p:txBody>
            <a:bodyPr wrap="square">
              <a:spAutoFit/>
            </a:bodyPr>
            <a:lstStyle/>
            <a:p>
              <a:pPr algn="r" rtl="1"/>
              <a:r>
                <a:rPr lang="ar-EG" sz="2800" b="1" dirty="0">
                  <a:latin typeface="Adobe Arabic" panose="02040503050201020203" pitchFamily="18" charset="-78"/>
                  <a:cs typeface="Adobe Arabic" panose="02040503050201020203" pitchFamily="18" charset="-78"/>
                </a:rPr>
                <a:t>تعزيز ثقافة التعلّم المشترك.</a:t>
              </a:r>
            </a:p>
          </p:txBody>
        </p:sp>
        <p:pic>
          <p:nvPicPr>
            <p:cNvPr id="35" name="Picture 48">
              <a:extLst>
                <a:ext uri="{FF2B5EF4-FFF2-40B4-BE49-F238E27FC236}">
                  <a16:creationId xmlns:a16="http://schemas.microsoft.com/office/drawing/2014/main" id="{7DFB83D5-EE94-9436-DD69-2063A4A78866}"/>
                </a:ext>
              </a:extLst>
            </p:cNvPr>
            <p:cNvPicPr>
              <a:picLocks noChangeAspect="1"/>
            </p:cNvPicPr>
            <p:nvPr/>
          </p:nvPicPr>
          <p:blipFill>
            <a:blip r:embed="rId9">
              <a:extLst>
                <a:ext uri="{28A0092B-C50C-407E-A947-70E740481C1C}">
                  <a14:useLocalDpi xmlns:a14="http://schemas.microsoft.com/office/drawing/2010/main" val="0"/>
                </a:ext>
              </a:extLst>
            </a:blip>
            <a:srcRect/>
            <a:stretch/>
          </p:blipFill>
          <p:spPr>
            <a:xfrm>
              <a:off x="7798530" y="2746564"/>
              <a:ext cx="378282" cy="353302"/>
            </a:xfrm>
            <a:prstGeom prst="rect">
              <a:avLst/>
            </a:prstGeom>
          </p:spPr>
        </p:pic>
      </p:grpSp>
      <p:grpSp>
        <p:nvGrpSpPr>
          <p:cNvPr id="4" name="مجموعة 3">
            <a:extLst>
              <a:ext uri="{FF2B5EF4-FFF2-40B4-BE49-F238E27FC236}">
                <a16:creationId xmlns:a16="http://schemas.microsoft.com/office/drawing/2014/main" id="{9F64C3EF-3585-B15A-C205-1DEC60892537}"/>
              </a:ext>
            </a:extLst>
          </p:cNvPr>
          <p:cNvGrpSpPr/>
          <p:nvPr/>
        </p:nvGrpSpPr>
        <p:grpSpPr>
          <a:xfrm>
            <a:off x="5465046" y="2583226"/>
            <a:ext cx="3308086" cy="799518"/>
            <a:chOff x="579120" y="2390514"/>
            <a:chExt cx="5128732" cy="1239541"/>
          </a:xfrm>
        </p:grpSpPr>
        <p:sp>
          <p:nvSpPr>
            <p:cNvPr id="9" name="Freeform 4">
              <a:extLst>
                <a:ext uri="{FF2B5EF4-FFF2-40B4-BE49-F238E27FC236}">
                  <a16:creationId xmlns:a16="http://schemas.microsoft.com/office/drawing/2014/main" id="{5905129C-81E7-FBA0-C229-923BD414A407}"/>
                </a:ext>
              </a:extLst>
            </p:cNvPr>
            <p:cNvSpPr/>
            <p:nvPr/>
          </p:nvSpPr>
          <p:spPr>
            <a:xfrm rot="16200000">
              <a:off x="4517741" y="2443892"/>
              <a:ext cx="1157448" cy="1214878"/>
            </a:xfrm>
            <a:custGeom>
              <a:avLst/>
              <a:gdLst/>
              <a:ahLst/>
              <a:cxnLst/>
              <a:rect l="l" t="t" r="r" b="b"/>
              <a:pathLst>
                <a:path w="1157448" h="1214878">
                  <a:moveTo>
                    <a:pt x="0" y="0"/>
                  </a:moveTo>
                  <a:lnTo>
                    <a:pt x="1157448" y="0"/>
                  </a:lnTo>
                  <a:lnTo>
                    <a:pt x="1157448" y="1214878"/>
                  </a:lnTo>
                  <a:lnTo>
                    <a:pt x="0" y="1214878"/>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400" b="0" i="0" u="none" strike="noStrike" kern="1200" cap="none" spc="0" normalizeH="0" baseline="0" noProof="0">
                <a:ln>
                  <a:noFill/>
                </a:ln>
                <a:solidFill>
                  <a:prstClr val="black"/>
                </a:solidFill>
                <a:effectLst/>
                <a:uLnTx/>
                <a:uFillTx/>
                <a:latin typeface="Arial"/>
                <a:ea typeface="Arial Unicode MS"/>
                <a:cs typeface="+mn-cs"/>
              </a:endParaRPr>
            </a:p>
          </p:txBody>
        </p:sp>
        <p:sp>
          <p:nvSpPr>
            <p:cNvPr id="10" name="Freeform 5">
              <a:extLst>
                <a:ext uri="{FF2B5EF4-FFF2-40B4-BE49-F238E27FC236}">
                  <a16:creationId xmlns:a16="http://schemas.microsoft.com/office/drawing/2014/main" id="{2E578698-8A6D-BBA9-794C-4F23DADEE0C8}"/>
                </a:ext>
              </a:extLst>
            </p:cNvPr>
            <p:cNvSpPr/>
            <p:nvPr/>
          </p:nvSpPr>
          <p:spPr>
            <a:xfrm rot="16200000">
              <a:off x="4658639" y="2580842"/>
              <a:ext cx="883548" cy="1214878"/>
            </a:xfrm>
            <a:custGeom>
              <a:avLst/>
              <a:gdLst/>
              <a:ahLst/>
              <a:cxnLst/>
              <a:rect l="l" t="t" r="r" b="b"/>
              <a:pathLst>
                <a:path w="883548" h="1214878">
                  <a:moveTo>
                    <a:pt x="0" y="0"/>
                  </a:moveTo>
                  <a:lnTo>
                    <a:pt x="883547" y="0"/>
                  </a:lnTo>
                  <a:lnTo>
                    <a:pt x="883547" y="1214878"/>
                  </a:lnTo>
                  <a:lnTo>
                    <a:pt x="0" y="1214878"/>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400" b="0" i="0" u="none" strike="noStrike" kern="1200" cap="none" spc="0" normalizeH="0" baseline="0" noProof="0">
                <a:ln>
                  <a:noFill/>
                </a:ln>
                <a:solidFill>
                  <a:prstClr val="black"/>
                </a:solidFill>
                <a:effectLst/>
                <a:uLnTx/>
                <a:uFillTx/>
                <a:latin typeface="Arial"/>
                <a:ea typeface="Arial Unicode MS"/>
                <a:cs typeface="+mn-cs"/>
              </a:endParaRPr>
            </a:p>
          </p:txBody>
        </p:sp>
        <p:sp>
          <p:nvSpPr>
            <p:cNvPr id="11" name="TextBox 11">
              <a:extLst>
                <a:ext uri="{FF2B5EF4-FFF2-40B4-BE49-F238E27FC236}">
                  <a16:creationId xmlns:a16="http://schemas.microsoft.com/office/drawing/2014/main" id="{1646C19D-6E81-186E-772C-131143DCD57B}"/>
                </a:ext>
              </a:extLst>
            </p:cNvPr>
            <p:cNvSpPr txBox="1"/>
            <p:nvPr/>
          </p:nvSpPr>
          <p:spPr>
            <a:xfrm>
              <a:off x="1994661" y="2906462"/>
              <a:ext cx="2200181" cy="477165"/>
            </a:xfrm>
            <a:prstGeom prst="rect">
              <a:avLst/>
            </a:prstGeom>
          </p:spPr>
          <p:txBody>
            <a:bodyPr lIns="0" tIns="0" rIns="0" bIns="0" rtlCol="0" anchor="t">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Adobe Arabic" panose="02040503050201020203" pitchFamily="18" charset="-78"/>
                <a:ea typeface="Inter"/>
                <a:cs typeface="Adobe Arabic" panose="02040503050201020203" pitchFamily="18" charset="-78"/>
                <a:sym typeface="Inter"/>
              </a:endParaRPr>
            </a:p>
          </p:txBody>
        </p:sp>
        <p:sp>
          <p:nvSpPr>
            <p:cNvPr id="12" name="TextBox 12">
              <a:extLst>
                <a:ext uri="{FF2B5EF4-FFF2-40B4-BE49-F238E27FC236}">
                  <a16:creationId xmlns:a16="http://schemas.microsoft.com/office/drawing/2014/main" id="{B2888881-C853-908D-F7A9-E5F43CA4963A}"/>
                </a:ext>
              </a:extLst>
            </p:cNvPr>
            <p:cNvSpPr txBox="1"/>
            <p:nvPr/>
          </p:nvSpPr>
          <p:spPr>
            <a:xfrm>
              <a:off x="579120" y="2390514"/>
              <a:ext cx="3628756" cy="572598"/>
            </a:xfrm>
            <a:prstGeom prst="rect">
              <a:avLst/>
            </a:prstGeom>
          </p:spPr>
          <p:txBody>
            <a:bodyPr wrap="square" lIns="0" tIns="0" rIns="0" bIns="0" rtlCol="0" anchor="t">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ar-AE" sz="2400" b="1" i="0" u="none" strike="noStrike" kern="1200" cap="none" spc="0" normalizeH="0" baseline="0" noProof="0" dirty="0">
                  <a:ln>
                    <a:noFill/>
                  </a:ln>
                  <a:solidFill>
                    <a:prstClr val="black"/>
                  </a:solidFill>
                  <a:effectLst/>
                  <a:uLnTx/>
                  <a:uFillTx/>
                  <a:latin typeface="Adobe Arabic" panose="02040503050201020203" pitchFamily="18" charset="-78"/>
                  <a:ea typeface="Inter Bold"/>
                  <a:cs typeface="Adobe Arabic" panose="02040503050201020203" pitchFamily="18" charset="-78"/>
                  <a:sym typeface="Inter Bold"/>
                </a:rPr>
                <a:t>الاهتمام الشخصي المتوازن</a:t>
              </a:r>
              <a:endParaRPr kumimoji="0" lang="en-US" sz="2400" b="1" i="0" u="none" strike="noStrike" kern="1200" cap="none" spc="0" normalizeH="0" baseline="0" noProof="0" dirty="0">
                <a:ln>
                  <a:noFill/>
                </a:ln>
                <a:solidFill>
                  <a:prstClr val="black"/>
                </a:solidFill>
                <a:effectLst/>
                <a:uLnTx/>
                <a:uFillTx/>
                <a:latin typeface="Adobe Arabic" panose="02040503050201020203" pitchFamily="18" charset="-78"/>
                <a:ea typeface="Inter Bold"/>
                <a:cs typeface="Adobe Arabic" panose="02040503050201020203" pitchFamily="18" charset="-78"/>
                <a:sym typeface="Inter Bold"/>
              </a:endParaRPr>
            </a:p>
          </p:txBody>
        </p:sp>
      </p:grpSp>
      <p:grpSp>
        <p:nvGrpSpPr>
          <p:cNvPr id="13" name="مجموعة 12">
            <a:extLst>
              <a:ext uri="{FF2B5EF4-FFF2-40B4-BE49-F238E27FC236}">
                <a16:creationId xmlns:a16="http://schemas.microsoft.com/office/drawing/2014/main" id="{1C23D3FF-42F7-E4C3-1FC1-29859D6BD770}"/>
              </a:ext>
            </a:extLst>
          </p:cNvPr>
          <p:cNvGrpSpPr/>
          <p:nvPr/>
        </p:nvGrpSpPr>
        <p:grpSpPr>
          <a:xfrm>
            <a:off x="5719563" y="3603000"/>
            <a:ext cx="3052238" cy="1108813"/>
            <a:chOff x="914400" y="3901162"/>
            <a:chExt cx="4732074" cy="1719062"/>
          </a:xfrm>
        </p:grpSpPr>
        <p:sp>
          <p:nvSpPr>
            <p:cNvPr id="14" name="Freeform 6">
              <a:extLst>
                <a:ext uri="{FF2B5EF4-FFF2-40B4-BE49-F238E27FC236}">
                  <a16:creationId xmlns:a16="http://schemas.microsoft.com/office/drawing/2014/main" id="{8A11DCD1-49C2-D735-EBE8-98DB3C702097}"/>
                </a:ext>
              </a:extLst>
            </p:cNvPr>
            <p:cNvSpPr/>
            <p:nvPr/>
          </p:nvSpPr>
          <p:spPr>
            <a:xfrm rot="10800000">
              <a:off x="4489026" y="3905110"/>
              <a:ext cx="1157448" cy="1214878"/>
            </a:xfrm>
            <a:custGeom>
              <a:avLst/>
              <a:gdLst/>
              <a:ahLst/>
              <a:cxnLst/>
              <a:rect l="l" t="t" r="r" b="b"/>
              <a:pathLst>
                <a:path w="1157448" h="1214878">
                  <a:moveTo>
                    <a:pt x="0" y="0"/>
                  </a:moveTo>
                  <a:lnTo>
                    <a:pt x="1157447" y="0"/>
                  </a:lnTo>
                  <a:lnTo>
                    <a:pt x="1157447" y="1214878"/>
                  </a:lnTo>
                  <a:lnTo>
                    <a:pt x="0" y="1214878"/>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400" b="0" i="0" u="none" strike="noStrike" kern="1200" cap="none" spc="0" normalizeH="0" baseline="0" noProof="0">
                <a:ln>
                  <a:noFill/>
                </a:ln>
                <a:solidFill>
                  <a:prstClr val="black"/>
                </a:solidFill>
                <a:effectLst/>
                <a:uLnTx/>
                <a:uFillTx/>
                <a:latin typeface="Arial"/>
                <a:ea typeface="Arial Unicode MS"/>
                <a:cs typeface="+mn-cs"/>
              </a:endParaRPr>
            </a:p>
          </p:txBody>
        </p:sp>
        <p:sp>
          <p:nvSpPr>
            <p:cNvPr id="15" name="Freeform 7">
              <a:extLst>
                <a:ext uri="{FF2B5EF4-FFF2-40B4-BE49-F238E27FC236}">
                  <a16:creationId xmlns:a16="http://schemas.microsoft.com/office/drawing/2014/main" id="{347A1CD3-B92D-6BEB-C115-845DEABA9840}"/>
                </a:ext>
              </a:extLst>
            </p:cNvPr>
            <p:cNvSpPr/>
            <p:nvPr/>
          </p:nvSpPr>
          <p:spPr>
            <a:xfrm rot="10800000">
              <a:off x="4762926" y="3901162"/>
              <a:ext cx="883548" cy="1214878"/>
            </a:xfrm>
            <a:custGeom>
              <a:avLst/>
              <a:gdLst/>
              <a:ahLst/>
              <a:cxnLst/>
              <a:rect l="l" t="t" r="r" b="b"/>
              <a:pathLst>
                <a:path w="883548" h="1214878">
                  <a:moveTo>
                    <a:pt x="0" y="0"/>
                  </a:moveTo>
                  <a:lnTo>
                    <a:pt x="883547" y="0"/>
                  </a:lnTo>
                  <a:lnTo>
                    <a:pt x="883547" y="1214878"/>
                  </a:lnTo>
                  <a:lnTo>
                    <a:pt x="0" y="1214878"/>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400" b="0" i="0" u="none" strike="noStrike" kern="1200" cap="none" spc="0" normalizeH="0" baseline="0" noProof="0">
                <a:ln>
                  <a:noFill/>
                </a:ln>
                <a:solidFill>
                  <a:prstClr val="black"/>
                </a:solidFill>
                <a:effectLst/>
                <a:uLnTx/>
                <a:uFillTx/>
                <a:latin typeface="Arial"/>
                <a:ea typeface="Arial Unicode MS"/>
                <a:cs typeface="+mn-cs"/>
              </a:endParaRPr>
            </a:p>
          </p:txBody>
        </p:sp>
        <p:sp>
          <p:nvSpPr>
            <p:cNvPr id="16" name="TextBox 13">
              <a:extLst>
                <a:ext uri="{FF2B5EF4-FFF2-40B4-BE49-F238E27FC236}">
                  <a16:creationId xmlns:a16="http://schemas.microsoft.com/office/drawing/2014/main" id="{4C827E2B-40E7-0E7B-B41D-56B45D58146E}"/>
                </a:ext>
              </a:extLst>
            </p:cNvPr>
            <p:cNvSpPr txBox="1"/>
            <p:nvPr/>
          </p:nvSpPr>
          <p:spPr>
            <a:xfrm>
              <a:off x="1365898" y="5143058"/>
              <a:ext cx="2827192" cy="477166"/>
            </a:xfrm>
            <a:prstGeom prst="rect">
              <a:avLst/>
            </a:prstGeom>
          </p:spPr>
          <p:txBody>
            <a:bodyPr wrap="square" lIns="0" tIns="0" rIns="0" bIns="0" rtlCol="0" anchor="t">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Adobe Arabic" panose="02040503050201020203" pitchFamily="18" charset="-78"/>
                <a:ea typeface="Inter"/>
                <a:cs typeface="Adobe Arabic" panose="02040503050201020203" pitchFamily="18" charset="-78"/>
                <a:sym typeface="Inter"/>
              </a:endParaRPr>
            </a:p>
          </p:txBody>
        </p:sp>
        <p:sp>
          <p:nvSpPr>
            <p:cNvPr id="17" name="TextBox 14">
              <a:extLst>
                <a:ext uri="{FF2B5EF4-FFF2-40B4-BE49-F238E27FC236}">
                  <a16:creationId xmlns:a16="http://schemas.microsoft.com/office/drawing/2014/main" id="{4E05E6F1-40C8-166D-678C-ADD8E3E3B5F3}"/>
                </a:ext>
              </a:extLst>
            </p:cNvPr>
            <p:cNvSpPr txBox="1"/>
            <p:nvPr/>
          </p:nvSpPr>
          <p:spPr>
            <a:xfrm>
              <a:off x="914400" y="4653516"/>
              <a:ext cx="3293476" cy="572599"/>
            </a:xfrm>
            <a:prstGeom prst="rect">
              <a:avLst/>
            </a:prstGeom>
          </p:spPr>
          <p:txBody>
            <a:bodyPr wrap="square" lIns="0" tIns="0" rIns="0" bIns="0" rtlCol="0" anchor="t">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ar-AE" sz="2400" b="1" i="0" u="none" strike="noStrike" kern="1200" cap="none" spc="0" normalizeH="0" baseline="0" noProof="0" dirty="0">
                  <a:ln>
                    <a:noFill/>
                  </a:ln>
                  <a:solidFill>
                    <a:prstClr val="black"/>
                  </a:solidFill>
                  <a:effectLst/>
                  <a:uLnTx/>
                  <a:uFillTx/>
                  <a:latin typeface="Adobe Arabic" panose="02040503050201020203" pitchFamily="18" charset="-78"/>
                  <a:ea typeface="Inter Bold"/>
                  <a:cs typeface="Adobe Arabic" panose="02040503050201020203" pitchFamily="18" charset="-78"/>
                  <a:sym typeface="Inter Bold"/>
                </a:rPr>
                <a:t>بناء ثقافة الدعم المتبادل</a:t>
              </a:r>
              <a:endParaRPr kumimoji="0" lang="en-US" sz="2400" b="1" i="0" u="none" strike="noStrike" kern="1200" cap="none" spc="0" normalizeH="0" baseline="0" noProof="0" dirty="0">
                <a:ln>
                  <a:noFill/>
                </a:ln>
                <a:solidFill>
                  <a:prstClr val="black"/>
                </a:solidFill>
                <a:effectLst/>
                <a:uLnTx/>
                <a:uFillTx/>
                <a:latin typeface="Adobe Arabic" panose="02040503050201020203" pitchFamily="18" charset="-78"/>
                <a:ea typeface="Inter Bold"/>
                <a:cs typeface="Adobe Arabic" panose="02040503050201020203" pitchFamily="18" charset="-78"/>
                <a:sym typeface="Inter Bold"/>
              </a:endParaRPr>
            </a:p>
          </p:txBody>
        </p:sp>
      </p:grpSp>
    </p:spTree>
    <p:extLst>
      <p:ext uri="{BB962C8B-B14F-4D97-AF65-F5344CB8AC3E}">
        <p14:creationId xmlns:p14="http://schemas.microsoft.com/office/powerpoint/2010/main" val="277636368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1+#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cBhvr additive="base">
                                        <p:cTn id="11" dur="500" fill="hold"/>
                                        <p:tgtEl>
                                          <p:spTgt spid="30"/>
                                        </p:tgtEl>
                                        <p:attrNameLst>
                                          <p:attrName>ppt_x</p:attrName>
                                        </p:attrNameLst>
                                      </p:cBhvr>
                                      <p:tavLst>
                                        <p:tav tm="0">
                                          <p:val>
                                            <p:strVal val="1+#ppt_w/2"/>
                                          </p:val>
                                        </p:tav>
                                        <p:tav tm="100000">
                                          <p:val>
                                            <p:strVal val="#ppt_x"/>
                                          </p:val>
                                        </p:tav>
                                      </p:tavLst>
                                    </p:anim>
                                    <p:anim calcmode="lin" valueType="num">
                                      <p:cBhvr additive="base">
                                        <p:cTn id="12" dur="500" fill="hold"/>
                                        <p:tgtEl>
                                          <p:spTgt spid="30"/>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0"/>
                                  </p:stCondLst>
                                  <p:childTnLst>
                                    <p:set>
                                      <p:cBhvr>
                                        <p:cTn id="14" dur="1" fill="hold">
                                          <p:stCondLst>
                                            <p:cond delay="0"/>
                                          </p:stCondLst>
                                        </p:cTn>
                                        <p:tgtEl>
                                          <p:spTgt spid="33"/>
                                        </p:tgtEl>
                                        <p:attrNameLst>
                                          <p:attrName>style.visibility</p:attrName>
                                        </p:attrNameLst>
                                      </p:cBhvr>
                                      <p:to>
                                        <p:strVal val="visible"/>
                                      </p:to>
                                    </p:set>
                                    <p:anim calcmode="lin" valueType="num">
                                      <p:cBhvr additive="base">
                                        <p:cTn id="15" dur="500" fill="hold"/>
                                        <p:tgtEl>
                                          <p:spTgt spid="33"/>
                                        </p:tgtEl>
                                        <p:attrNameLst>
                                          <p:attrName>ppt_x</p:attrName>
                                        </p:attrNameLst>
                                      </p:cBhvr>
                                      <p:tavLst>
                                        <p:tav tm="0">
                                          <p:val>
                                            <p:strVal val="1+#ppt_w/2"/>
                                          </p:val>
                                        </p:tav>
                                        <p:tav tm="100000">
                                          <p:val>
                                            <p:strVal val="#ppt_x"/>
                                          </p:val>
                                        </p:tav>
                                      </p:tavLst>
                                    </p:anim>
                                    <p:anim calcmode="lin" valueType="num">
                                      <p:cBhvr additive="base">
                                        <p:cTn id="16" dur="500" fill="hold"/>
                                        <p:tgtEl>
                                          <p:spTgt spid="3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F05547-5776-1A73-40D1-68A624C5DCF8}"/>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92F3E5CB-85E4-E562-04AF-F69A3C9FC4F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2" name="TextBox 1">
            <a:extLst>
              <a:ext uri="{FF2B5EF4-FFF2-40B4-BE49-F238E27FC236}">
                <a16:creationId xmlns:a16="http://schemas.microsoft.com/office/drawing/2014/main" id="{F7F376AD-E4F9-F01E-BA2B-5651EE3F5BB4}"/>
              </a:ext>
            </a:extLst>
          </p:cNvPr>
          <p:cNvSpPr txBox="1"/>
          <p:nvPr/>
        </p:nvSpPr>
        <p:spPr>
          <a:xfrm>
            <a:off x="2779494" y="-181335"/>
            <a:ext cx="6633012" cy="729430"/>
          </a:xfrm>
          <a:prstGeom prst="rect">
            <a:avLst/>
          </a:prstGeom>
          <a:noFill/>
        </p:spPr>
        <p:txBody>
          <a:bodyPr wrap="square">
            <a:spAutoFit/>
          </a:bodyPr>
          <a:lstStyle/>
          <a:p>
            <a:pPr algn="ctr" rtl="1">
              <a:lnSpc>
                <a:spcPct val="115000"/>
              </a:lnSpc>
            </a:pPr>
            <a:r>
              <a:rPr lang="ar-SA" sz="3600" b="1" dirty="0">
                <a:solidFill>
                  <a:schemeClr val="bg1"/>
                </a:solidFill>
                <a:latin typeface="Adobe Arabic" panose="02040503050201020203" pitchFamily="18" charset="-78"/>
                <a:cs typeface="Adobe Arabic" panose="02040503050201020203" pitchFamily="18" charset="-78"/>
              </a:rPr>
              <a:t>بناء الثقة وتعزيز العلاقات المهنية</a:t>
            </a:r>
          </a:p>
        </p:txBody>
      </p:sp>
      <p:grpSp>
        <p:nvGrpSpPr>
          <p:cNvPr id="5" name="Group 36">
            <a:extLst>
              <a:ext uri="{FF2B5EF4-FFF2-40B4-BE49-F238E27FC236}">
                <a16:creationId xmlns:a16="http://schemas.microsoft.com/office/drawing/2014/main" id="{EFDB26CC-EF80-66D1-8EA6-1670CC8C5819}"/>
              </a:ext>
            </a:extLst>
          </p:cNvPr>
          <p:cNvGrpSpPr/>
          <p:nvPr/>
        </p:nvGrpSpPr>
        <p:grpSpPr>
          <a:xfrm>
            <a:off x="3200400" y="846822"/>
            <a:ext cx="8599714" cy="895350"/>
            <a:chOff x="3437574" y="997952"/>
            <a:chExt cx="8599714" cy="895350"/>
          </a:xfrm>
        </p:grpSpPr>
        <p:sp>
          <p:nvSpPr>
            <p:cNvPr id="6" name="TextBox 3">
              <a:extLst>
                <a:ext uri="{FF2B5EF4-FFF2-40B4-BE49-F238E27FC236}">
                  <a16:creationId xmlns:a16="http://schemas.microsoft.com/office/drawing/2014/main" id="{0D8430F4-2D26-D6D6-E988-18A7AE3ACB3C}"/>
                </a:ext>
              </a:extLst>
            </p:cNvPr>
            <p:cNvSpPr txBox="1"/>
            <p:nvPr/>
          </p:nvSpPr>
          <p:spPr>
            <a:xfrm>
              <a:off x="3437574" y="1119604"/>
              <a:ext cx="7551964" cy="707886"/>
            </a:xfrm>
            <a:prstGeom prst="rect">
              <a:avLst/>
            </a:prstGeom>
            <a:noFill/>
          </p:spPr>
          <p:txBody>
            <a:bodyPr wrap="square">
              <a:spAutoFit/>
            </a:bodyPr>
            <a:lstStyle/>
            <a:p>
              <a:pPr algn="r" rtl="1"/>
              <a:r>
                <a:rPr lang="ar-SA" sz="4000" b="1" dirty="0">
                  <a:solidFill>
                    <a:srgbClr val="006666"/>
                  </a:solidFill>
                  <a:latin typeface="Adobe Arabic" panose="02040503050201020203" pitchFamily="18" charset="-78"/>
                  <a:cs typeface="Adobe Arabic" panose="02040503050201020203" pitchFamily="18" charset="-78"/>
                </a:rPr>
                <a:t>استراتيجيات تعزيز العلاقات المهنية</a:t>
              </a:r>
              <a:endParaRPr lang="ar-AE" sz="4000" b="1" dirty="0">
                <a:solidFill>
                  <a:srgbClr val="006666"/>
                </a:solidFill>
                <a:latin typeface="Adobe Arabic" panose="02040503050201020203" pitchFamily="18" charset="-78"/>
                <a:cs typeface="Adobe Arabic" panose="02040503050201020203" pitchFamily="18" charset="-78"/>
              </a:endParaRPr>
            </a:p>
          </p:txBody>
        </p:sp>
        <p:pic>
          <p:nvPicPr>
            <p:cNvPr id="8" name="Picture 2" descr="Idea ">
              <a:extLst>
                <a:ext uri="{FF2B5EF4-FFF2-40B4-BE49-F238E27FC236}">
                  <a16:creationId xmlns:a16="http://schemas.microsoft.com/office/drawing/2014/main" id="{7B0FE329-9C17-9191-5590-D1E5B4C1A0D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141938" y="997952"/>
              <a:ext cx="895350" cy="89535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8" name="مجموعة 17">
            <a:extLst>
              <a:ext uri="{FF2B5EF4-FFF2-40B4-BE49-F238E27FC236}">
                <a16:creationId xmlns:a16="http://schemas.microsoft.com/office/drawing/2014/main" id="{232D5292-9D14-08BB-189D-1BAA5B23F3B0}"/>
              </a:ext>
            </a:extLst>
          </p:cNvPr>
          <p:cNvGrpSpPr/>
          <p:nvPr/>
        </p:nvGrpSpPr>
        <p:grpSpPr>
          <a:xfrm>
            <a:off x="8982463" y="2635432"/>
            <a:ext cx="2931344" cy="793568"/>
            <a:chOff x="5967731" y="2417122"/>
            <a:chExt cx="4544644" cy="1230318"/>
          </a:xfrm>
        </p:grpSpPr>
        <p:sp>
          <p:nvSpPr>
            <p:cNvPr id="19" name="Freeform 2">
              <a:extLst>
                <a:ext uri="{FF2B5EF4-FFF2-40B4-BE49-F238E27FC236}">
                  <a16:creationId xmlns:a16="http://schemas.microsoft.com/office/drawing/2014/main" id="{95EAC729-B0A0-0656-C9AF-32E6435B01A3}"/>
                </a:ext>
              </a:extLst>
            </p:cNvPr>
            <p:cNvSpPr/>
            <p:nvPr/>
          </p:nvSpPr>
          <p:spPr>
            <a:xfrm>
              <a:off x="5967731" y="2428614"/>
              <a:ext cx="1157448" cy="1214878"/>
            </a:xfrm>
            <a:custGeom>
              <a:avLst/>
              <a:gdLst/>
              <a:ahLst/>
              <a:cxnLst/>
              <a:rect l="l" t="t" r="r" b="b"/>
              <a:pathLst>
                <a:path w="1157448" h="1214878">
                  <a:moveTo>
                    <a:pt x="0" y="0"/>
                  </a:moveTo>
                  <a:lnTo>
                    <a:pt x="1157447" y="0"/>
                  </a:lnTo>
                  <a:lnTo>
                    <a:pt x="1157447" y="1214878"/>
                  </a:lnTo>
                  <a:lnTo>
                    <a:pt x="0" y="1214878"/>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400" b="0" i="0" u="none" strike="noStrike" kern="1200" cap="none" spc="0" normalizeH="0" baseline="0" noProof="0">
                <a:ln>
                  <a:noFill/>
                </a:ln>
                <a:solidFill>
                  <a:prstClr val="black"/>
                </a:solidFill>
                <a:effectLst/>
                <a:uLnTx/>
                <a:uFillTx/>
                <a:latin typeface="Arial"/>
                <a:ea typeface="Arial Unicode MS"/>
                <a:cs typeface="+mn-cs"/>
              </a:endParaRPr>
            </a:p>
          </p:txBody>
        </p:sp>
        <p:sp>
          <p:nvSpPr>
            <p:cNvPr id="20" name="Freeform 3">
              <a:extLst>
                <a:ext uri="{FF2B5EF4-FFF2-40B4-BE49-F238E27FC236}">
                  <a16:creationId xmlns:a16="http://schemas.microsoft.com/office/drawing/2014/main" id="{800E10F5-A674-F654-C513-3F541A1F7CBC}"/>
                </a:ext>
              </a:extLst>
            </p:cNvPr>
            <p:cNvSpPr/>
            <p:nvPr/>
          </p:nvSpPr>
          <p:spPr>
            <a:xfrm>
              <a:off x="5967731" y="2432562"/>
              <a:ext cx="883548" cy="1214878"/>
            </a:xfrm>
            <a:custGeom>
              <a:avLst/>
              <a:gdLst/>
              <a:ahLst/>
              <a:cxnLst/>
              <a:rect l="l" t="t" r="r" b="b"/>
              <a:pathLst>
                <a:path w="883548" h="1214878">
                  <a:moveTo>
                    <a:pt x="0" y="0"/>
                  </a:moveTo>
                  <a:lnTo>
                    <a:pt x="883548" y="0"/>
                  </a:lnTo>
                  <a:lnTo>
                    <a:pt x="883548" y="1214878"/>
                  </a:lnTo>
                  <a:lnTo>
                    <a:pt x="0" y="1214878"/>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400" b="0" i="0" u="none" strike="noStrike" kern="1200" cap="none" spc="0" normalizeH="0" baseline="0" noProof="0">
                <a:ln>
                  <a:noFill/>
                </a:ln>
                <a:solidFill>
                  <a:prstClr val="black"/>
                </a:solidFill>
                <a:effectLst/>
                <a:uLnTx/>
                <a:uFillTx/>
                <a:latin typeface="Arial"/>
                <a:ea typeface="Arial Unicode MS"/>
                <a:cs typeface="+mn-cs"/>
              </a:endParaRPr>
            </a:p>
          </p:txBody>
        </p:sp>
        <p:sp>
          <p:nvSpPr>
            <p:cNvPr id="21" name="TextBox 15">
              <a:extLst>
                <a:ext uri="{FF2B5EF4-FFF2-40B4-BE49-F238E27FC236}">
                  <a16:creationId xmlns:a16="http://schemas.microsoft.com/office/drawing/2014/main" id="{48AEC04A-CC27-5AA7-DA23-F21E6E3BD85E}"/>
                </a:ext>
              </a:extLst>
            </p:cNvPr>
            <p:cNvSpPr txBox="1"/>
            <p:nvPr/>
          </p:nvSpPr>
          <p:spPr>
            <a:xfrm>
              <a:off x="7385058" y="2906461"/>
              <a:ext cx="2643403" cy="477166"/>
            </a:xfrm>
            <a:prstGeom prst="rect">
              <a:avLst/>
            </a:prstGeom>
          </p:spPr>
          <p:txBody>
            <a:bodyPr wrap="square" lIns="0" tIns="0" rIns="0" bIns="0" rtlCol="0" anchor="t">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Adobe Arabic" panose="02040503050201020203" pitchFamily="18" charset="-78"/>
                <a:ea typeface="Inter"/>
                <a:cs typeface="Adobe Arabic" panose="02040503050201020203" pitchFamily="18" charset="-78"/>
                <a:sym typeface="Inter"/>
              </a:endParaRPr>
            </a:p>
          </p:txBody>
        </p:sp>
        <p:sp>
          <p:nvSpPr>
            <p:cNvPr id="22" name="TextBox 16">
              <a:extLst>
                <a:ext uri="{FF2B5EF4-FFF2-40B4-BE49-F238E27FC236}">
                  <a16:creationId xmlns:a16="http://schemas.microsoft.com/office/drawing/2014/main" id="{C45026CD-195B-BE27-5B11-1E2AB8278034}"/>
                </a:ext>
              </a:extLst>
            </p:cNvPr>
            <p:cNvSpPr txBox="1"/>
            <p:nvPr/>
          </p:nvSpPr>
          <p:spPr>
            <a:xfrm>
              <a:off x="7367964" y="2417122"/>
              <a:ext cx="3144411" cy="572598"/>
            </a:xfrm>
            <a:prstGeom prst="rect">
              <a:avLst/>
            </a:prstGeom>
          </p:spPr>
          <p:txBody>
            <a:bodyPr wrap="square" lIns="0" tIns="0" rIns="0" bIns="0" rtlCol="0" anchor="t">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ar-AE" sz="2400" b="1" i="0" u="none" strike="noStrike" kern="1200" cap="none" spc="0" normalizeH="0" baseline="0" noProof="0" dirty="0">
                  <a:ln>
                    <a:noFill/>
                  </a:ln>
                  <a:solidFill>
                    <a:prstClr val="black"/>
                  </a:solidFill>
                  <a:effectLst/>
                  <a:uLnTx/>
                  <a:uFillTx/>
                  <a:latin typeface="Adobe Arabic" panose="02040503050201020203" pitchFamily="18" charset="-78"/>
                  <a:ea typeface="Inter Bold"/>
                  <a:cs typeface="Adobe Arabic" panose="02040503050201020203" pitchFamily="18" charset="-78"/>
                  <a:sym typeface="Inter Bold"/>
                </a:rPr>
                <a:t>التواصل المنتظم والهادف</a:t>
              </a:r>
              <a:endParaRPr kumimoji="0" lang="en-US" sz="2400" b="1" i="0" u="none" strike="noStrike" kern="1200" cap="none" spc="0" normalizeH="0" baseline="0" noProof="0" dirty="0">
                <a:ln>
                  <a:noFill/>
                </a:ln>
                <a:solidFill>
                  <a:prstClr val="black"/>
                </a:solidFill>
                <a:effectLst/>
                <a:uLnTx/>
                <a:uFillTx/>
                <a:latin typeface="Adobe Arabic" panose="02040503050201020203" pitchFamily="18" charset="-78"/>
                <a:ea typeface="Inter Bold"/>
                <a:cs typeface="Adobe Arabic" panose="02040503050201020203" pitchFamily="18" charset="-78"/>
                <a:sym typeface="Inter Bold"/>
              </a:endParaRPr>
            </a:p>
          </p:txBody>
        </p:sp>
      </p:grpSp>
      <p:grpSp>
        <p:nvGrpSpPr>
          <p:cNvPr id="3" name="Group 46">
            <a:extLst>
              <a:ext uri="{FF2B5EF4-FFF2-40B4-BE49-F238E27FC236}">
                <a16:creationId xmlns:a16="http://schemas.microsoft.com/office/drawing/2014/main" id="{6114B2E4-2468-6E65-B1BC-1E1489C0CBCD}"/>
              </a:ext>
            </a:extLst>
          </p:cNvPr>
          <p:cNvGrpSpPr/>
          <p:nvPr/>
        </p:nvGrpSpPr>
        <p:grpSpPr>
          <a:xfrm>
            <a:off x="278193" y="2331157"/>
            <a:ext cx="5530613" cy="523220"/>
            <a:chOff x="2255165" y="2632971"/>
            <a:chExt cx="5921647" cy="523220"/>
          </a:xfrm>
        </p:grpSpPr>
        <p:sp>
          <p:nvSpPr>
            <p:cNvPr id="28" name="TextBox 47">
              <a:extLst>
                <a:ext uri="{FF2B5EF4-FFF2-40B4-BE49-F238E27FC236}">
                  <a16:creationId xmlns:a16="http://schemas.microsoft.com/office/drawing/2014/main" id="{991715FC-9238-04F4-13B8-D1CCD0FB05E5}"/>
                </a:ext>
              </a:extLst>
            </p:cNvPr>
            <p:cNvSpPr txBox="1"/>
            <p:nvPr/>
          </p:nvSpPr>
          <p:spPr>
            <a:xfrm>
              <a:off x="2255165" y="2632971"/>
              <a:ext cx="5472705" cy="523220"/>
            </a:xfrm>
            <a:prstGeom prst="rect">
              <a:avLst/>
            </a:prstGeom>
            <a:noFill/>
          </p:spPr>
          <p:txBody>
            <a:bodyPr wrap="square">
              <a:spAutoFit/>
            </a:bodyPr>
            <a:lstStyle/>
            <a:p>
              <a:pPr algn="r" rtl="1"/>
              <a:r>
                <a:rPr lang="ar-EG" sz="2800" b="1" dirty="0">
                  <a:latin typeface="Adobe Arabic" panose="02040503050201020203" pitchFamily="18" charset="-78"/>
                  <a:cs typeface="Adobe Arabic" panose="02040503050201020203" pitchFamily="18" charset="-78"/>
                </a:rPr>
                <a:t>تقدير الإسهامات الفردية والجماعية.</a:t>
              </a:r>
            </a:p>
          </p:txBody>
        </p:sp>
        <p:pic>
          <p:nvPicPr>
            <p:cNvPr id="29" name="Picture 48">
              <a:extLst>
                <a:ext uri="{FF2B5EF4-FFF2-40B4-BE49-F238E27FC236}">
                  <a16:creationId xmlns:a16="http://schemas.microsoft.com/office/drawing/2014/main" id="{9322050D-280F-E96C-C1E5-A2FF672A8787}"/>
                </a:ext>
              </a:extLst>
            </p:cNvPr>
            <p:cNvPicPr>
              <a:picLocks noChangeAspect="1"/>
            </p:cNvPicPr>
            <p:nvPr/>
          </p:nvPicPr>
          <p:blipFill>
            <a:blip r:embed="rId9">
              <a:extLst>
                <a:ext uri="{28A0092B-C50C-407E-A947-70E740481C1C}">
                  <a14:useLocalDpi xmlns:a14="http://schemas.microsoft.com/office/drawing/2010/main" val="0"/>
                </a:ext>
              </a:extLst>
            </a:blip>
            <a:srcRect/>
            <a:stretch/>
          </p:blipFill>
          <p:spPr>
            <a:xfrm>
              <a:off x="7798530" y="2746564"/>
              <a:ext cx="378282" cy="353302"/>
            </a:xfrm>
            <a:prstGeom prst="rect">
              <a:avLst/>
            </a:prstGeom>
          </p:spPr>
        </p:pic>
      </p:grpSp>
      <p:grpSp>
        <p:nvGrpSpPr>
          <p:cNvPr id="30" name="Group 46">
            <a:extLst>
              <a:ext uri="{FF2B5EF4-FFF2-40B4-BE49-F238E27FC236}">
                <a16:creationId xmlns:a16="http://schemas.microsoft.com/office/drawing/2014/main" id="{B007860B-BEFF-CFB7-C902-8920FB37C211}"/>
              </a:ext>
            </a:extLst>
          </p:cNvPr>
          <p:cNvGrpSpPr/>
          <p:nvPr/>
        </p:nvGrpSpPr>
        <p:grpSpPr>
          <a:xfrm>
            <a:off x="1124683" y="3218170"/>
            <a:ext cx="4684123" cy="523220"/>
            <a:chOff x="3161505" y="2632971"/>
            <a:chExt cx="5015307" cy="523220"/>
          </a:xfrm>
        </p:grpSpPr>
        <p:sp>
          <p:nvSpPr>
            <p:cNvPr id="31" name="TextBox 47">
              <a:extLst>
                <a:ext uri="{FF2B5EF4-FFF2-40B4-BE49-F238E27FC236}">
                  <a16:creationId xmlns:a16="http://schemas.microsoft.com/office/drawing/2014/main" id="{D9FC32B0-D03D-536D-0D71-8DA5EEA33134}"/>
                </a:ext>
              </a:extLst>
            </p:cNvPr>
            <p:cNvSpPr txBox="1"/>
            <p:nvPr/>
          </p:nvSpPr>
          <p:spPr>
            <a:xfrm>
              <a:off x="3161505" y="2632971"/>
              <a:ext cx="4566365" cy="523220"/>
            </a:xfrm>
            <a:prstGeom prst="rect">
              <a:avLst/>
            </a:prstGeom>
            <a:noFill/>
          </p:spPr>
          <p:txBody>
            <a:bodyPr wrap="square">
              <a:spAutoFit/>
            </a:bodyPr>
            <a:lstStyle/>
            <a:p>
              <a:pPr algn="r" rtl="1"/>
              <a:r>
                <a:rPr lang="ar-EG" sz="2800" b="1" dirty="0">
                  <a:latin typeface="Adobe Arabic" panose="02040503050201020203" pitchFamily="18" charset="-78"/>
                  <a:cs typeface="Adobe Arabic" panose="02040503050201020203" pitchFamily="18" charset="-78"/>
                </a:rPr>
                <a:t>تخصيص وقت للاعتراف بالإنجازات.</a:t>
              </a:r>
            </a:p>
          </p:txBody>
        </p:sp>
        <p:pic>
          <p:nvPicPr>
            <p:cNvPr id="32" name="Picture 48">
              <a:extLst>
                <a:ext uri="{FF2B5EF4-FFF2-40B4-BE49-F238E27FC236}">
                  <a16:creationId xmlns:a16="http://schemas.microsoft.com/office/drawing/2014/main" id="{C9E3E168-CF58-C0C7-5C91-D27310D5C1C0}"/>
                </a:ext>
              </a:extLst>
            </p:cNvPr>
            <p:cNvPicPr>
              <a:picLocks noChangeAspect="1"/>
            </p:cNvPicPr>
            <p:nvPr/>
          </p:nvPicPr>
          <p:blipFill>
            <a:blip r:embed="rId9">
              <a:extLst>
                <a:ext uri="{28A0092B-C50C-407E-A947-70E740481C1C}">
                  <a14:useLocalDpi xmlns:a14="http://schemas.microsoft.com/office/drawing/2010/main" val="0"/>
                </a:ext>
              </a:extLst>
            </a:blip>
            <a:srcRect/>
            <a:stretch/>
          </p:blipFill>
          <p:spPr>
            <a:xfrm>
              <a:off x="7798530" y="2746564"/>
              <a:ext cx="378282" cy="353302"/>
            </a:xfrm>
            <a:prstGeom prst="rect">
              <a:avLst/>
            </a:prstGeom>
          </p:spPr>
        </p:pic>
      </p:grpSp>
      <p:grpSp>
        <p:nvGrpSpPr>
          <p:cNvPr id="33" name="Group 46">
            <a:extLst>
              <a:ext uri="{FF2B5EF4-FFF2-40B4-BE49-F238E27FC236}">
                <a16:creationId xmlns:a16="http://schemas.microsoft.com/office/drawing/2014/main" id="{3DFA8F69-E724-E67B-A5C2-C6B678452C68}"/>
              </a:ext>
            </a:extLst>
          </p:cNvPr>
          <p:cNvGrpSpPr/>
          <p:nvPr/>
        </p:nvGrpSpPr>
        <p:grpSpPr>
          <a:xfrm>
            <a:off x="1124683" y="4105183"/>
            <a:ext cx="4684123" cy="954107"/>
            <a:chOff x="3161505" y="2632971"/>
            <a:chExt cx="5015307" cy="954107"/>
          </a:xfrm>
        </p:grpSpPr>
        <p:sp>
          <p:nvSpPr>
            <p:cNvPr id="34" name="TextBox 47">
              <a:extLst>
                <a:ext uri="{FF2B5EF4-FFF2-40B4-BE49-F238E27FC236}">
                  <a16:creationId xmlns:a16="http://schemas.microsoft.com/office/drawing/2014/main" id="{5EF62B9A-1D03-7AA0-6DEF-ACCBC2531F9D}"/>
                </a:ext>
              </a:extLst>
            </p:cNvPr>
            <p:cNvSpPr txBox="1"/>
            <p:nvPr/>
          </p:nvSpPr>
          <p:spPr>
            <a:xfrm>
              <a:off x="3161505" y="2632971"/>
              <a:ext cx="4566365" cy="954107"/>
            </a:xfrm>
            <a:prstGeom prst="rect">
              <a:avLst/>
            </a:prstGeom>
            <a:noFill/>
          </p:spPr>
          <p:txBody>
            <a:bodyPr wrap="square">
              <a:spAutoFit/>
            </a:bodyPr>
            <a:lstStyle/>
            <a:p>
              <a:pPr algn="r" rtl="1"/>
              <a:r>
                <a:rPr lang="ar-EG" sz="2800" b="1" dirty="0">
                  <a:latin typeface="Adobe Arabic" panose="02040503050201020203" pitchFamily="18" charset="-78"/>
                  <a:cs typeface="Adobe Arabic" panose="02040503050201020203" pitchFamily="18" charset="-78"/>
                </a:rPr>
                <a:t>استخدام أساليب متنوعة للتقدير (علني/خاص، رسمي/غير رسمي).</a:t>
              </a:r>
            </a:p>
          </p:txBody>
        </p:sp>
        <p:pic>
          <p:nvPicPr>
            <p:cNvPr id="35" name="Picture 48">
              <a:extLst>
                <a:ext uri="{FF2B5EF4-FFF2-40B4-BE49-F238E27FC236}">
                  <a16:creationId xmlns:a16="http://schemas.microsoft.com/office/drawing/2014/main" id="{516DBABC-8CE1-BC8B-449D-A87539BCAF29}"/>
                </a:ext>
              </a:extLst>
            </p:cNvPr>
            <p:cNvPicPr>
              <a:picLocks noChangeAspect="1"/>
            </p:cNvPicPr>
            <p:nvPr/>
          </p:nvPicPr>
          <p:blipFill>
            <a:blip r:embed="rId9">
              <a:extLst>
                <a:ext uri="{28A0092B-C50C-407E-A947-70E740481C1C}">
                  <a14:useLocalDpi xmlns:a14="http://schemas.microsoft.com/office/drawing/2010/main" val="0"/>
                </a:ext>
              </a:extLst>
            </a:blip>
            <a:srcRect/>
            <a:stretch/>
          </p:blipFill>
          <p:spPr>
            <a:xfrm>
              <a:off x="7798530" y="2746564"/>
              <a:ext cx="378282" cy="353302"/>
            </a:xfrm>
            <a:prstGeom prst="rect">
              <a:avLst/>
            </a:prstGeom>
          </p:spPr>
        </p:pic>
      </p:grpSp>
      <p:grpSp>
        <p:nvGrpSpPr>
          <p:cNvPr id="4" name="مجموعة 3">
            <a:extLst>
              <a:ext uri="{FF2B5EF4-FFF2-40B4-BE49-F238E27FC236}">
                <a16:creationId xmlns:a16="http://schemas.microsoft.com/office/drawing/2014/main" id="{0FD22CCF-AF38-BEAD-BB5B-36F439B47C22}"/>
              </a:ext>
            </a:extLst>
          </p:cNvPr>
          <p:cNvGrpSpPr/>
          <p:nvPr/>
        </p:nvGrpSpPr>
        <p:grpSpPr>
          <a:xfrm>
            <a:off x="5465046" y="2583226"/>
            <a:ext cx="3308086" cy="799518"/>
            <a:chOff x="579120" y="2390514"/>
            <a:chExt cx="5128732" cy="1239541"/>
          </a:xfrm>
        </p:grpSpPr>
        <p:sp>
          <p:nvSpPr>
            <p:cNvPr id="9" name="Freeform 4">
              <a:extLst>
                <a:ext uri="{FF2B5EF4-FFF2-40B4-BE49-F238E27FC236}">
                  <a16:creationId xmlns:a16="http://schemas.microsoft.com/office/drawing/2014/main" id="{4B6744D7-4052-2944-E1DA-C5B7E8E46150}"/>
                </a:ext>
              </a:extLst>
            </p:cNvPr>
            <p:cNvSpPr/>
            <p:nvPr/>
          </p:nvSpPr>
          <p:spPr>
            <a:xfrm rot="16200000">
              <a:off x="4517741" y="2443892"/>
              <a:ext cx="1157448" cy="1214878"/>
            </a:xfrm>
            <a:custGeom>
              <a:avLst/>
              <a:gdLst/>
              <a:ahLst/>
              <a:cxnLst/>
              <a:rect l="l" t="t" r="r" b="b"/>
              <a:pathLst>
                <a:path w="1157448" h="1214878">
                  <a:moveTo>
                    <a:pt x="0" y="0"/>
                  </a:moveTo>
                  <a:lnTo>
                    <a:pt x="1157448" y="0"/>
                  </a:lnTo>
                  <a:lnTo>
                    <a:pt x="1157448" y="1214878"/>
                  </a:lnTo>
                  <a:lnTo>
                    <a:pt x="0" y="1214878"/>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400" b="0" i="0" u="none" strike="noStrike" kern="1200" cap="none" spc="0" normalizeH="0" baseline="0" noProof="0">
                <a:ln>
                  <a:noFill/>
                </a:ln>
                <a:solidFill>
                  <a:prstClr val="black"/>
                </a:solidFill>
                <a:effectLst/>
                <a:uLnTx/>
                <a:uFillTx/>
                <a:latin typeface="Arial"/>
                <a:ea typeface="Arial Unicode MS"/>
                <a:cs typeface="+mn-cs"/>
              </a:endParaRPr>
            </a:p>
          </p:txBody>
        </p:sp>
        <p:sp>
          <p:nvSpPr>
            <p:cNvPr id="10" name="Freeform 5">
              <a:extLst>
                <a:ext uri="{FF2B5EF4-FFF2-40B4-BE49-F238E27FC236}">
                  <a16:creationId xmlns:a16="http://schemas.microsoft.com/office/drawing/2014/main" id="{53C745DA-E022-A6C8-2F52-EB9DBF211ACA}"/>
                </a:ext>
              </a:extLst>
            </p:cNvPr>
            <p:cNvSpPr/>
            <p:nvPr/>
          </p:nvSpPr>
          <p:spPr>
            <a:xfrm rot="16200000">
              <a:off x="4658639" y="2580842"/>
              <a:ext cx="883548" cy="1214878"/>
            </a:xfrm>
            <a:custGeom>
              <a:avLst/>
              <a:gdLst/>
              <a:ahLst/>
              <a:cxnLst/>
              <a:rect l="l" t="t" r="r" b="b"/>
              <a:pathLst>
                <a:path w="883548" h="1214878">
                  <a:moveTo>
                    <a:pt x="0" y="0"/>
                  </a:moveTo>
                  <a:lnTo>
                    <a:pt x="883547" y="0"/>
                  </a:lnTo>
                  <a:lnTo>
                    <a:pt x="883547" y="1214878"/>
                  </a:lnTo>
                  <a:lnTo>
                    <a:pt x="0" y="1214878"/>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400" b="0" i="0" u="none" strike="noStrike" kern="1200" cap="none" spc="0" normalizeH="0" baseline="0" noProof="0">
                <a:ln>
                  <a:noFill/>
                </a:ln>
                <a:solidFill>
                  <a:prstClr val="black"/>
                </a:solidFill>
                <a:effectLst/>
                <a:uLnTx/>
                <a:uFillTx/>
                <a:latin typeface="Arial"/>
                <a:ea typeface="Arial Unicode MS"/>
                <a:cs typeface="+mn-cs"/>
              </a:endParaRPr>
            </a:p>
          </p:txBody>
        </p:sp>
        <p:sp>
          <p:nvSpPr>
            <p:cNvPr id="11" name="TextBox 11">
              <a:extLst>
                <a:ext uri="{FF2B5EF4-FFF2-40B4-BE49-F238E27FC236}">
                  <a16:creationId xmlns:a16="http://schemas.microsoft.com/office/drawing/2014/main" id="{287B7F0D-A24F-E1EA-BD99-6D51EB6B0AFD}"/>
                </a:ext>
              </a:extLst>
            </p:cNvPr>
            <p:cNvSpPr txBox="1"/>
            <p:nvPr/>
          </p:nvSpPr>
          <p:spPr>
            <a:xfrm>
              <a:off x="1994661" y="2906462"/>
              <a:ext cx="2200181" cy="477165"/>
            </a:xfrm>
            <a:prstGeom prst="rect">
              <a:avLst/>
            </a:prstGeom>
          </p:spPr>
          <p:txBody>
            <a:bodyPr lIns="0" tIns="0" rIns="0" bIns="0" rtlCol="0" anchor="t">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Adobe Arabic" panose="02040503050201020203" pitchFamily="18" charset="-78"/>
                <a:ea typeface="Inter"/>
                <a:cs typeface="Adobe Arabic" panose="02040503050201020203" pitchFamily="18" charset="-78"/>
                <a:sym typeface="Inter"/>
              </a:endParaRPr>
            </a:p>
          </p:txBody>
        </p:sp>
        <p:sp>
          <p:nvSpPr>
            <p:cNvPr id="12" name="TextBox 12">
              <a:extLst>
                <a:ext uri="{FF2B5EF4-FFF2-40B4-BE49-F238E27FC236}">
                  <a16:creationId xmlns:a16="http://schemas.microsoft.com/office/drawing/2014/main" id="{4A86E60D-2894-89A3-95F9-2D073CE5BE48}"/>
                </a:ext>
              </a:extLst>
            </p:cNvPr>
            <p:cNvSpPr txBox="1"/>
            <p:nvPr/>
          </p:nvSpPr>
          <p:spPr>
            <a:xfrm>
              <a:off x="579120" y="2390514"/>
              <a:ext cx="3628756" cy="572598"/>
            </a:xfrm>
            <a:prstGeom prst="rect">
              <a:avLst/>
            </a:prstGeom>
          </p:spPr>
          <p:txBody>
            <a:bodyPr wrap="square" lIns="0" tIns="0" rIns="0" bIns="0" rtlCol="0" anchor="t">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ar-AE" sz="2400" b="1" i="0" u="none" strike="noStrike" kern="1200" cap="none" spc="0" normalizeH="0" baseline="0" noProof="0" dirty="0">
                  <a:ln>
                    <a:noFill/>
                  </a:ln>
                  <a:solidFill>
                    <a:prstClr val="black"/>
                  </a:solidFill>
                  <a:effectLst/>
                  <a:uLnTx/>
                  <a:uFillTx/>
                  <a:latin typeface="Adobe Arabic" panose="02040503050201020203" pitchFamily="18" charset="-78"/>
                  <a:ea typeface="Inter Bold"/>
                  <a:cs typeface="Adobe Arabic" panose="02040503050201020203" pitchFamily="18" charset="-78"/>
                  <a:sym typeface="Inter Bold"/>
                </a:rPr>
                <a:t>الاهتمام الشخصي المتوازن</a:t>
              </a:r>
              <a:endParaRPr kumimoji="0" lang="en-US" sz="2400" b="1" i="0" u="none" strike="noStrike" kern="1200" cap="none" spc="0" normalizeH="0" baseline="0" noProof="0" dirty="0">
                <a:ln>
                  <a:noFill/>
                </a:ln>
                <a:solidFill>
                  <a:prstClr val="black"/>
                </a:solidFill>
                <a:effectLst/>
                <a:uLnTx/>
                <a:uFillTx/>
                <a:latin typeface="Adobe Arabic" panose="02040503050201020203" pitchFamily="18" charset="-78"/>
                <a:ea typeface="Inter Bold"/>
                <a:cs typeface="Adobe Arabic" panose="02040503050201020203" pitchFamily="18" charset="-78"/>
                <a:sym typeface="Inter Bold"/>
              </a:endParaRPr>
            </a:p>
          </p:txBody>
        </p:sp>
      </p:grpSp>
      <p:grpSp>
        <p:nvGrpSpPr>
          <p:cNvPr id="13" name="مجموعة 12">
            <a:extLst>
              <a:ext uri="{FF2B5EF4-FFF2-40B4-BE49-F238E27FC236}">
                <a16:creationId xmlns:a16="http://schemas.microsoft.com/office/drawing/2014/main" id="{C1DD1D99-1470-36ED-528D-3CBE0483F257}"/>
              </a:ext>
            </a:extLst>
          </p:cNvPr>
          <p:cNvGrpSpPr/>
          <p:nvPr/>
        </p:nvGrpSpPr>
        <p:grpSpPr>
          <a:xfrm>
            <a:off x="5719563" y="3603000"/>
            <a:ext cx="3052238" cy="1108813"/>
            <a:chOff x="914400" y="3901162"/>
            <a:chExt cx="4732074" cy="1719062"/>
          </a:xfrm>
        </p:grpSpPr>
        <p:sp>
          <p:nvSpPr>
            <p:cNvPr id="14" name="Freeform 6">
              <a:extLst>
                <a:ext uri="{FF2B5EF4-FFF2-40B4-BE49-F238E27FC236}">
                  <a16:creationId xmlns:a16="http://schemas.microsoft.com/office/drawing/2014/main" id="{76B753B1-F2FA-B9C3-879E-1AFCFFCC3B48}"/>
                </a:ext>
              </a:extLst>
            </p:cNvPr>
            <p:cNvSpPr/>
            <p:nvPr/>
          </p:nvSpPr>
          <p:spPr>
            <a:xfrm rot="10800000">
              <a:off x="4489026" y="3905110"/>
              <a:ext cx="1157448" cy="1214878"/>
            </a:xfrm>
            <a:custGeom>
              <a:avLst/>
              <a:gdLst/>
              <a:ahLst/>
              <a:cxnLst/>
              <a:rect l="l" t="t" r="r" b="b"/>
              <a:pathLst>
                <a:path w="1157448" h="1214878">
                  <a:moveTo>
                    <a:pt x="0" y="0"/>
                  </a:moveTo>
                  <a:lnTo>
                    <a:pt x="1157447" y="0"/>
                  </a:lnTo>
                  <a:lnTo>
                    <a:pt x="1157447" y="1214878"/>
                  </a:lnTo>
                  <a:lnTo>
                    <a:pt x="0" y="1214878"/>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400" b="0" i="0" u="none" strike="noStrike" kern="1200" cap="none" spc="0" normalizeH="0" baseline="0" noProof="0">
                <a:ln>
                  <a:noFill/>
                </a:ln>
                <a:solidFill>
                  <a:prstClr val="black"/>
                </a:solidFill>
                <a:effectLst/>
                <a:uLnTx/>
                <a:uFillTx/>
                <a:latin typeface="Arial"/>
                <a:ea typeface="Arial Unicode MS"/>
                <a:cs typeface="+mn-cs"/>
              </a:endParaRPr>
            </a:p>
          </p:txBody>
        </p:sp>
        <p:sp>
          <p:nvSpPr>
            <p:cNvPr id="15" name="Freeform 7">
              <a:extLst>
                <a:ext uri="{FF2B5EF4-FFF2-40B4-BE49-F238E27FC236}">
                  <a16:creationId xmlns:a16="http://schemas.microsoft.com/office/drawing/2014/main" id="{C1E3E1DD-F1E7-8E65-99B5-1AC686452BAE}"/>
                </a:ext>
              </a:extLst>
            </p:cNvPr>
            <p:cNvSpPr/>
            <p:nvPr/>
          </p:nvSpPr>
          <p:spPr>
            <a:xfrm rot="10800000">
              <a:off x="4762926" y="3901162"/>
              <a:ext cx="883548" cy="1214878"/>
            </a:xfrm>
            <a:custGeom>
              <a:avLst/>
              <a:gdLst/>
              <a:ahLst/>
              <a:cxnLst/>
              <a:rect l="l" t="t" r="r" b="b"/>
              <a:pathLst>
                <a:path w="883548" h="1214878">
                  <a:moveTo>
                    <a:pt x="0" y="0"/>
                  </a:moveTo>
                  <a:lnTo>
                    <a:pt x="883547" y="0"/>
                  </a:lnTo>
                  <a:lnTo>
                    <a:pt x="883547" y="1214878"/>
                  </a:lnTo>
                  <a:lnTo>
                    <a:pt x="0" y="1214878"/>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400" b="0" i="0" u="none" strike="noStrike" kern="1200" cap="none" spc="0" normalizeH="0" baseline="0" noProof="0">
                <a:ln>
                  <a:noFill/>
                </a:ln>
                <a:solidFill>
                  <a:prstClr val="black"/>
                </a:solidFill>
                <a:effectLst/>
                <a:uLnTx/>
                <a:uFillTx/>
                <a:latin typeface="Arial"/>
                <a:ea typeface="Arial Unicode MS"/>
                <a:cs typeface="+mn-cs"/>
              </a:endParaRPr>
            </a:p>
          </p:txBody>
        </p:sp>
        <p:sp>
          <p:nvSpPr>
            <p:cNvPr id="16" name="TextBox 13">
              <a:extLst>
                <a:ext uri="{FF2B5EF4-FFF2-40B4-BE49-F238E27FC236}">
                  <a16:creationId xmlns:a16="http://schemas.microsoft.com/office/drawing/2014/main" id="{5C16062B-C889-35B4-066B-63A2452C8213}"/>
                </a:ext>
              </a:extLst>
            </p:cNvPr>
            <p:cNvSpPr txBox="1"/>
            <p:nvPr/>
          </p:nvSpPr>
          <p:spPr>
            <a:xfrm>
              <a:off x="1365898" y="5143058"/>
              <a:ext cx="2827192" cy="477166"/>
            </a:xfrm>
            <a:prstGeom prst="rect">
              <a:avLst/>
            </a:prstGeom>
          </p:spPr>
          <p:txBody>
            <a:bodyPr wrap="square" lIns="0" tIns="0" rIns="0" bIns="0" rtlCol="0" anchor="t">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Adobe Arabic" panose="02040503050201020203" pitchFamily="18" charset="-78"/>
                <a:ea typeface="Inter"/>
                <a:cs typeface="Adobe Arabic" panose="02040503050201020203" pitchFamily="18" charset="-78"/>
                <a:sym typeface="Inter"/>
              </a:endParaRPr>
            </a:p>
          </p:txBody>
        </p:sp>
        <p:sp>
          <p:nvSpPr>
            <p:cNvPr id="17" name="TextBox 14">
              <a:extLst>
                <a:ext uri="{FF2B5EF4-FFF2-40B4-BE49-F238E27FC236}">
                  <a16:creationId xmlns:a16="http://schemas.microsoft.com/office/drawing/2014/main" id="{9F327395-E06A-CF22-312B-227A8FC4B161}"/>
                </a:ext>
              </a:extLst>
            </p:cNvPr>
            <p:cNvSpPr txBox="1"/>
            <p:nvPr/>
          </p:nvSpPr>
          <p:spPr>
            <a:xfrm>
              <a:off x="914400" y="4653516"/>
              <a:ext cx="3293476" cy="572599"/>
            </a:xfrm>
            <a:prstGeom prst="rect">
              <a:avLst/>
            </a:prstGeom>
          </p:spPr>
          <p:txBody>
            <a:bodyPr wrap="square" lIns="0" tIns="0" rIns="0" bIns="0" rtlCol="0" anchor="t">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ar-AE" sz="2400" b="1" i="0" u="none" strike="noStrike" kern="1200" cap="none" spc="0" normalizeH="0" baseline="0" noProof="0" dirty="0">
                  <a:ln>
                    <a:noFill/>
                  </a:ln>
                  <a:solidFill>
                    <a:prstClr val="black"/>
                  </a:solidFill>
                  <a:effectLst/>
                  <a:uLnTx/>
                  <a:uFillTx/>
                  <a:latin typeface="Adobe Arabic" panose="02040503050201020203" pitchFamily="18" charset="-78"/>
                  <a:ea typeface="Inter Bold"/>
                  <a:cs typeface="Adobe Arabic" panose="02040503050201020203" pitchFamily="18" charset="-78"/>
                  <a:sym typeface="Inter Bold"/>
                </a:rPr>
                <a:t>بناء ثقافة الدعم المتبادل</a:t>
              </a:r>
              <a:endParaRPr kumimoji="0" lang="en-US" sz="2400" b="1" i="0" u="none" strike="noStrike" kern="1200" cap="none" spc="0" normalizeH="0" baseline="0" noProof="0" dirty="0">
                <a:ln>
                  <a:noFill/>
                </a:ln>
                <a:solidFill>
                  <a:prstClr val="black"/>
                </a:solidFill>
                <a:effectLst/>
                <a:uLnTx/>
                <a:uFillTx/>
                <a:latin typeface="Adobe Arabic" panose="02040503050201020203" pitchFamily="18" charset="-78"/>
                <a:ea typeface="Inter Bold"/>
                <a:cs typeface="Adobe Arabic" panose="02040503050201020203" pitchFamily="18" charset="-78"/>
                <a:sym typeface="Inter Bold"/>
              </a:endParaRPr>
            </a:p>
          </p:txBody>
        </p:sp>
      </p:grpSp>
      <p:grpSp>
        <p:nvGrpSpPr>
          <p:cNvPr id="23" name="مجموعة 22">
            <a:extLst>
              <a:ext uri="{FF2B5EF4-FFF2-40B4-BE49-F238E27FC236}">
                <a16:creationId xmlns:a16="http://schemas.microsoft.com/office/drawing/2014/main" id="{5E175B2C-182A-65ED-D482-A1DE29EE1DB5}"/>
              </a:ext>
            </a:extLst>
          </p:cNvPr>
          <p:cNvGrpSpPr/>
          <p:nvPr/>
        </p:nvGrpSpPr>
        <p:grpSpPr>
          <a:xfrm>
            <a:off x="8956837" y="3725637"/>
            <a:ext cx="2956970" cy="1164016"/>
            <a:chOff x="5927998" y="3885999"/>
            <a:chExt cx="4584377" cy="1804647"/>
          </a:xfrm>
        </p:grpSpPr>
        <p:sp>
          <p:nvSpPr>
            <p:cNvPr id="24" name="Freeform 8">
              <a:extLst>
                <a:ext uri="{FF2B5EF4-FFF2-40B4-BE49-F238E27FC236}">
                  <a16:creationId xmlns:a16="http://schemas.microsoft.com/office/drawing/2014/main" id="{1EDAFDD9-832F-4056-8895-075ED2CB8D8E}"/>
                </a:ext>
              </a:extLst>
            </p:cNvPr>
            <p:cNvSpPr/>
            <p:nvPr/>
          </p:nvSpPr>
          <p:spPr>
            <a:xfrm rot="5400000">
              <a:off x="5960661" y="3857284"/>
              <a:ext cx="1157448" cy="1214878"/>
            </a:xfrm>
            <a:custGeom>
              <a:avLst/>
              <a:gdLst/>
              <a:ahLst/>
              <a:cxnLst/>
              <a:rect l="l" t="t" r="r" b="b"/>
              <a:pathLst>
                <a:path w="1157448" h="1214878">
                  <a:moveTo>
                    <a:pt x="0" y="0"/>
                  </a:moveTo>
                  <a:lnTo>
                    <a:pt x="1157447" y="0"/>
                  </a:lnTo>
                  <a:lnTo>
                    <a:pt x="1157447" y="1214878"/>
                  </a:lnTo>
                  <a:lnTo>
                    <a:pt x="0" y="1214878"/>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400" b="0" i="0" u="none" strike="noStrike" kern="1200" cap="none" spc="0" normalizeH="0" baseline="0" noProof="0">
                <a:ln>
                  <a:noFill/>
                </a:ln>
                <a:solidFill>
                  <a:prstClr val="black"/>
                </a:solidFill>
                <a:effectLst/>
                <a:uLnTx/>
                <a:uFillTx/>
                <a:latin typeface="Arial"/>
                <a:ea typeface="Arial Unicode MS"/>
                <a:cs typeface="+mn-cs"/>
              </a:endParaRPr>
            </a:p>
          </p:txBody>
        </p:sp>
        <p:sp>
          <p:nvSpPr>
            <p:cNvPr id="25" name="Freeform 9">
              <a:extLst>
                <a:ext uri="{FF2B5EF4-FFF2-40B4-BE49-F238E27FC236}">
                  <a16:creationId xmlns:a16="http://schemas.microsoft.com/office/drawing/2014/main" id="{DCC8099B-0A6D-03D1-9292-4754E0E48E87}"/>
                </a:ext>
              </a:extLst>
            </p:cNvPr>
            <p:cNvSpPr/>
            <p:nvPr/>
          </p:nvSpPr>
          <p:spPr>
            <a:xfrm rot="5400000">
              <a:off x="6093663" y="3720334"/>
              <a:ext cx="883548" cy="1214878"/>
            </a:xfrm>
            <a:custGeom>
              <a:avLst/>
              <a:gdLst/>
              <a:ahLst/>
              <a:cxnLst/>
              <a:rect l="l" t="t" r="r" b="b"/>
              <a:pathLst>
                <a:path w="883548" h="1214878">
                  <a:moveTo>
                    <a:pt x="0" y="0"/>
                  </a:moveTo>
                  <a:lnTo>
                    <a:pt x="883548" y="0"/>
                  </a:lnTo>
                  <a:lnTo>
                    <a:pt x="883548" y="1214878"/>
                  </a:lnTo>
                  <a:lnTo>
                    <a:pt x="0" y="1214878"/>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400" b="0" i="0" u="none" strike="noStrike" kern="1200" cap="none" spc="0" normalizeH="0" baseline="0" noProof="0">
                <a:ln>
                  <a:noFill/>
                </a:ln>
                <a:solidFill>
                  <a:prstClr val="black"/>
                </a:solidFill>
                <a:effectLst/>
                <a:uLnTx/>
                <a:uFillTx/>
                <a:latin typeface="Arial"/>
                <a:ea typeface="Arial Unicode MS"/>
                <a:cs typeface="+mn-cs"/>
              </a:endParaRPr>
            </a:p>
          </p:txBody>
        </p:sp>
        <p:sp>
          <p:nvSpPr>
            <p:cNvPr id="26" name="TextBox 17">
              <a:extLst>
                <a:ext uri="{FF2B5EF4-FFF2-40B4-BE49-F238E27FC236}">
                  <a16:creationId xmlns:a16="http://schemas.microsoft.com/office/drawing/2014/main" id="{51FE1BCD-B65E-B58B-B28B-892D1B4FC1F7}"/>
                </a:ext>
              </a:extLst>
            </p:cNvPr>
            <p:cNvSpPr txBox="1"/>
            <p:nvPr/>
          </p:nvSpPr>
          <p:spPr>
            <a:xfrm>
              <a:off x="7385059" y="5213480"/>
              <a:ext cx="3127316" cy="477166"/>
            </a:xfrm>
            <a:prstGeom prst="rect">
              <a:avLst/>
            </a:prstGeom>
          </p:spPr>
          <p:txBody>
            <a:bodyPr wrap="square" lIns="0" tIns="0" rIns="0" bIns="0" rtlCol="0" anchor="t">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Adobe Arabic" panose="02040503050201020203" pitchFamily="18" charset="-78"/>
                <a:ea typeface="Inter"/>
                <a:cs typeface="Adobe Arabic" panose="02040503050201020203" pitchFamily="18" charset="-78"/>
                <a:sym typeface="Inter"/>
              </a:endParaRPr>
            </a:p>
          </p:txBody>
        </p:sp>
        <p:sp>
          <p:nvSpPr>
            <p:cNvPr id="27" name="TextBox 18">
              <a:extLst>
                <a:ext uri="{FF2B5EF4-FFF2-40B4-BE49-F238E27FC236}">
                  <a16:creationId xmlns:a16="http://schemas.microsoft.com/office/drawing/2014/main" id="{B8E01A88-5BFC-61E6-80CD-68706AA1BAE7}"/>
                </a:ext>
              </a:extLst>
            </p:cNvPr>
            <p:cNvSpPr txBox="1"/>
            <p:nvPr/>
          </p:nvSpPr>
          <p:spPr>
            <a:xfrm>
              <a:off x="7367963" y="4680124"/>
              <a:ext cx="2660497" cy="572599"/>
            </a:xfrm>
            <a:prstGeom prst="rect">
              <a:avLst/>
            </a:prstGeom>
          </p:spPr>
          <p:txBody>
            <a:bodyPr wrap="square" lIns="0" tIns="0" rIns="0" bIns="0" rtlCol="0" anchor="t">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ar-AE" sz="2400" b="1" i="0" u="none" strike="noStrike" kern="1200" cap="none" spc="0" normalizeH="0" baseline="0" noProof="0" dirty="0">
                  <a:ln>
                    <a:noFill/>
                  </a:ln>
                  <a:solidFill>
                    <a:prstClr val="black"/>
                  </a:solidFill>
                  <a:effectLst/>
                  <a:uLnTx/>
                  <a:uFillTx/>
                  <a:latin typeface="Adobe Arabic" panose="02040503050201020203" pitchFamily="18" charset="-78"/>
                  <a:ea typeface="Inter Bold"/>
                  <a:cs typeface="Adobe Arabic" panose="02040503050201020203" pitchFamily="18" charset="-78"/>
                  <a:sym typeface="Inter Bold"/>
                </a:rPr>
                <a:t>الاعتراف والتقدير</a:t>
              </a:r>
              <a:endParaRPr kumimoji="0" lang="en-US" sz="2400" b="1" i="0" u="none" strike="noStrike" kern="1200" cap="none" spc="0" normalizeH="0" baseline="0" noProof="0" dirty="0">
                <a:ln>
                  <a:noFill/>
                </a:ln>
                <a:solidFill>
                  <a:prstClr val="black"/>
                </a:solidFill>
                <a:effectLst/>
                <a:uLnTx/>
                <a:uFillTx/>
                <a:latin typeface="Adobe Arabic" panose="02040503050201020203" pitchFamily="18" charset="-78"/>
                <a:ea typeface="Inter Bold"/>
                <a:cs typeface="Adobe Arabic" panose="02040503050201020203" pitchFamily="18" charset="-78"/>
                <a:sym typeface="Inter Bold"/>
              </a:endParaRPr>
            </a:p>
          </p:txBody>
        </p:sp>
      </p:grpSp>
    </p:spTree>
    <p:extLst>
      <p:ext uri="{BB962C8B-B14F-4D97-AF65-F5344CB8AC3E}">
        <p14:creationId xmlns:p14="http://schemas.microsoft.com/office/powerpoint/2010/main" val="103376297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1+#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cBhvr additive="base">
                                        <p:cTn id="11" dur="500" fill="hold"/>
                                        <p:tgtEl>
                                          <p:spTgt spid="30"/>
                                        </p:tgtEl>
                                        <p:attrNameLst>
                                          <p:attrName>ppt_x</p:attrName>
                                        </p:attrNameLst>
                                      </p:cBhvr>
                                      <p:tavLst>
                                        <p:tav tm="0">
                                          <p:val>
                                            <p:strVal val="1+#ppt_w/2"/>
                                          </p:val>
                                        </p:tav>
                                        <p:tav tm="100000">
                                          <p:val>
                                            <p:strVal val="#ppt_x"/>
                                          </p:val>
                                        </p:tav>
                                      </p:tavLst>
                                    </p:anim>
                                    <p:anim calcmode="lin" valueType="num">
                                      <p:cBhvr additive="base">
                                        <p:cTn id="12" dur="500" fill="hold"/>
                                        <p:tgtEl>
                                          <p:spTgt spid="30"/>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0"/>
                                  </p:stCondLst>
                                  <p:childTnLst>
                                    <p:set>
                                      <p:cBhvr>
                                        <p:cTn id="14" dur="1" fill="hold">
                                          <p:stCondLst>
                                            <p:cond delay="0"/>
                                          </p:stCondLst>
                                        </p:cTn>
                                        <p:tgtEl>
                                          <p:spTgt spid="33"/>
                                        </p:tgtEl>
                                        <p:attrNameLst>
                                          <p:attrName>style.visibility</p:attrName>
                                        </p:attrNameLst>
                                      </p:cBhvr>
                                      <p:to>
                                        <p:strVal val="visible"/>
                                      </p:to>
                                    </p:set>
                                    <p:anim calcmode="lin" valueType="num">
                                      <p:cBhvr additive="base">
                                        <p:cTn id="15" dur="500" fill="hold"/>
                                        <p:tgtEl>
                                          <p:spTgt spid="33"/>
                                        </p:tgtEl>
                                        <p:attrNameLst>
                                          <p:attrName>ppt_x</p:attrName>
                                        </p:attrNameLst>
                                      </p:cBhvr>
                                      <p:tavLst>
                                        <p:tav tm="0">
                                          <p:val>
                                            <p:strVal val="1+#ppt_w/2"/>
                                          </p:val>
                                        </p:tav>
                                        <p:tav tm="100000">
                                          <p:val>
                                            <p:strVal val="#ppt_x"/>
                                          </p:val>
                                        </p:tav>
                                      </p:tavLst>
                                    </p:anim>
                                    <p:anim calcmode="lin" valueType="num">
                                      <p:cBhvr additive="base">
                                        <p:cTn id="16" dur="500" fill="hold"/>
                                        <p:tgtEl>
                                          <p:spTgt spid="3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93E91F-0BF0-DD26-6E7E-C4EAA4F24C0D}"/>
            </a:ext>
          </a:extLst>
        </p:cNvPr>
        <p:cNvGrpSpPr/>
        <p:nvPr/>
      </p:nvGrpSpPr>
      <p:grpSpPr>
        <a:xfrm>
          <a:off x="0" y="0"/>
          <a:ext cx="0" cy="0"/>
          <a:chOff x="0" y="0"/>
          <a:chExt cx="0" cy="0"/>
        </a:xfrm>
      </p:grpSpPr>
      <p:pic>
        <p:nvPicPr>
          <p:cNvPr id="9" name="Picture 8">
            <a:extLst>
              <a:ext uri="{FF2B5EF4-FFF2-40B4-BE49-F238E27FC236}">
                <a16:creationId xmlns:a16="http://schemas.microsoft.com/office/drawing/2014/main" id="{401EE0C6-0A06-257A-32D0-7BB4D339F9C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2" name="TextBox 7">
            <a:extLst>
              <a:ext uri="{FF2B5EF4-FFF2-40B4-BE49-F238E27FC236}">
                <a16:creationId xmlns:a16="http://schemas.microsoft.com/office/drawing/2014/main" id="{FF4CFA9D-0730-2E55-7AE6-008BA673D617}"/>
              </a:ext>
            </a:extLst>
          </p:cNvPr>
          <p:cNvSpPr txBox="1"/>
          <p:nvPr/>
        </p:nvSpPr>
        <p:spPr>
          <a:xfrm>
            <a:off x="1378870" y="-140860"/>
            <a:ext cx="9020620" cy="729430"/>
          </a:xfrm>
          <a:prstGeom prst="rect">
            <a:avLst/>
          </a:prstGeom>
          <a:noFill/>
        </p:spPr>
        <p:txBody>
          <a:bodyPr wrap="square">
            <a:spAutoFit/>
          </a:bodyPr>
          <a:lstStyle/>
          <a:p>
            <a:pPr algn="ctr" rtl="1">
              <a:lnSpc>
                <a:spcPct val="115000"/>
              </a:lnSpc>
            </a:pPr>
            <a:r>
              <a:rPr lang="ar-SA" sz="3600" b="1" dirty="0">
                <a:solidFill>
                  <a:schemeClr val="bg1"/>
                </a:solidFill>
                <a:latin typeface="Adobe Arabic" panose="02040503050201020203" pitchFamily="18" charset="-78"/>
                <a:cs typeface="Adobe Arabic" panose="02040503050201020203" pitchFamily="18" charset="-78"/>
              </a:rPr>
              <a:t>بناء الثقة وتعزيز العلاقات المهنية</a:t>
            </a:r>
          </a:p>
        </p:txBody>
      </p:sp>
      <p:grpSp>
        <p:nvGrpSpPr>
          <p:cNvPr id="3" name="Group 36">
            <a:extLst>
              <a:ext uri="{FF2B5EF4-FFF2-40B4-BE49-F238E27FC236}">
                <a16:creationId xmlns:a16="http://schemas.microsoft.com/office/drawing/2014/main" id="{F7EB95B9-89F9-94EA-B788-2D0B46263BAB}"/>
              </a:ext>
            </a:extLst>
          </p:cNvPr>
          <p:cNvGrpSpPr/>
          <p:nvPr/>
        </p:nvGrpSpPr>
        <p:grpSpPr>
          <a:xfrm>
            <a:off x="1473201" y="701754"/>
            <a:ext cx="10585835" cy="895350"/>
            <a:chOff x="1451453" y="997952"/>
            <a:chExt cx="10585835" cy="895350"/>
          </a:xfrm>
        </p:grpSpPr>
        <p:sp>
          <p:nvSpPr>
            <p:cNvPr id="5" name="TextBox 3">
              <a:extLst>
                <a:ext uri="{FF2B5EF4-FFF2-40B4-BE49-F238E27FC236}">
                  <a16:creationId xmlns:a16="http://schemas.microsoft.com/office/drawing/2014/main" id="{6BB9138A-509B-6818-FCA0-9370D3C4662C}"/>
                </a:ext>
              </a:extLst>
            </p:cNvPr>
            <p:cNvSpPr txBox="1"/>
            <p:nvPr/>
          </p:nvSpPr>
          <p:spPr>
            <a:xfrm>
              <a:off x="1451453" y="1119604"/>
              <a:ext cx="9538086" cy="707886"/>
            </a:xfrm>
            <a:prstGeom prst="rect">
              <a:avLst/>
            </a:prstGeom>
            <a:noFill/>
          </p:spPr>
          <p:txBody>
            <a:bodyPr wrap="square">
              <a:spAutoFit/>
            </a:bodyPr>
            <a:lstStyle/>
            <a:p>
              <a:pPr algn="r" rtl="1"/>
              <a:r>
                <a:rPr lang="ar-SA" sz="4000" b="1" dirty="0">
                  <a:solidFill>
                    <a:srgbClr val="168489"/>
                  </a:solidFill>
                  <a:latin typeface="Adobe Arabic" panose="02040503050201020203" pitchFamily="18" charset="-78"/>
                  <a:cs typeface="Adobe Arabic" panose="02040503050201020203" pitchFamily="18" charset="-78"/>
                </a:rPr>
                <a:t>استعادة الثقة بعد الإخفاقات</a:t>
              </a:r>
              <a:endParaRPr lang="fr-FR" sz="4000" dirty="0">
                <a:solidFill>
                  <a:srgbClr val="168489"/>
                </a:solidFill>
                <a:latin typeface="Adobe Arabic" panose="02040503050201020203" pitchFamily="18" charset="-78"/>
                <a:cs typeface="Adobe Arabic" panose="02040503050201020203" pitchFamily="18" charset="-78"/>
              </a:endParaRPr>
            </a:p>
          </p:txBody>
        </p:sp>
        <p:pic>
          <p:nvPicPr>
            <p:cNvPr id="6" name="Picture 2" descr="Idea ">
              <a:extLst>
                <a:ext uri="{FF2B5EF4-FFF2-40B4-BE49-F238E27FC236}">
                  <a16:creationId xmlns:a16="http://schemas.microsoft.com/office/drawing/2014/main" id="{56AB1134-5165-D449-890D-7C057464F83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141938" y="997952"/>
              <a:ext cx="895350" cy="89535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1" name="مجموعة 10">
            <a:extLst>
              <a:ext uri="{FF2B5EF4-FFF2-40B4-BE49-F238E27FC236}">
                <a16:creationId xmlns:a16="http://schemas.microsoft.com/office/drawing/2014/main" id="{22163855-909F-AF35-4A23-2928053167FA}"/>
              </a:ext>
            </a:extLst>
          </p:cNvPr>
          <p:cNvGrpSpPr/>
          <p:nvPr/>
        </p:nvGrpSpPr>
        <p:grpSpPr>
          <a:xfrm>
            <a:off x="4044201" y="1350818"/>
            <a:ext cx="5530613" cy="1666736"/>
            <a:chOff x="4044201" y="1350818"/>
            <a:chExt cx="5530613" cy="1666736"/>
          </a:xfrm>
        </p:grpSpPr>
        <p:grpSp>
          <p:nvGrpSpPr>
            <p:cNvPr id="19" name="مجموعة 18">
              <a:extLst>
                <a:ext uri="{FF2B5EF4-FFF2-40B4-BE49-F238E27FC236}">
                  <a16:creationId xmlns:a16="http://schemas.microsoft.com/office/drawing/2014/main" id="{C51233B6-FD05-6590-DE89-8B541CF7037E}"/>
                </a:ext>
              </a:extLst>
            </p:cNvPr>
            <p:cNvGrpSpPr/>
            <p:nvPr/>
          </p:nvGrpSpPr>
          <p:grpSpPr>
            <a:xfrm>
              <a:off x="5185064" y="1350818"/>
              <a:ext cx="1485900" cy="1465940"/>
              <a:chOff x="3532909" y="1330036"/>
              <a:chExt cx="1485900" cy="1465940"/>
            </a:xfrm>
            <a:effectLst>
              <a:innerShdw blurRad="63500" dist="50800" dir="13500000">
                <a:prstClr val="black">
                  <a:alpha val="50000"/>
                </a:prstClr>
              </a:innerShdw>
            </a:effectLst>
            <a:scene3d>
              <a:camera prst="orthographicFront">
                <a:rot lat="0" lon="0" rev="0"/>
              </a:camera>
              <a:lightRig rig="balanced" dir="t">
                <a:rot lat="0" lon="0" rev="8700000"/>
              </a:lightRig>
            </a:scene3d>
          </p:grpSpPr>
          <p:sp>
            <p:nvSpPr>
              <p:cNvPr id="18" name="شكل حر: شكل 17">
                <a:extLst>
                  <a:ext uri="{FF2B5EF4-FFF2-40B4-BE49-F238E27FC236}">
                    <a16:creationId xmlns:a16="http://schemas.microsoft.com/office/drawing/2014/main" id="{29506AEE-F13A-5CB9-074F-0D0940F0EC14}"/>
                  </a:ext>
                </a:extLst>
              </p:cNvPr>
              <p:cNvSpPr/>
              <p:nvPr/>
            </p:nvSpPr>
            <p:spPr>
              <a:xfrm>
                <a:off x="3685309" y="1480389"/>
                <a:ext cx="1181100" cy="1165234"/>
              </a:xfrm>
              <a:custGeom>
                <a:avLst/>
                <a:gdLst>
                  <a:gd name="csX0" fmla="*/ 590550 w 1181100"/>
                  <a:gd name="csY0" fmla="*/ 0 h 1165234"/>
                  <a:gd name="csX1" fmla="*/ 1181100 w 1181100"/>
                  <a:gd name="csY1" fmla="*/ 582617 h 1165234"/>
                  <a:gd name="csX2" fmla="*/ 590550 w 1181100"/>
                  <a:gd name="csY2" fmla="*/ 1165234 h 1165234"/>
                  <a:gd name="csX3" fmla="*/ 0 w 1181100"/>
                  <a:gd name="csY3" fmla="*/ 582617 h 1165234"/>
                  <a:gd name="csX4" fmla="*/ 590550 w 1181100"/>
                  <a:gd name="csY4" fmla="*/ 0 h 1165234"/>
                </a:gdLst>
                <a:ahLst/>
                <a:cxnLst>
                  <a:cxn ang="0">
                    <a:pos x="csX0" y="csY0"/>
                  </a:cxn>
                  <a:cxn ang="0">
                    <a:pos x="csX1" y="csY1"/>
                  </a:cxn>
                  <a:cxn ang="0">
                    <a:pos x="csX2" y="csY2"/>
                  </a:cxn>
                  <a:cxn ang="0">
                    <a:pos x="csX3" y="csY3"/>
                  </a:cxn>
                  <a:cxn ang="0">
                    <a:pos x="csX4" y="csY4"/>
                  </a:cxn>
                </a:cxnLst>
                <a:rect l="l" t="t" r="r" b="b"/>
                <a:pathLst>
                  <a:path w="1181100" h="1165234">
                    <a:moveTo>
                      <a:pt x="590550" y="0"/>
                    </a:moveTo>
                    <a:cubicBezTo>
                      <a:pt x="916702" y="0"/>
                      <a:pt x="1181100" y="260847"/>
                      <a:pt x="1181100" y="582617"/>
                    </a:cubicBezTo>
                    <a:cubicBezTo>
                      <a:pt x="1181100" y="904387"/>
                      <a:pt x="916702" y="1165234"/>
                      <a:pt x="590550" y="1165234"/>
                    </a:cubicBezTo>
                    <a:cubicBezTo>
                      <a:pt x="264398" y="1165234"/>
                      <a:pt x="0" y="904387"/>
                      <a:pt x="0" y="582617"/>
                    </a:cubicBezTo>
                    <a:cubicBezTo>
                      <a:pt x="0" y="260847"/>
                      <a:pt x="264398" y="0"/>
                      <a:pt x="590550" y="0"/>
                    </a:cubicBezTo>
                    <a:close/>
                  </a:path>
                </a:pathLst>
              </a:custGeom>
              <a:solidFill>
                <a:srgbClr val="A0C9CA"/>
              </a:solidFill>
              <a:ln>
                <a:noFill/>
              </a:ln>
              <a:effectLst>
                <a:outerShdw blurRad="44450" dist="27940" dir="5400000" algn="ctr">
                  <a:srgbClr val="000000">
                    <a:alpha val="32000"/>
                  </a:srgbClr>
                </a:outerShdw>
              </a:effectLst>
              <a:sp3d>
                <a:bevelT w="190500" h="38100"/>
              </a:sp3d>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fr-FR"/>
              </a:p>
            </p:txBody>
          </p:sp>
          <p:sp>
            <p:nvSpPr>
              <p:cNvPr id="17" name="شكل حر: شكل 16">
                <a:extLst>
                  <a:ext uri="{FF2B5EF4-FFF2-40B4-BE49-F238E27FC236}">
                    <a16:creationId xmlns:a16="http://schemas.microsoft.com/office/drawing/2014/main" id="{90D6C640-1678-09AD-9AE9-CBDB40B66814}"/>
                  </a:ext>
                </a:extLst>
              </p:cNvPr>
              <p:cNvSpPr/>
              <p:nvPr/>
            </p:nvSpPr>
            <p:spPr>
              <a:xfrm>
                <a:off x="3532909" y="1330036"/>
                <a:ext cx="1485900" cy="1465940"/>
              </a:xfrm>
              <a:custGeom>
                <a:avLst/>
                <a:gdLst>
                  <a:gd name="csX0" fmla="*/ 742950 w 1485900"/>
                  <a:gd name="csY0" fmla="*/ 0 h 1465940"/>
                  <a:gd name="csX1" fmla="*/ 1485900 w 1485900"/>
                  <a:gd name="csY1" fmla="*/ 732970 h 1465940"/>
                  <a:gd name="csX2" fmla="*/ 742950 w 1485900"/>
                  <a:gd name="csY2" fmla="*/ 1465940 h 1465940"/>
                  <a:gd name="csX3" fmla="*/ 0 w 1485900"/>
                  <a:gd name="csY3" fmla="*/ 732970 h 1465940"/>
                  <a:gd name="csX4" fmla="*/ 742950 w 1485900"/>
                  <a:gd name="csY4" fmla="*/ 0 h 1465940"/>
                  <a:gd name="csX5" fmla="*/ 742950 w 1485900"/>
                  <a:gd name="csY5" fmla="*/ 150353 h 1465940"/>
                  <a:gd name="csX6" fmla="*/ 152400 w 1485900"/>
                  <a:gd name="csY6" fmla="*/ 732970 h 1465940"/>
                  <a:gd name="csX7" fmla="*/ 742950 w 1485900"/>
                  <a:gd name="csY7" fmla="*/ 1315587 h 1465940"/>
                  <a:gd name="csX8" fmla="*/ 1333500 w 1485900"/>
                  <a:gd name="csY8" fmla="*/ 732970 h 1465940"/>
                  <a:gd name="csX9" fmla="*/ 742950 w 1485900"/>
                  <a:gd name="csY9" fmla="*/ 150353 h 1465940"/>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Lst>
                <a:rect l="l" t="t" r="r" b="b"/>
                <a:pathLst>
                  <a:path w="1485900" h="1465940">
                    <a:moveTo>
                      <a:pt x="742950" y="0"/>
                    </a:moveTo>
                    <a:cubicBezTo>
                      <a:pt x="1153270" y="0"/>
                      <a:pt x="1485900" y="328162"/>
                      <a:pt x="1485900" y="732970"/>
                    </a:cubicBezTo>
                    <a:cubicBezTo>
                      <a:pt x="1485900" y="1137778"/>
                      <a:pt x="1153270" y="1465940"/>
                      <a:pt x="742950" y="1465940"/>
                    </a:cubicBezTo>
                    <a:cubicBezTo>
                      <a:pt x="332630" y="1465940"/>
                      <a:pt x="0" y="1137778"/>
                      <a:pt x="0" y="732970"/>
                    </a:cubicBezTo>
                    <a:cubicBezTo>
                      <a:pt x="0" y="328162"/>
                      <a:pt x="332630" y="0"/>
                      <a:pt x="742950" y="0"/>
                    </a:cubicBezTo>
                    <a:close/>
                    <a:moveTo>
                      <a:pt x="742950" y="150353"/>
                    </a:moveTo>
                    <a:cubicBezTo>
                      <a:pt x="416798" y="150353"/>
                      <a:pt x="152400" y="411200"/>
                      <a:pt x="152400" y="732970"/>
                    </a:cubicBezTo>
                    <a:cubicBezTo>
                      <a:pt x="152400" y="1054740"/>
                      <a:pt x="416798" y="1315587"/>
                      <a:pt x="742950" y="1315587"/>
                    </a:cubicBezTo>
                    <a:cubicBezTo>
                      <a:pt x="1069102" y="1315587"/>
                      <a:pt x="1333500" y="1054740"/>
                      <a:pt x="1333500" y="732970"/>
                    </a:cubicBezTo>
                    <a:cubicBezTo>
                      <a:pt x="1333500" y="411200"/>
                      <a:pt x="1069102" y="150353"/>
                      <a:pt x="742950" y="150353"/>
                    </a:cubicBezTo>
                    <a:close/>
                  </a:path>
                </a:pathLst>
              </a:custGeom>
              <a:solidFill>
                <a:schemeClr val="bg1">
                  <a:lumMod val="85000"/>
                </a:schemeClr>
              </a:solidFill>
              <a:ln>
                <a:noFill/>
              </a:ln>
              <a:effectLst>
                <a:outerShdw blurRad="44450" dist="27940" dir="5400000" algn="ctr">
                  <a:srgbClr val="000000">
                    <a:alpha val="32000"/>
                  </a:srgbClr>
                </a:outerShdw>
              </a:effectLst>
              <a:sp3d>
                <a:bevelT w="190500" h="38100"/>
              </a:sp3d>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fr-FR" dirty="0"/>
              </a:p>
            </p:txBody>
          </p:sp>
        </p:grpSp>
        <p:grpSp>
          <p:nvGrpSpPr>
            <p:cNvPr id="20" name="مجموعة 19">
              <a:extLst>
                <a:ext uri="{FF2B5EF4-FFF2-40B4-BE49-F238E27FC236}">
                  <a16:creationId xmlns:a16="http://schemas.microsoft.com/office/drawing/2014/main" id="{6E1B5CE6-2968-64C8-E7A6-BF6EEAA44388}"/>
                </a:ext>
              </a:extLst>
            </p:cNvPr>
            <p:cNvGrpSpPr/>
            <p:nvPr/>
          </p:nvGrpSpPr>
          <p:grpSpPr>
            <a:xfrm>
              <a:off x="6315034" y="2315256"/>
              <a:ext cx="711860" cy="702298"/>
              <a:chOff x="3532909" y="1330036"/>
              <a:chExt cx="1485900" cy="1465940"/>
            </a:xfrm>
            <a:effectLst>
              <a:innerShdw blurRad="63500" dist="50800" dir="13500000">
                <a:prstClr val="black">
                  <a:alpha val="50000"/>
                </a:prstClr>
              </a:innerShdw>
            </a:effectLst>
            <a:scene3d>
              <a:camera prst="orthographicFront">
                <a:rot lat="0" lon="0" rev="0"/>
              </a:camera>
              <a:lightRig rig="balanced" dir="t">
                <a:rot lat="0" lon="0" rev="8700000"/>
              </a:lightRig>
            </a:scene3d>
          </p:grpSpPr>
          <p:sp>
            <p:nvSpPr>
              <p:cNvPr id="21" name="شكل حر: شكل 20">
                <a:extLst>
                  <a:ext uri="{FF2B5EF4-FFF2-40B4-BE49-F238E27FC236}">
                    <a16:creationId xmlns:a16="http://schemas.microsoft.com/office/drawing/2014/main" id="{B0E5042D-D5A4-E43E-E362-7F543521239E}"/>
                  </a:ext>
                </a:extLst>
              </p:cNvPr>
              <p:cNvSpPr/>
              <p:nvPr/>
            </p:nvSpPr>
            <p:spPr>
              <a:xfrm>
                <a:off x="3685309" y="1480389"/>
                <a:ext cx="1181100" cy="1165234"/>
              </a:xfrm>
              <a:custGeom>
                <a:avLst/>
                <a:gdLst>
                  <a:gd name="csX0" fmla="*/ 590550 w 1181100"/>
                  <a:gd name="csY0" fmla="*/ 0 h 1165234"/>
                  <a:gd name="csX1" fmla="*/ 1181100 w 1181100"/>
                  <a:gd name="csY1" fmla="*/ 582617 h 1165234"/>
                  <a:gd name="csX2" fmla="*/ 590550 w 1181100"/>
                  <a:gd name="csY2" fmla="*/ 1165234 h 1165234"/>
                  <a:gd name="csX3" fmla="*/ 0 w 1181100"/>
                  <a:gd name="csY3" fmla="*/ 582617 h 1165234"/>
                  <a:gd name="csX4" fmla="*/ 590550 w 1181100"/>
                  <a:gd name="csY4" fmla="*/ 0 h 1165234"/>
                </a:gdLst>
                <a:ahLst/>
                <a:cxnLst>
                  <a:cxn ang="0">
                    <a:pos x="csX0" y="csY0"/>
                  </a:cxn>
                  <a:cxn ang="0">
                    <a:pos x="csX1" y="csY1"/>
                  </a:cxn>
                  <a:cxn ang="0">
                    <a:pos x="csX2" y="csY2"/>
                  </a:cxn>
                  <a:cxn ang="0">
                    <a:pos x="csX3" y="csY3"/>
                  </a:cxn>
                  <a:cxn ang="0">
                    <a:pos x="csX4" y="csY4"/>
                  </a:cxn>
                </a:cxnLst>
                <a:rect l="l" t="t" r="r" b="b"/>
                <a:pathLst>
                  <a:path w="1181100" h="1165234">
                    <a:moveTo>
                      <a:pt x="590550" y="0"/>
                    </a:moveTo>
                    <a:cubicBezTo>
                      <a:pt x="916702" y="0"/>
                      <a:pt x="1181100" y="260847"/>
                      <a:pt x="1181100" y="582617"/>
                    </a:cubicBezTo>
                    <a:cubicBezTo>
                      <a:pt x="1181100" y="904387"/>
                      <a:pt x="916702" y="1165234"/>
                      <a:pt x="590550" y="1165234"/>
                    </a:cubicBezTo>
                    <a:cubicBezTo>
                      <a:pt x="264398" y="1165234"/>
                      <a:pt x="0" y="904387"/>
                      <a:pt x="0" y="582617"/>
                    </a:cubicBezTo>
                    <a:cubicBezTo>
                      <a:pt x="0" y="260847"/>
                      <a:pt x="264398" y="0"/>
                      <a:pt x="590550" y="0"/>
                    </a:cubicBezTo>
                    <a:close/>
                  </a:path>
                </a:pathLst>
              </a:custGeom>
              <a:solidFill>
                <a:srgbClr val="A0C9CA"/>
              </a:solidFill>
              <a:ln>
                <a:noFill/>
              </a:ln>
              <a:effectLst>
                <a:outerShdw blurRad="44450" dist="27940" dir="5400000" algn="ctr">
                  <a:srgbClr val="000000">
                    <a:alpha val="32000"/>
                  </a:srgbClr>
                </a:outerShdw>
              </a:effectLst>
              <a:sp3d>
                <a:bevelT w="190500" h="38100"/>
              </a:sp3d>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fr-FR"/>
              </a:p>
            </p:txBody>
          </p:sp>
          <p:sp>
            <p:nvSpPr>
              <p:cNvPr id="22" name="شكل حر: شكل 21">
                <a:extLst>
                  <a:ext uri="{FF2B5EF4-FFF2-40B4-BE49-F238E27FC236}">
                    <a16:creationId xmlns:a16="http://schemas.microsoft.com/office/drawing/2014/main" id="{F68E6367-9CA4-ADB1-0630-F4CE0A1586C0}"/>
                  </a:ext>
                </a:extLst>
              </p:cNvPr>
              <p:cNvSpPr/>
              <p:nvPr/>
            </p:nvSpPr>
            <p:spPr>
              <a:xfrm>
                <a:off x="3532909" y="1330036"/>
                <a:ext cx="1485900" cy="1465940"/>
              </a:xfrm>
              <a:custGeom>
                <a:avLst/>
                <a:gdLst>
                  <a:gd name="csX0" fmla="*/ 742950 w 1485900"/>
                  <a:gd name="csY0" fmla="*/ 0 h 1465940"/>
                  <a:gd name="csX1" fmla="*/ 1485900 w 1485900"/>
                  <a:gd name="csY1" fmla="*/ 732970 h 1465940"/>
                  <a:gd name="csX2" fmla="*/ 742950 w 1485900"/>
                  <a:gd name="csY2" fmla="*/ 1465940 h 1465940"/>
                  <a:gd name="csX3" fmla="*/ 0 w 1485900"/>
                  <a:gd name="csY3" fmla="*/ 732970 h 1465940"/>
                  <a:gd name="csX4" fmla="*/ 742950 w 1485900"/>
                  <a:gd name="csY4" fmla="*/ 0 h 1465940"/>
                  <a:gd name="csX5" fmla="*/ 742950 w 1485900"/>
                  <a:gd name="csY5" fmla="*/ 150353 h 1465940"/>
                  <a:gd name="csX6" fmla="*/ 152400 w 1485900"/>
                  <a:gd name="csY6" fmla="*/ 732970 h 1465940"/>
                  <a:gd name="csX7" fmla="*/ 742950 w 1485900"/>
                  <a:gd name="csY7" fmla="*/ 1315587 h 1465940"/>
                  <a:gd name="csX8" fmla="*/ 1333500 w 1485900"/>
                  <a:gd name="csY8" fmla="*/ 732970 h 1465940"/>
                  <a:gd name="csX9" fmla="*/ 742950 w 1485900"/>
                  <a:gd name="csY9" fmla="*/ 150353 h 1465940"/>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Lst>
                <a:rect l="l" t="t" r="r" b="b"/>
                <a:pathLst>
                  <a:path w="1485900" h="1465940">
                    <a:moveTo>
                      <a:pt x="742950" y="0"/>
                    </a:moveTo>
                    <a:cubicBezTo>
                      <a:pt x="1153270" y="0"/>
                      <a:pt x="1485900" y="328162"/>
                      <a:pt x="1485900" y="732970"/>
                    </a:cubicBezTo>
                    <a:cubicBezTo>
                      <a:pt x="1485900" y="1137778"/>
                      <a:pt x="1153270" y="1465940"/>
                      <a:pt x="742950" y="1465940"/>
                    </a:cubicBezTo>
                    <a:cubicBezTo>
                      <a:pt x="332630" y="1465940"/>
                      <a:pt x="0" y="1137778"/>
                      <a:pt x="0" y="732970"/>
                    </a:cubicBezTo>
                    <a:cubicBezTo>
                      <a:pt x="0" y="328162"/>
                      <a:pt x="332630" y="0"/>
                      <a:pt x="742950" y="0"/>
                    </a:cubicBezTo>
                    <a:close/>
                    <a:moveTo>
                      <a:pt x="742950" y="150353"/>
                    </a:moveTo>
                    <a:cubicBezTo>
                      <a:pt x="416798" y="150353"/>
                      <a:pt x="152400" y="411200"/>
                      <a:pt x="152400" y="732970"/>
                    </a:cubicBezTo>
                    <a:cubicBezTo>
                      <a:pt x="152400" y="1054740"/>
                      <a:pt x="416798" y="1315587"/>
                      <a:pt x="742950" y="1315587"/>
                    </a:cubicBezTo>
                    <a:cubicBezTo>
                      <a:pt x="1069102" y="1315587"/>
                      <a:pt x="1333500" y="1054740"/>
                      <a:pt x="1333500" y="732970"/>
                    </a:cubicBezTo>
                    <a:cubicBezTo>
                      <a:pt x="1333500" y="411200"/>
                      <a:pt x="1069102" y="150353"/>
                      <a:pt x="742950" y="150353"/>
                    </a:cubicBezTo>
                    <a:close/>
                  </a:path>
                </a:pathLst>
              </a:custGeom>
              <a:solidFill>
                <a:schemeClr val="bg1">
                  <a:lumMod val="85000"/>
                </a:schemeClr>
              </a:solidFill>
              <a:ln>
                <a:noFill/>
              </a:ln>
              <a:effectLst>
                <a:outerShdw blurRad="44450" dist="27940" dir="5400000" algn="ctr">
                  <a:srgbClr val="000000">
                    <a:alpha val="32000"/>
                  </a:srgbClr>
                </a:outerShdw>
              </a:effectLst>
              <a:sp3d>
                <a:bevelT w="190500" h="38100"/>
              </a:sp3d>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fr-FR"/>
              </a:p>
            </p:txBody>
          </p:sp>
        </p:grpSp>
        <p:sp>
          <p:nvSpPr>
            <p:cNvPr id="42" name="Rectangle 74">
              <a:extLst>
                <a:ext uri="{FF2B5EF4-FFF2-40B4-BE49-F238E27FC236}">
                  <a16:creationId xmlns:a16="http://schemas.microsoft.com/office/drawing/2014/main" id="{3C6497ED-C2E3-F808-D2E5-8E6953C01590}"/>
                </a:ext>
              </a:extLst>
            </p:cNvPr>
            <p:cNvSpPr>
              <a:spLocks noChangeArrowheads="1"/>
            </p:cNvSpPr>
            <p:nvPr/>
          </p:nvSpPr>
          <p:spPr bwMode="auto">
            <a:xfrm>
              <a:off x="6259876" y="2348264"/>
              <a:ext cx="789778"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ctr">
                <a:defRPr/>
              </a:pPr>
              <a:r>
                <a:rPr lang="en-US" altLang="ru-RU" sz="3600" b="1" dirty="0">
                  <a:latin typeface="Adobe Arabic" panose="02040503050201020203" pitchFamily="18" charset="-78"/>
                  <a:cs typeface="Adobe Arabic" panose="02040503050201020203" pitchFamily="18" charset="-78"/>
                </a:rPr>
                <a:t>01</a:t>
              </a:r>
              <a:endParaRPr lang="ru-RU" altLang="ru-RU" sz="1200" dirty="0">
                <a:latin typeface="Montserrat SemiBold" panose="00000700000000000000" pitchFamily="50" charset="-52"/>
                <a:cs typeface="Adobe Arabic" panose="02040503050201020203" pitchFamily="18" charset="-78"/>
              </a:endParaRPr>
            </a:p>
          </p:txBody>
        </p:sp>
        <p:sp>
          <p:nvSpPr>
            <p:cNvPr id="47" name="TextBox 47">
              <a:extLst>
                <a:ext uri="{FF2B5EF4-FFF2-40B4-BE49-F238E27FC236}">
                  <a16:creationId xmlns:a16="http://schemas.microsoft.com/office/drawing/2014/main" id="{9FAB829D-B04E-492B-B59B-F95F2658EEA1}"/>
                </a:ext>
              </a:extLst>
            </p:cNvPr>
            <p:cNvSpPr txBox="1"/>
            <p:nvPr/>
          </p:nvSpPr>
          <p:spPr>
            <a:xfrm>
              <a:off x="4044201" y="2035169"/>
              <a:ext cx="5530613" cy="523220"/>
            </a:xfrm>
            <a:prstGeom prst="rect">
              <a:avLst/>
            </a:prstGeom>
            <a:noFill/>
          </p:spPr>
          <p:txBody>
            <a:bodyPr wrap="square">
              <a:spAutoFit/>
            </a:bodyPr>
            <a:lstStyle/>
            <a:p>
              <a:pPr algn="r" rtl="1"/>
              <a:r>
                <a:rPr lang="ar-EG" sz="2800" b="1" dirty="0">
                  <a:latin typeface="Adobe Arabic" panose="02040503050201020203" pitchFamily="18" charset="-78"/>
                  <a:cs typeface="Adobe Arabic" panose="02040503050201020203" pitchFamily="18" charset="-78"/>
                </a:rPr>
                <a:t>الاعتراف الصريح بالخطأ</a:t>
              </a:r>
            </a:p>
          </p:txBody>
        </p:sp>
      </p:grpSp>
      <p:grpSp>
        <p:nvGrpSpPr>
          <p:cNvPr id="12" name="مجموعة 11">
            <a:extLst>
              <a:ext uri="{FF2B5EF4-FFF2-40B4-BE49-F238E27FC236}">
                <a16:creationId xmlns:a16="http://schemas.microsoft.com/office/drawing/2014/main" id="{DE634457-9BF9-808A-06EE-AC5661D20107}"/>
              </a:ext>
            </a:extLst>
          </p:cNvPr>
          <p:cNvGrpSpPr/>
          <p:nvPr/>
        </p:nvGrpSpPr>
        <p:grpSpPr>
          <a:xfrm>
            <a:off x="91440" y="2469573"/>
            <a:ext cx="5825633" cy="1741913"/>
            <a:chOff x="91440" y="2469573"/>
            <a:chExt cx="5825633" cy="1741913"/>
          </a:xfrm>
        </p:grpSpPr>
        <p:grpSp>
          <p:nvGrpSpPr>
            <p:cNvPr id="23" name="مجموعة 22">
              <a:extLst>
                <a:ext uri="{FF2B5EF4-FFF2-40B4-BE49-F238E27FC236}">
                  <a16:creationId xmlns:a16="http://schemas.microsoft.com/office/drawing/2014/main" id="{6179977C-6D45-009B-C097-4EA5C981E6FE}"/>
                </a:ext>
              </a:extLst>
            </p:cNvPr>
            <p:cNvGrpSpPr/>
            <p:nvPr/>
          </p:nvGrpSpPr>
          <p:grpSpPr>
            <a:xfrm>
              <a:off x="4431173" y="2469573"/>
              <a:ext cx="1485900" cy="1465940"/>
              <a:chOff x="3532909" y="1330036"/>
              <a:chExt cx="1485900" cy="1465940"/>
            </a:xfrm>
            <a:effectLst>
              <a:innerShdw blurRad="63500" dist="50800" dir="13500000">
                <a:prstClr val="black">
                  <a:alpha val="50000"/>
                </a:prstClr>
              </a:innerShdw>
            </a:effectLst>
            <a:scene3d>
              <a:camera prst="orthographicFront">
                <a:rot lat="0" lon="0" rev="0"/>
              </a:camera>
              <a:lightRig rig="balanced" dir="t">
                <a:rot lat="0" lon="0" rev="8700000"/>
              </a:lightRig>
            </a:scene3d>
          </p:grpSpPr>
          <p:sp>
            <p:nvSpPr>
              <p:cNvPr id="24" name="شكل حر: شكل 23">
                <a:extLst>
                  <a:ext uri="{FF2B5EF4-FFF2-40B4-BE49-F238E27FC236}">
                    <a16:creationId xmlns:a16="http://schemas.microsoft.com/office/drawing/2014/main" id="{C09F71F5-821C-3F8D-7FFF-E4AA251B80FA}"/>
                  </a:ext>
                </a:extLst>
              </p:cNvPr>
              <p:cNvSpPr/>
              <p:nvPr/>
            </p:nvSpPr>
            <p:spPr>
              <a:xfrm>
                <a:off x="3685309" y="1480389"/>
                <a:ext cx="1181100" cy="1165234"/>
              </a:xfrm>
              <a:custGeom>
                <a:avLst/>
                <a:gdLst>
                  <a:gd name="csX0" fmla="*/ 590550 w 1181100"/>
                  <a:gd name="csY0" fmla="*/ 0 h 1165234"/>
                  <a:gd name="csX1" fmla="*/ 1181100 w 1181100"/>
                  <a:gd name="csY1" fmla="*/ 582617 h 1165234"/>
                  <a:gd name="csX2" fmla="*/ 590550 w 1181100"/>
                  <a:gd name="csY2" fmla="*/ 1165234 h 1165234"/>
                  <a:gd name="csX3" fmla="*/ 0 w 1181100"/>
                  <a:gd name="csY3" fmla="*/ 582617 h 1165234"/>
                  <a:gd name="csX4" fmla="*/ 590550 w 1181100"/>
                  <a:gd name="csY4" fmla="*/ 0 h 1165234"/>
                </a:gdLst>
                <a:ahLst/>
                <a:cxnLst>
                  <a:cxn ang="0">
                    <a:pos x="csX0" y="csY0"/>
                  </a:cxn>
                  <a:cxn ang="0">
                    <a:pos x="csX1" y="csY1"/>
                  </a:cxn>
                  <a:cxn ang="0">
                    <a:pos x="csX2" y="csY2"/>
                  </a:cxn>
                  <a:cxn ang="0">
                    <a:pos x="csX3" y="csY3"/>
                  </a:cxn>
                  <a:cxn ang="0">
                    <a:pos x="csX4" y="csY4"/>
                  </a:cxn>
                </a:cxnLst>
                <a:rect l="l" t="t" r="r" b="b"/>
                <a:pathLst>
                  <a:path w="1181100" h="1165234">
                    <a:moveTo>
                      <a:pt x="590550" y="0"/>
                    </a:moveTo>
                    <a:cubicBezTo>
                      <a:pt x="916702" y="0"/>
                      <a:pt x="1181100" y="260847"/>
                      <a:pt x="1181100" y="582617"/>
                    </a:cubicBezTo>
                    <a:cubicBezTo>
                      <a:pt x="1181100" y="904387"/>
                      <a:pt x="916702" y="1165234"/>
                      <a:pt x="590550" y="1165234"/>
                    </a:cubicBezTo>
                    <a:cubicBezTo>
                      <a:pt x="264398" y="1165234"/>
                      <a:pt x="0" y="904387"/>
                      <a:pt x="0" y="582617"/>
                    </a:cubicBezTo>
                    <a:cubicBezTo>
                      <a:pt x="0" y="260847"/>
                      <a:pt x="264398" y="0"/>
                      <a:pt x="590550" y="0"/>
                    </a:cubicBezTo>
                    <a:close/>
                  </a:path>
                </a:pathLst>
              </a:custGeom>
              <a:solidFill>
                <a:srgbClr val="168489"/>
              </a:solidFill>
              <a:ln>
                <a:noFill/>
              </a:ln>
              <a:effectLst>
                <a:outerShdw blurRad="44450" dist="27940" dir="5400000" algn="ctr">
                  <a:srgbClr val="000000">
                    <a:alpha val="32000"/>
                  </a:srgbClr>
                </a:outerShdw>
              </a:effectLst>
              <a:sp3d>
                <a:bevelT w="190500" h="38100"/>
              </a:sp3d>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fr-FR" dirty="0"/>
              </a:p>
            </p:txBody>
          </p:sp>
          <p:sp>
            <p:nvSpPr>
              <p:cNvPr id="26" name="شكل حر: شكل 25">
                <a:extLst>
                  <a:ext uri="{FF2B5EF4-FFF2-40B4-BE49-F238E27FC236}">
                    <a16:creationId xmlns:a16="http://schemas.microsoft.com/office/drawing/2014/main" id="{03E89CFF-4C28-D3EB-FDDF-C478B7A98EF9}"/>
                  </a:ext>
                </a:extLst>
              </p:cNvPr>
              <p:cNvSpPr/>
              <p:nvPr/>
            </p:nvSpPr>
            <p:spPr>
              <a:xfrm>
                <a:off x="3532909" y="1330036"/>
                <a:ext cx="1485900" cy="1465940"/>
              </a:xfrm>
              <a:custGeom>
                <a:avLst/>
                <a:gdLst>
                  <a:gd name="csX0" fmla="*/ 742950 w 1485900"/>
                  <a:gd name="csY0" fmla="*/ 0 h 1465940"/>
                  <a:gd name="csX1" fmla="*/ 1485900 w 1485900"/>
                  <a:gd name="csY1" fmla="*/ 732970 h 1465940"/>
                  <a:gd name="csX2" fmla="*/ 742950 w 1485900"/>
                  <a:gd name="csY2" fmla="*/ 1465940 h 1465940"/>
                  <a:gd name="csX3" fmla="*/ 0 w 1485900"/>
                  <a:gd name="csY3" fmla="*/ 732970 h 1465940"/>
                  <a:gd name="csX4" fmla="*/ 742950 w 1485900"/>
                  <a:gd name="csY4" fmla="*/ 0 h 1465940"/>
                  <a:gd name="csX5" fmla="*/ 742950 w 1485900"/>
                  <a:gd name="csY5" fmla="*/ 150353 h 1465940"/>
                  <a:gd name="csX6" fmla="*/ 152400 w 1485900"/>
                  <a:gd name="csY6" fmla="*/ 732970 h 1465940"/>
                  <a:gd name="csX7" fmla="*/ 742950 w 1485900"/>
                  <a:gd name="csY7" fmla="*/ 1315587 h 1465940"/>
                  <a:gd name="csX8" fmla="*/ 1333500 w 1485900"/>
                  <a:gd name="csY8" fmla="*/ 732970 h 1465940"/>
                  <a:gd name="csX9" fmla="*/ 742950 w 1485900"/>
                  <a:gd name="csY9" fmla="*/ 150353 h 1465940"/>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Lst>
                <a:rect l="l" t="t" r="r" b="b"/>
                <a:pathLst>
                  <a:path w="1485900" h="1465940">
                    <a:moveTo>
                      <a:pt x="742950" y="0"/>
                    </a:moveTo>
                    <a:cubicBezTo>
                      <a:pt x="1153270" y="0"/>
                      <a:pt x="1485900" y="328162"/>
                      <a:pt x="1485900" y="732970"/>
                    </a:cubicBezTo>
                    <a:cubicBezTo>
                      <a:pt x="1485900" y="1137778"/>
                      <a:pt x="1153270" y="1465940"/>
                      <a:pt x="742950" y="1465940"/>
                    </a:cubicBezTo>
                    <a:cubicBezTo>
                      <a:pt x="332630" y="1465940"/>
                      <a:pt x="0" y="1137778"/>
                      <a:pt x="0" y="732970"/>
                    </a:cubicBezTo>
                    <a:cubicBezTo>
                      <a:pt x="0" y="328162"/>
                      <a:pt x="332630" y="0"/>
                      <a:pt x="742950" y="0"/>
                    </a:cubicBezTo>
                    <a:close/>
                    <a:moveTo>
                      <a:pt x="742950" y="150353"/>
                    </a:moveTo>
                    <a:cubicBezTo>
                      <a:pt x="416798" y="150353"/>
                      <a:pt x="152400" y="411200"/>
                      <a:pt x="152400" y="732970"/>
                    </a:cubicBezTo>
                    <a:cubicBezTo>
                      <a:pt x="152400" y="1054740"/>
                      <a:pt x="416798" y="1315587"/>
                      <a:pt x="742950" y="1315587"/>
                    </a:cubicBezTo>
                    <a:cubicBezTo>
                      <a:pt x="1069102" y="1315587"/>
                      <a:pt x="1333500" y="1054740"/>
                      <a:pt x="1333500" y="732970"/>
                    </a:cubicBezTo>
                    <a:cubicBezTo>
                      <a:pt x="1333500" y="411200"/>
                      <a:pt x="1069102" y="150353"/>
                      <a:pt x="742950" y="150353"/>
                    </a:cubicBezTo>
                    <a:close/>
                  </a:path>
                </a:pathLst>
              </a:custGeom>
              <a:solidFill>
                <a:schemeClr val="bg1">
                  <a:lumMod val="85000"/>
                </a:schemeClr>
              </a:solidFill>
              <a:ln>
                <a:noFill/>
              </a:ln>
              <a:effectLst>
                <a:outerShdw blurRad="44450" dist="27940" dir="5400000" algn="ctr">
                  <a:srgbClr val="000000">
                    <a:alpha val="32000"/>
                  </a:srgbClr>
                </a:outerShdw>
              </a:effectLst>
              <a:sp3d>
                <a:bevelT w="190500" h="38100"/>
              </a:sp3d>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fr-FR"/>
              </a:p>
            </p:txBody>
          </p:sp>
        </p:grpSp>
        <p:grpSp>
          <p:nvGrpSpPr>
            <p:cNvPr id="27" name="مجموعة 26">
              <a:extLst>
                <a:ext uri="{FF2B5EF4-FFF2-40B4-BE49-F238E27FC236}">
                  <a16:creationId xmlns:a16="http://schemas.microsoft.com/office/drawing/2014/main" id="{3EA20242-D207-5169-5385-D8A9EF898F07}"/>
                </a:ext>
              </a:extLst>
            </p:cNvPr>
            <p:cNvGrpSpPr/>
            <p:nvPr/>
          </p:nvGrpSpPr>
          <p:grpSpPr>
            <a:xfrm>
              <a:off x="4151443" y="3509188"/>
              <a:ext cx="711860" cy="702298"/>
              <a:chOff x="3532909" y="1330036"/>
              <a:chExt cx="1485900" cy="1465940"/>
            </a:xfrm>
            <a:effectLst>
              <a:innerShdw blurRad="63500" dist="50800" dir="13500000">
                <a:prstClr val="black">
                  <a:alpha val="50000"/>
                </a:prstClr>
              </a:innerShdw>
            </a:effectLst>
            <a:scene3d>
              <a:camera prst="orthographicFront">
                <a:rot lat="0" lon="0" rev="0"/>
              </a:camera>
              <a:lightRig rig="balanced" dir="t">
                <a:rot lat="0" lon="0" rev="8700000"/>
              </a:lightRig>
            </a:scene3d>
          </p:grpSpPr>
          <p:sp>
            <p:nvSpPr>
              <p:cNvPr id="28" name="شكل حر: شكل 27">
                <a:extLst>
                  <a:ext uri="{FF2B5EF4-FFF2-40B4-BE49-F238E27FC236}">
                    <a16:creationId xmlns:a16="http://schemas.microsoft.com/office/drawing/2014/main" id="{120A7389-F1A3-1282-1B0A-EFD3C656C878}"/>
                  </a:ext>
                </a:extLst>
              </p:cNvPr>
              <p:cNvSpPr/>
              <p:nvPr/>
            </p:nvSpPr>
            <p:spPr>
              <a:xfrm>
                <a:off x="3685309" y="1480389"/>
                <a:ext cx="1181100" cy="1165234"/>
              </a:xfrm>
              <a:custGeom>
                <a:avLst/>
                <a:gdLst>
                  <a:gd name="csX0" fmla="*/ 590550 w 1181100"/>
                  <a:gd name="csY0" fmla="*/ 0 h 1165234"/>
                  <a:gd name="csX1" fmla="*/ 1181100 w 1181100"/>
                  <a:gd name="csY1" fmla="*/ 582617 h 1165234"/>
                  <a:gd name="csX2" fmla="*/ 590550 w 1181100"/>
                  <a:gd name="csY2" fmla="*/ 1165234 h 1165234"/>
                  <a:gd name="csX3" fmla="*/ 0 w 1181100"/>
                  <a:gd name="csY3" fmla="*/ 582617 h 1165234"/>
                  <a:gd name="csX4" fmla="*/ 590550 w 1181100"/>
                  <a:gd name="csY4" fmla="*/ 0 h 1165234"/>
                </a:gdLst>
                <a:ahLst/>
                <a:cxnLst>
                  <a:cxn ang="0">
                    <a:pos x="csX0" y="csY0"/>
                  </a:cxn>
                  <a:cxn ang="0">
                    <a:pos x="csX1" y="csY1"/>
                  </a:cxn>
                  <a:cxn ang="0">
                    <a:pos x="csX2" y="csY2"/>
                  </a:cxn>
                  <a:cxn ang="0">
                    <a:pos x="csX3" y="csY3"/>
                  </a:cxn>
                  <a:cxn ang="0">
                    <a:pos x="csX4" y="csY4"/>
                  </a:cxn>
                </a:cxnLst>
                <a:rect l="l" t="t" r="r" b="b"/>
                <a:pathLst>
                  <a:path w="1181100" h="1165234">
                    <a:moveTo>
                      <a:pt x="590550" y="0"/>
                    </a:moveTo>
                    <a:cubicBezTo>
                      <a:pt x="916702" y="0"/>
                      <a:pt x="1181100" y="260847"/>
                      <a:pt x="1181100" y="582617"/>
                    </a:cubicBezTo>
                    <a:cubicBezTo>
                      <a:pt x="1181100" y="904387"/>
                      <a:pt x="916702" y="1165234"/>
                      <a:pt x="590550" y="1165234"/>
                    </a:cubicBezTo>
                    <a:cubicBezTo>
                      <a:pt x="264398" y="1165234"/>
                      <a:pt x="0" y="904387"/>
                      <a:pt x="0" y="582617"/>
                    </a:cubicBezTo>
                    <a:cubicBezTo>
                      <a:pt x="0" y="260847"/>
                      <a:pt x="264398" y="0"/>
                      <a:pt x="590550" y="0"/>
                    </a:cubicBezTo>
                    <a:close/>
                  </a:path>
                </a:pathLst>
              </a:custGeom>
              <a:solidFill>
                <a:srgbClr val="168489"/>
              </a:solidFill>
              <a:ln>
                <a:noFill/>
              </a:ln>
              <a:effectLst>
                <a:outerShdw blurRad="44450" dist="27940" dir="5400000" algn="ctr">
                  <a:srgbClr val="000000">
                    <a:alpha val="32000"/>
                  </a:srgbClr>
                </a:outerShdw>
              </a:effectLst>
              <a:sp3d>
                <a:bevelT w="190500" h="38100"/>
              </a:sp3d>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fr-FR"/>
              </a:p>
            </p:txBody>
          </p:sp>
          <p:sp>
            <p:nvSpPr>
              <p:cNvPr id="29" name="شكل حر: شكل 28">
                <a:extLst>
                  <a:ext uri="{FF2B5EF4-FFF2-40B4-BE49-F238E27FC236}">
                    <a16:creationId xmlns:a16="http://schemas.microsoft.com/office/drawing/2014/main" id="{957558A6-C539-613B-B54E-45F25B5BA8EB}"/>
                  </a:ext>
                </a:extLst>
              </p:cNvPr>
              <p:cNvSpPr/>
              <p:nvPr/>
            </p:nvSpPr>
            <p:spPr>
              <a:xfrm>
                <a:off x="3532909" y="1330036"/>
                <a:ext cx="1485900" cy="1465940"/>
              </a:xfrm>
              <a:custGeom>
                <a:avLst/>
                <a:gdLst>
                  <a:gd name="csX0" fmla="*/ 742950 w 1485900"/>
                  <a:gd name="csY0" fmla="*/ 0 h 1465940"/>
                  <a:gd name="csX1" fmla="*/ 1485900 w 1485900"/>
                  <a:gd name="csY1" fmla="*/ 732970 h 1465940"/>
                  <a:gd name="csX2" fmla="*/ 742950 w 1485900"/>
                  <a:gd name="csY2" fmla="*/ 1465940 h 1465940"/>
                  <a:gd name="csX3" fmla="*/ 0 w 1485900"/>
                  <a:gd name="csY3" fmla="*/ 732970 h 1465940"/>
                  <a:gd name="csX4" fmla="*/ 742950 w 1485900"/>
                  <a:gd name="csY4" fmla="*/ 0 h 1465940"/>
                  <a:gd name="csX5" fmla="*/ 742950 w 1485900"/>
                  <a:gd name="csY5" fmla="*/ 150353 h 1465940"/>
                  <a:gd name="csX6" fmla="*/ 152400 w 1485900"/>
                  <a:gd name="csY6" fmla="*/ 732970 h 1465940"/>
                  <a:gd name="csX7" fmla="*/ 742950 w 1485900"/>
                  <a:gd name="csY7" fmla="*/ 1315587 h 1465940"/>
                  <a:gd name="csX8" fmla="*/ 1333500 w 1485900"/>
                  <a:gd name="csY8" fmla="*/ 732970 h 1465940"/>
                  <a:gd name="csX9" fmla="*/ 742950 w 1485900"/>
                  <a:gd name="csY9" fmla="*/ 150353 h 1465940"/>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Lst>
                <a:rect l="l" t="t" r="r" b="b"/>
                <a:pathLst>
                  <a:path w="1485900" h="1465940">
                    <a:moveTo>
                      <a:pt x="742950" y="0"/>
                    </a:moveTo>
                    <a:cubicBezTo>
                      <a:pt x="1153270" y="0"/>
                      <a:pt x="1485900" y="328162"/>
                      <a:pt x="1485900" y="732970"/>
                    </a:cubicBezTo>
                    <a:cubicBezTo>
                      <a:pt x="1485900" y="1137778"/>
                      <a:pt x="1153270" y="1465940"/>
                      <a:pt x="742950" y="1465940"/>
                    </a:cubicBezTo>
                    <a:cubicBezTo>
                      <a:pt x="332630" y="1465940"/>
                      <a:pt x="0" y="1137778"/>
                      <a:pt x="0" y="732970"/>
                    </a:cubicBezTo>
                    <a:cubicBezTo>
                      <a:pt x="0" y="328162"/>
                      <a:pt x="332630" y="0"/>
                      <a:pt x="742950" y="0"/>
                    </a:cubicBezTo>
                    <a:close/>
                    <a:moveTo>
                      <a:pt x="742950" y="150353"/>
                    </a:moveTo>
                    <a:cubicBezTo>
                      <a:pt x="416798" y="150353"/>
                      <a:pt x="152400" y="411200"/>
                      <a:pt x="152400" y="732970"/>
                    </a:cubicBezTo>
                    <a:cubicBezTo>
                      <a:pt x="152400" y="1054740"/>
                      <a:pt x="416798" y="1315587"/>
                      <a:pt x="742950" y="1315587"/>
                    </a:cubicBezTo>
                    <a:cubicBezTo>
                      <a:pt x="1069102" y="1315587"/>
                      <a:pt x="1333500" y="1054740"/>
                      <a:pt x="1333500" y="732970"/>
                    </a:cubicBezTo>
                    <a:cubicBezTo>
                      <a:pt x="1333500" y="411200"/>
                      <a:pt x="1069102" y="150353"/>
                      <a:pt x="742950" y="150353"/>
                    </a:cubicBezTo>
                    <a:close/>
                  </a:path>
                </a:pathLst>
              </a:custGeom>
              <a:solidFill>
                <a:schemeClr val="bg1">
                  <a:lumMod val="95000"/>
                </a:schemeClr>
              </a:solidFill>
              <a:ln>
                <a:noFill/>
              </a:ln>
              <a:effectLst>
                <a:outerShdw blurRad="44450" dist="27940" dir="5400000" algn="ctr">
                  <a:srgbClr val="000000">
                    <a:alpha val="32000"/>
                  </a:srgbClr>
                </a:outerShdw>
              </a:effectLst>
              <a:sp3d>
                <a:bevelT w="190500" h="38100"/>
              </a:sp3d>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fr-FR"/>
              </a:p>
            </p:txBody>
          </p:sp>
        </p:grpSp>
        <p:sp>
          <p:nvSpPr>
            <p:cNvPr id="43" name="Rectangle 74">
              <a:extLst>
                <a:ext uri="{FF2B5EF4-FFF2-40B4-BE49-F238E27FC236}">
                  <a16:creationId xmlns:a16="http://schemas.microsoft.com/office/drawing/2014/main" id="{5969D7C1-A88B-049A-7DD3-CB88898067CB}"/>
                </a:ext>
              </a:extLst>
            </p:cNvPr>
            <p:cNvSpPr>
              <a:spLocks noChangeArrowheads="1"/>
            </p:cNvSpPr>
            <p:nvPr/>
          </p:nvSpPr>
          <p:spPr bwMode="auto">
            <a:xfrm>
              <a:off x="4143189" y="3564447"/>
              <a:ext cx="789778"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ctr">
                <a:defRPr/>
              </a:pPr>
              <a:r>
                <a:rPr lang="en-US" altLang="ru-RU" sz="3600" b="1" dirty="0">
                  <a:latin typeface="Adobe Arabic" panose="02040503050201020203" pitchFamily="18" charset="-78"/>
                  <a:cs typeface="Adobe Arabic" panose="02040503050201020203" pitchFamily="18" charset="-78"/>
                </a:rPr>
                <a:t>02</a:t>
              </a:r>
              <a:endParaRPr lang="ru-RU" altLang="ru-RU" sz="1200" dirty="0">
                <a:latin typeface="Montserrat SemiBold" panose="00000700000000000000" pitchFamily="50" charset="-52"/>
                <a:cs typeface="Adobe Arabic" panose="02040503050201020203" pitchFamily="18" charset="-78"/>
              </a:endParaRPr>
            </a:p>
          </p:txBody>
        </p:sp>
        <p:sp>
          <p:nvSpPr>
            <p:cNvPr id="50" name="TextBox 47">
              <a:extLst>
                <a:ext uri="{FF2B5EF4-FFF2-40B4-BE49-F238E27FC236}">
                  <a16:creationId xmlns:a16="http://schemas.microsoft.com/office/drawing/2014/main" id="{C3C8BD1D-4917-B3B8-6E72-2E59264295B1}"/>
                </a:ext>
              </a:extLst>
            </p:cNvPr>
            <p:cNvSpPr txBox="1"/>
            <p:nvPr/>
          </p:nvSpPr>
          <p:spPr>
            <a:xfrm>
              <a:off x="91440" y="3017554"/>
              <a:ext cx="3664221" cy="523220"/>
            </a:xfrm>
            <a:prstGeom prst="rect">
              <a:avLst/>
            </a:prstGeom>
            <a:noFill/>
          </p:spPr>
          <p:txBody>
            <a:bodyPr wrap="square">
              <a:spAutoFit/>
            </a:bodyPr>
            <a:lstStyle/>
            <a:p>
              <a:pPr algn="r" rtl="1"/>
              <a:r>
                <a:rPr lang="ar-EG" sz="2800" b="1" dirty="0">
                  <a:latin typeface="Adobe Arabic" panose="02040503050201020203" pitchFamily="18" charset="-78"/>
                  <a:cs typeface="Adobe Arabic" panose="02040503050201020203" pitchFamily="18" charset="-78"/>
                </a:rPr>
                <a:t>الاستماع بتعاطف</a:t>
              </a:r>
            </a:p>
          </p:txBody>
        </p:sp>
      </p:grpSp>
      <p:grpSp>
        <p:nvGrpSpPr>
          <p:cNvPr id="13" name="مجموعة 12">
            <a:extLst>
              <a:ext uri="{FF2B5EF4-FFF2-40B4-BE49-F238E27FC236}">
                <a16:creationId xmlns:a16="http://schemas.microsoft.com/office/drawing/2014/main" id="{BDF19A14-5CC4-3239-FCCE-6E4245168D0C}"/>
              </a:ext>
            </a:extLst>
          </p:cNvPr>
          <p:cNvGrpSpPr/>
          <p:nvPr/>
        </p:nvGrpSpPr>
        <p:grpSpPr>
          <a:xfrm>
            <a:off x="4044202" y="3478516"/>
            <a:ext cx="5530613" cy="1817089"/>
            <a:chOff x="4044202" y="3478516"/>
            <a:chExt cx="5530613" cy="1817089"/>
          </a:xfrm>
        </p:grpSpPr>
        <p:grpSp>
          <p:nvGrpSpPr>
            <p:cNvPr id="30" name="مجموعة 29">
              <a:extLst>
                <a:ext uri="{FF2B5EF4-FFF2-40B4-BE49-F238E27FC236}">
                  <a16:creationId xmlns:a16="http://schemas.microsoft.com/office/drawing/2014/main" id="{FA4A98CF-3178-6118-EFA7-6F18BF0672E6}"/>
                </a:ext>
              </a:extLst>
            </p:cNvPr>
            <p:cNvGrpSpPr/>
            <p:nvPr/>
          </p:nvGrpSpPr>
          <p:grpSpPr>
            <a:xfrm>
              <a:off x="5323609" y="3478516"/>
              <a:ext cx="1485900" cy="1465940"/>
              <a:chOff x="3532909" y="1330036"/>
              <a:chExt cx="1485900" cy="1465940"/>
            </a:xfrm>
            <a:effectLst>
              <a:innerShdw blurRad="63500" dist="50800" dir="13500000">
                <a:prstClr val="black">
                  <a:alpha val="50000"/>
                </a:prstClr>
              </a:innerShdw>
            </a:effectLst>
            <a:scene3d>
              <a:camera prst="orthographicFront">
                <a:rot lat="0" lon="0" rev="0"/>
              </a:camera>
              <a:lightRig rig="balanced" dir="t">
                <a:rot lat="0" lon="0" rev="8700000"/>
              </a:lightRig>
            </a:scene3d>
          </p:grpSpPr>
          <p:sp>
            <p:nvSpPr>
              <p:cNvPr id="31" name="شكل حر: شكل 30">
                <a:extLst>
                  <a:ext uri="{FF2B5EF4-FFF2-40B4-BE49-F238E27FC236}">
                    <a16:creationId xmlns:a16="http://schemas.microsoft.com/office/drawing/2014/main" id="{3160DFA0-2D9F-AD4F-E93C-F7BEC4C9E95B}"/>
                  </a:ext>
                </a:extLst>
              </p:cNvPr>
              <p:cNvSpPr/>
              <p:nvPr/>
            </p:nvSpPr>
            <p:spPr>
              <a:xfrm>
                <a:off x="3685309" y="1480389"/>
                <a:ext cx="1181100" cy="1165234"/>
              </a:xfrm>
              <a:custGeom>
                <a:avLst/>
                <a:gdLst>
                  <a:gd name="csX0" fmla="*/ 590550 w 1181100"/>
                  <a:gd name="csY0" fmla="*/ 0 h 1165234"/>
                  <a:gd name="csX1" fmla="*/ 1181100 w 1181100"/>
                  <a:gd name="csY1" fmla="*/ 582617 h 1165234"/>
                  <a:gd name="csX2" fmla="*/ 590550 w 1181100"/>
                  <a:gd name="csY2" fmla="*/ 1165234 h 1165234"/>
                  <a:gd name="csX3" fmla="*/ 0 w 1181100"/>
                  <a:gd name="csY3" fmla="*/ 582617 h 1165234"/>
                  <a:gd name="csX4" fmla="*/ 590550 w 1181100"/>
                  <a:gd name="csY4" fmla="*/ 0 h 1165234"/>
                </a:gdLst>
                <a:ahLst/>
                <a:cxnLst>
                  <a:cxn ang="0">
                    <a:pos x="csX0" y="csY0"/>
                  </a:cxn>
                  <a:cxn ang="0">
                    <a:pos x="csX1" y="csY1"/>
                  </a:cxn>
                  <a:cxn ang="0">
                    <a:pos x="csX2" y="csY2"/>
                  </a:cxn>
                  <a:cxn ang="0">
                    <a:pos x="csX3" y="csY3"/>
                  </a:cxn>
                  <a:cxn ang="0">
                    <a:pos x="csX4" y="csY4"/>
                  </a:cxn>
                </a:cxnLst>
                <a:rect l="l" t="t" r="r" b="b"/>
                <a:pathLst>
                  <a:path w="1181100" h="1165234">
                    <a:moveTo>
                      <a:pt x="590550" y="0"/>
                    </a:moveTo>
                    <a:cubicBezTo>
                      <a:pt x="916702" y="0"/>
                      <a:pt x="1181100" y="260847"/>
                      <a:pt x="1181100" y="582617"/>
                    </a:cubicBezTo>
                    <a:cubicBezTo>
                      <a:pt x="1181100" y="904387"/>
                      <a:pt x="916702" y="1165234"/>
                      <a:pt x="590550" y="1165234"/>
                    </a:cubicBezTo>
                    <a:cubicBezTo>
                      <a:pt x="264398" y="1165234"/>
                      <a:pt x="0" y="904387"/>
                      <a:pt x="0" y="582617"/>
                    </a:cubicBezTo>
                    <a:cubicBezTo>
                      <a:pt x="0" y="260847"/>
                      <a:pt x="264398" y="0"/>
                      <a:pt x="590550" y="0"/>
                    </a:cubicBezTo>
                    <a:close/>
                  </a:path>
                </a:pathLst>
              </a:custGeom>
              <a:solidFill>
                <a:srgbClr val="FFCC66"/>
              </a:solidFill>
              <a:ln>
                <a:noFill/>
              </a:ln>
              <a:effectLst>
                <a:outerShdw blurRad="44450" dist="27940" dir="5400000" algn="ctr">
                  <a:srgbClr val="000000">
                    <a:alpha val="32000"/>
                  </a:srgbClr>
                </a:outerShdw>
              </a:effectLst>
              <a:sp3d>
                <a:bevelT w="190500" h="38100"/>
              </a:sp3d>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fr-FR"/>
              </a:p>
            </p:txBody>
          </p:sp>
          <p:sp>
            <p:nvSpPr>
              <p:cNvPr id="32" name="شكل حر: شكل 31">
                <a:extLst>
                  <a:ext uri="{FF2B5EF4-FFF2-40B4-BE49-F238E27FC236}">
                    <a16:creationId xmlns:a16="http://schemas.microsoft.com/office/drawing/2014/main" id="{68CA4192-150B-831B-347F-3BCCBCFC59DC}"/>
                  </a:ext>
                </a:extLst>
              </p:cNvPr>
              <p:cNvSpPr/>
              <p:nvPr/>
            </p:nvSpPr>
            <p:spPr>
              <a:xfrm>
                <a:off x="3532909" y="1330036"/>
                <a:ext cx="1485900" cy="1465940"/>
              </a:xfrm>
              <a:custGeom>
                <a:avLst/>
                <a:gdLst>
                  <a:gd name="csX0" fmla="*/ 742950 w 1485900"/>
                  <a:gd name="csY0" fmla="*/ 0 h 1465940"/>
                  <a:gd name="csX1" fmla="*/ 1485900 w 1485900"/>
                  <a:gd name="csY1" fmla="*/ 732970 h 1465940"/>
                  <a:gd name="csX2" fmla="*/ 742950 w 1485900"/>
                  <a:gd name="csY2" fmla="*/ 1465940 h 1465940"/>
                  <a:gd name="csX3" fmla="*/ 0 w 1485900"/>
                  <a:gd name="csY3" fmla="*/ 732970 h 1465940"/>
                  <a:gd name="csX4" fmla="*/ 742950 w 1485900"/>
                  <a:gd name="csY4" fmla="*/ 0 h 1465940"/>
                  <a:gd name="csX5" fmla="*/ 742950 w 1485900"/>
                  <a:gd name="csY5" fmla="*/ 150353 h 1465940"/>
                  <a:gd name="csX6" fmla="*/ 152400 w 1485900"/>
                  <a:gd name="csY6" fmla="*/ 732970 h 1465940"/>
                  <a:gd name="csX7" fmla="*/ 742950 w 1485900"/>
                  <a:gd name="csY7" fmla="*/ 1315587 h 1465940"/>
                  <a:gd name="csX8" fmla="*/ 1333500 w 1485900"/>
                  <a:gd name="csY8" fmla="*/ 732970 h 1465940"/>
                  <a:gd name="csX9" fmla="*/ 742950 w 1485900"/>
                  <a:gd name="csY9" fmla="*/ 150353 h 1465940"/>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Lst>
                <a:rect l="l" t="t" r="r" b="b"/>
                <a:pathLst>
                  <a:path w="1485900" h="1465940">
                    <a:moveTo>
                      <a:pt x="742950" y="0"/>
                    </a:moveTo>
                    <a:cubicBezTo>
                      <a:pt x="1153270" y="0"/>
                      <a:pt x="1485900" y="328162"/>
                      <a:pt x="1485900" y="732970"/>
                    </a:cubicBezTo>
                    <a:cubicBezTo>
                      <a:pt x="1485900" y="1137778"/>
                      <a:pt x="1153270" y="1465940"/>
                      <a:pt x="742950" y="1465940"/>
                    </a:cubicBezTo>
                    <a:cubicBezTo>
                      <a:pt x="332630" y="1465940"/>
                      <a:pt x="0" y="1137778"/>
                      <a:pt x="0" y="732970"/>
                    </a:cubicBezTo>
                    <a:cubicBezTo>
                      <a:pt x="0" y="328162"/>
                      <a:pt x="332630" y="0"/>
                      <a:pt x="742950" y="0"/>
                    </a:cubicBezTo>
                    <a:close/>
                    <a:moveTo>
                      <a:pt x="742950" y="150353"/>
                    </a:moveTo>
                    <a:cubicBezTo>
                      <a:pt x="416798" y="150353"/>
                      <a:pt x="152400" y="411200"/>
                      <a:pt x="152400" y="732970"/>
                    </a:cubicBezTo>
                    <a:cubicBezTo>
                      <a:pt x="152400" y="1054740"/>
                      <a:pt x="416798" y="1315587"/>
                      <a:pt x="742950" y="1315587"/>
                    </a:cubicBezTo>
                    <a:cubicBezTo>
                      <a:pt x="1069102" y="1315587"/>
                      <a:pt x="1333500" y="1054740"/>
                      <a:pt x="1333500" y="732970"/>
                    </a:cubicBezTo>
                    <a:cubicBezTo>
                      <a:pt x="1333500" y="411200"/>
                      <a:pt x="1069102" y="150353"/>
                      <a:pt x="742950" y="150353"/>
                    </a:cubicBezTo>
                    <a:close/>
                  </a:path>
                </a:pathLst>
              </a:custGeom>
              <a:solidFill>
                <a:schemeClr val="bg1">
                  <a:lumMod val="75000"/>
                </a:schemeClr>
              </a:solidFill>
              <a:ln>
                <a:noFill/>
              </a:ln>
              <a:effectLst>
                <a:outerShdw blurRad="44450" dist="27940" dir="5400000" algn="ctr">
                  <a:srgbClr val="000000">
                    <a:alpha val="32000"/>
                  </a:srgbClr>
                </a:outerShdw>
              </a:effectLst>
              <a:sp3d>
                <a:bevelT w="190500" h="38100"/>
              </a:sp3d>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fr-FR"/>
              </a:p>
            </p:txBody>
          </p:sp>
        </p:grpSp>
        <p:grpSp>
          <p:nvGrpSpPr>
            <p:cNvPr id="33" name="مجموعة 32">
              <a:extLst>
                <a:ext uri="{FF2B5EF4-FFF2-40B4-BE49-F238E27FC236}">
                  <a16:creationId xmlns:a16="http://schemas.microsoft.com/office/drawing/2014/main" id="{A6C43EF1-FA89-AE66-AB54-F6A045D19F1A}"/>
                </a:ext>
              </a:extLst>
            </p:cNvPr>
            <p:cNvGrpSpPr/>
            <p:nvPr/>
          </p:nvGrpSpPr>
          <p:grpSpPr>
            <a:xfrm>
              <a:off x="6315034" y="4593307"/>
              <a:ext cx="711860" cy="702298"/>
              <a:chOff x="3532909" y="1330036"/>
              <a:chExt cx="1485900" cy="1465940"/>
            </a:xfrm>
            <a:effectLst>
              <a:innerShdw blurRad="63500" dist="50800" dir="13500000">
                <a:prstClr val="black">
                  <a:alpha val="50000"/>
                </a:prstClr>
              </a:innerShdw>
            </a:effectLst>
            <a:scene3d>
              <a:camera prst="orthographicFront">
                <a:rot lat="0" lon="0" rev="0"/>
              </a:camera>
              <a:lightRig rig="balanced" dir="t">
                <a:rot lat="0" lon="0" rev="8700000"/>
              </a:lightRig>
            </a:scene3d>
          </p:grpSpPr>
          <p:sp>
            <p:nvSpPr>
              <p:cNvPr id="34" name="شكل حر: شكل 33">
                <a:extLst>
                  <a:ext uri="{FF2B5EF4-FFF2-40B4-BE49-F238E27FC236}">
                    <a16:creationId xmlns:a16="http://schemas.microsoft.com/office/drawing/2014/main" id="{AC8CEA28-160E-7999-BB6F-ADA1B7386B80}"/>
                  </a:ext>
                </a:extLst>
              </p:cNvPr>
              <p:cNvSpPr/>
              <p:nvPr/>
            </p:nvSpPr>
            <p:spPr>
              <a:xfrm>
                <a:off x="3685309" y="1480389"/>
                <a:ext cx="1181100" cy="1165234"/>
              </a:xfrm>
              <a:custGeom>
                <a:avLst/>
                <a:gdLst>
                  <a:gd name="csX0" fmla="*/ 590550 w 1181100"/>
                  <a:gd name="csY0" fmla="*/ 0 h 1165234"/>
                  <a:gd name="csX1" fmla="*/ 1181100 w 1181100"/>
                  <a:gd name="csY1" fmla="*/ 582617 h 1165234"/>
                  <a:gd name="csX2" fmla="*/ 590550 w 1181100"/>
                  <a:gd name="csY2" fmla="*/ 1165234 h 1165234"/>
                  <a:gd name="csX3" fmla="*/ 0 w 1181100"/>
                  <a:gd name="csY3" fmla="*/ 582617 h 1165234"/>
                  <a:gd name="csX4" fmla="*/ 590550 w 1181100"/>
                  <a:gd name="csY4" fmla="*/ 0 h 1165234"/>
                </a:gdLst>
                <a:ahLst/>
                <a:cxnLst>
                  <a:cxn ang="0">
                    <a:pos x="csX0" y="csY0"/>
                  </a:cxn>
                  <a:cxn ang="0">
                    <a:pos x="csX1" y="csY1"/>
                  </a:cxn>
                  <a:cxn ang="0">
                    <a:pos x="csX2" y="csY2"/>
                  </a:cxn>
                  <a:cxn ang="0">
                    <a:pos x="csX3" y="csY3"/>
                  </a:cxn>
                  <a:cxn ang="0">
                    <a:pos x="csX4" y="csY4"/>
                  </a:cxn>
                </a:cxnLst>
                <a:rect l="l" t="t" r="r" b="b"/>
                <a:pathLst>
                  <a:path w="1181100" h="1165234">
                    <a:moveTo>
                      <a:pt x="590550" y="0"/>
                    </a:moveTo>
                    <a:cubicBezTo>
                      <a:pt x="916702" y="0"/>
                      <a:pt x="1181100" y="260847"/>
                      <a:pt x="1181100" y="582617"/>
                    </a:cubicBezTo>
                    <a:cubicBezTo>
                      <a:pt x="1181100" y="904387"/>
                      <a:pt x="916702" y="1165234"/>
                      <a:pt x="590550" y="1165234"/>
                    </a:cubicBezTo>
                    <a:cubicBezTo>
                      <a:pt x="264398" y="1165234"/>
                      <a:pt x="0" y="904387"/>
                      <a:pt x="0" y="582617"/>
                    </a:cubicBezTo>
                    <a:cubicBezTo>
                      <a:pt x="0" y="260847"/>
                      <a:pt x="264398" y="0"/>
                      <a:pt x="590550" y="0"/>
                    </a:cubicBezTo>
                    <a:close/>
                  </a:path>
                </a:pathLst>
              </a:custGeom>
              <a:solidFill>
                <a:srgbClr val="FFCC66"/>
              </a:solidFill>
              <a:ln>
                <a:noFill/>
              </a:ln>
              <a:effectLst>
                <a:outerShdw blurRad="44450" dist="27940" dir="5400000" algn="ctr">
                  <a:srgbClr val="000000">
                    <a:alpha val="32000"/>
                  </a:srgbClr>
                </a:outerShdw>
              </a:effectLst>
              <a:sp3d>
                <a:bevelT w="190500" h="38100"/>
              </a:sp3d>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fr-FR" dirty="0"/>
              </a:p>
            </p:txBody>
          </p:sp>
          <p:sp>
            <p:nvSpPr>
              <p:cNvPr id="35" name="شكل حر: شكل 34">
                <a:extLst>
                  <a:ext uri="{FF2B5EF4-FFF2-40B4-BE49-F238E27FC236}">
                    <a16:creationId xmlns:a16="http://schemas.microsoft.com/office/drawing/2014/main" id="{8CB5CD5E-2D4B-6CD5-AD3E-CD1C8C054721}"/>
                  </a:ext>
                </a:extLst>
              </p:cNvPr>
              <p:cNvSpPr/>
              <p:nvPr/>
            </p:nvSpPr>
            <p:spPr>
              <a:xfrm>
                <a:off x="3532909" y="1330036"/>
                <a:ext cx="1485900" cy="1465940"/>
              </a:xfrm>
              <a:custGeom>
                <a:avLst/>
                <a:gdLst>
                  <a:gd name="csX0" fmla="*/ 742950 w 1485900"/>
                  <a:gd name="csY0" fmla="*/ 0 h 1465940"/>
                  <a:gd name="csX1" fmla="*/ 1485900 w 1485900"/>
                  <a:gd name="csY1" fmla="*/ 732970 h 1465940"/>
                  <a:gd name="csX2" fmla="*/ 742950 w 1485900"/>
                  <a:gd name="csY2" fmla="*/ 1465940 h 1465940"/>
                  <a:gd name="csX3" fmla="*/ 0 w 1485900"/>
                  <a:gd name="csY3" fmla="*/ 732970 h 1465940"/>
                  <a:gd name="csX4" fmla="*/ 742950 w 1485900"/>
                  <a:gd name="csY4" fmla="*/ 0 h 1465940"/>
                  <a:gd name="csX5" fmla="*/ 742950 w 1485900"/>
                  <a:gd name="csY5" fmla="*/ 150353 h 1465940"/>
                  <a:gd name="csX6" fmla="*/ 152400 w 1485900"/>
                  <a:gd name="csY6" fmla="*/ 732970 h 1465940"/>
                  <a:gd name="csX7" fmla="*/ 742950 w 1485900"/>
                  <a:gd name="csY7" fmla="*/ 1315587 h 1465940"/>
                  <a:gd name="csX8" fmla="*/ 1333500 w 1485900"/>
                  <a:gd name="csY8" fmla="*/ 732970 h 1465940"/>
                  <a:gd name="csX9" fmla="*/ 742950 w 1485900"/>
                  <a:gd name="csY9" fmla="*/ 150353 h 1465940"/>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Lst>
                <a:rect l="l" t="t" r="r" b="b"/>
                <a:pathLst>
                  <a:path w="1485900" h="1465940">
                    <a:moveTo>
                      <a:pt x="742950" y="0"/>
                    </a:moveTo>
                    <a:cubicBezTo>
                      <a:pt x="1153270" y="0"/>
                      <a:pt x="1485900" y="328162"/>
                      <a:pt x="1485900" y="732970"/>
                    </a:cubicBezTo>
                    <a:cubicBezTo>
                      <a:pt x="1485900" y="1137778"/>
                      <a:pt x="1153270" y="1465940"/>
                      <a:pt x="742950" y="1465940"/>
                    </a:cubicBezTo>
                    <a:cubicBezTo>
                      <a:pt x="332630" y="1465940"/>
                      <a:pt x="0" y="1137778"/>
                      <a:pt x="0" y="732970"/>
                    </a:cubicBezTo>
                    <a:cubicBezTo>
                      <a:pt x="0" y="328162"/>
                      <a:pt x="332630" y="0"/>
                      <a:pt x="742950" y="0"/>
                    </a:cubicBezTo>
                    <a:close/>
                    <a:moveTo>
                      <a:pt x="742950" y="150353"/>
                    </a:moveTo>
                    <a:cubicBezTo>
                      <a:pt x="416798" y="150353"/>
                      <a:pt x="152400" y="411200"/>
                      <a:pt x="152400" y="732970"/>
                    </a:cubicBezTo>
                    <a:cubicBezTo>
                      <a:pt x="152400" y="1054740"/>
                      <a:pt x="416798" y="1315587"/>
                      <a:pt x="742950" y="1315587"/>
                    </a:cubicBezTo>
                    <a:cubicBezTo>
                      <a:pt x="1069102" y="1315587"/>
                      <a:pt x="1333500" y="1054740"/>
                      <a:pt x="1333500" y="732970"/>
                    </a:cubicBezTo>
                    <a:cubicBezTo>
                      <a:pt x="1333500" y="411200"/>
                      <a:pt x="1069102" y="150353"/>
                      <a:pt x="742950" y="150353"/>
                    </a:cubicBezTo>
                    <a:close/>
                  </a:path>
                </a:pathLst>
              </a:custGeom>
              <a:solidFill>
                <a:schemeClr val="bg1">
                  <a:lumMod val="75000"/>
                </a:schemeClr>
              </a:solidFill>
              <a:ln>
                <a:noFill/>
              </a:ln>
              <a:effectLst>
                <a:outerShdw blurRad="44450" dist="27940" dir="5400000" algn="ctr">
                  <a:srgbClr val="000000">
                    <a:alpha val="32000"/>
                  </a:srgbClr>
                </a:outerShdw>
              </a:effectLst>
              <a:sp3d>
                <a:bevelT w="190500" h="38100"/>
              </a:sp3d>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fr-FR"/>
              </a:p>
            </p:txBody>
          </p:sp>
        </p:grpSp>
        <p:sp>
          <p:nvSpPr>
            <p:cNvPr id="44" name="Rectangle 74">
              <a:extLst>
                <a:ext uri="{FF2B5EF4-FFF2-40B4-BE49-F238E27FC236}">
                  <a16:creationId xmlns:a16="http://schemas.microsoft.com/office/drawing/2014/main" id="{2C121C60-E147-813F-52F4-36677E08C7B3}"/>
                </a:ext>
              </a:extLst>
            </p:cNvPr>
            <p:cNvSpPr>
              <a:spLocks noChangeArrowheads="1"/>
            </p:cNvSpPr>
            <p:nvPr/>
          </p:nvSpPr>
          <p:spPr bwMode="auto">
            <a:xfrm>
              <a:off x="6246248" y="4629902"/>
              <a:ext cx="789778"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ctr">
                <a:defRPr/>
              </a:pPr>
              <a:r>
                <a:rPr lang="en-US" altLang="ru-RU" sz="3600" b="1" dirty="0">
                  <a:latin typeface="Adobe Arabic" panose="02040503050201020203" pitchFamily="18" charset="-78"/>
                  <a:cs typeface="Adobe Arabic" panose="02040503050201020203" pitchFamily="18" charset="-78"/>
                </a:rPr>
                <a:t>03</a:t>
              </a:r>
              <a:endParaRPr lang="ru-RU" altLang="ru-RU" sz="1200" dirty="0">
                <a:latin typeface="Montserrat SemiBold" panose="00000700000000000000" pitchFamily="50" charset="-52"/>
                <a:cs typeface="Adobe Arabic" panose="02040503050201020203" pitchFamily="18" charset="-78"/>
              </a:endParaRPr>
            </a:p>
          </p:txBody>
        </p:sp>
        <p:sp>
          <p:nvSpPr>
            <p:cNvPr id="53" name="TextBox 47">
              <a:extLst>
                <a:ext uri="{FF2B5EF4-FFF2-40B4-BE49-F238E27FC236}">
                  <a16:creationId xmlns:a16="http://schemas.microsoft.com/office/drawing/2014/main" id="{BB452EAD-A7CE-1A0F-83D8-1FC4F07A5411}"/>
                </a:ext>
              </a:extLst>
            </p:cNvPr>
            <p:cNvSpPr txBox="1"/>
            <p:nvPr/>
          </p:nvSpPr>
          <p:spPr>
            <a:xfrm>
              <a:off x="4044202" y="4225519"/>
              <a:ext cx="5530613" cy="523220"/>
            </a:xfrm>
            <a:prstGeom prst="rect">
              <a:avLst/>
            </a:prstGeom>
            <a:noFill/>
          </p:spPr>
          <p:txBody>
            <a:bodyPr wrap="square">
              <a:spAutoFit/>
            </a:bodyPr>
            <a:lstStyle/>
            <a:p>
              <a:pPr algn="r" rtl="1"/>
              <a:r>
                <a:rPr lang="ar-EG" sz="2800" b="1" dirty="0">
                  <a:latin typeface="Adobe Arabic" panose="02040503050201020203" pitchFamily="18" charset="-78"/>
                  <a:cs typeface="Adobe Arabic" panose="02040503050201020203" pitchFamily="18" charset="-78"/>
                </a:rPr>
                <a:t>اتخاذ إجراءات تصحيحية</a:t>
              </a:r>
            </a:p>
          </p:txBody>
        </p:sp>
      </p:grpSp>
      <p:grpSp>
        <p:nvGrpSpPr>
          <p:cNvPr id="14" name="مجموعة 13">
            <a:extLst>
              <a:ext uri="{FF2B5EF4-FFF2-40B4-BE49-F238E27FC236}">
                <a16:creationId xmlns:a16="http://schemas.microsoft.com/office/drawing/2014/main" id="{6700142B-C1F2-5A80-348B-E2C9DFF8A66A}"/>
              </a:ext>
            </a:extLst>
          </p:cNvPr>
          <p:cNvGrpSpPr/>
          <p:nvPr/>
        </p:nvGrpSpPr>
        <p:grpSpPr>
          <a:xfrm>
            <a:off x="233680" y="4543794"/>
            <a:ext cx="5765201" cy="1741913"/>
            <a:chOff x="233680" y="4543794"/>
            <a:chExt cx="5765201" cy="1741913"/>
          </a:xfrm>
        </p:grpSpPr>
        <p:grpSp>
          <p:nvGrpSpPr>
            <p:cNvPr id="36" name="مجموعة 35">
              <a:extLst>
                <a:ext uri="{FF2B5EF4-FFF2-40B4-BE49-F238E27FC236}">
                  <a16:creationId xmlns:a16="http://schemas.microsoft.com/office/drawing/2014/main" id="{455A0DA1-5152-DB35-45D6-FCF56E911584}"/>
                </a:ext>
              </a:extLst>
            </p:cNvPr>
            <p:cNvGrpSpPr/>
            <p:nvPr/>
          </p:nvGrpSpPr>
          <p:grpSpPr>
            <a:xfrm>
              <a:off x="4512981" y="4543794"/>
              <a:ext cx="1485900" cy="1465940"/>
              <a:chOff x="3532909" y="1330036"/>
              <a:chExt cx="1485900" cy="1465940"/>
            </a:xfrm>
            <a:effectLst>
              <a:innerShdw blurRad="63500" dist="50800" dir="13500000">
                <a:prstClr val="black">
                  <a:alpha val="50000"/>
                </a:prstClr>
              </a:innerShdw>
            </a:effectLst>
            <a:scene3d>
              <a:camera prst="orthographicFront">
                <a:rot lat="0" lon="0" rev="0"/>
              </a:camera>
              <a:lightRig rig="balanced" dir="t">
                <a:rot lat="0" lon="0" rev="8700000"/>
              </a:lightRig>
            </a:scene3d>
          </p:grpSpPr>
          <p:sp>
            <p:nvSpPr>
              <p:cNvPr id="37" name="شكل حر: شكل 36">
                <a:extLst>
                  <a:ext uri="{FF2B5EF4-FFF2-40B4-BE49-F238E27FC236}">
                    <a16:creationId xmlns:a16="http://schemas.microsoft.com/office/drawing/2014/main" id="{7A9FD406-2B0F-1018-2083-FFFA6C1EA1C4}"/>
                  </a:ext>
                </a:extLst>
              </p:cNvPr>
              <p:cNvSpPr/>
              <p:nvPr/>
            </p:nvSpPr>
            <p:spPr>
              <a:xfrm>
                <a:off x="3685309" y="1480389"/>
                <a:ext cx="1181100" cy="1165234"/>
              </a:xfrm>
              <a:custGeom>
                <a:avLst/>
                <a:gdLst>
                  <a:gd name="csX0" fmla="*/ 590550 w 1181100"/>
                  <a:gd name="csY0" fmla="*/ 0 h 1165234"/>
                  <a:gd name="csX1" fmla="*/ 1181100 w 1181100"/>
                  <a:gd name="csY1" fmla="*/ 582617 h 1165234"/>
                  <a:gd name="csX2" fmla="*/ 590550 w 1181100"/>
                  <a:gd name="csY2" fmla="*/ 1165234 h 1165234"/>
                  <a:gd name="csX3" fmla="*/ 0 w 1181100"/>
                  <a:gd name="csY3" fmla="*/ 582617 h 1165234"/>
                  <a:gd name="csX4" fmla="*/ 590550 w 1181100"/>
                  <a:gd name="csY4" fmla="*/ 0 h 1165234"/>
                </a:gdLst>
                <a:ahLst/>
                <a:cxnLst>
                  <a:cxn ang="0">
                    <a:pos x="csX0" y="csY0"/>
                  </a:cxn>
                  <a:cxn ang="0">
                    <a:pos x="csX1" y="csY1"/>
                  </a:cxn>
                  <a:cxn ang="0">
                    <a:pos x="csX2" y="csY2"/>
                  </a:cxn>
                  <a:cxn ang="0">
                    <a:pos x="csX3" y="csY3"/>
                  </a:cxn>
                  <a:cxn ang="0">
                    <a:pos x="csX4" y="csY4"/>
                  </a:cxn>
                </a:cxnLst>
                <a:rect l="l" t="t" r="r" b="b"/>
                <a:pathLst>
                  <a:path w="1181100" h="1165234">
                    <a:moveTo>
                      <a:pt x="590550" y="0"/>
                    </a:moveTo>
                    <a:cubicBezTo>
                      <a:pt x="916702" y="0"/>
                      <a:pt x="1181100" y="260847"/>
                      <a:pt x="1181100" y="582617"/>
                    </a:cubicBezTo>
                    <a:cubicBezTo>
                      <a:pt x="1181100" y="904387"/>
                      <a:pt x="916702" y="1165234"/>
                      <a:pt x="590550" y="1165234"/>
                    </a:cubicBezTo>
                    <a:cubicBezTo>
                      <a:pt x="264398" y="1165234"/>
                      <a:pt x="0" y="904387"/>
                      <a:pt x="0" y="582617"/>
                    </a:cubicBezTo>
                    <a:cubicBezTo>
                      <a:pt x="0" y="260847"/>
                      <a:pt x="264398" y="0"/>
                      <a:pt x="590550" y="0"/>
                    </a:cubicBezTo>
                    <a:close/>
                  </a:path>
                </a:pathLst>
              </a:custGeom>
              <a:solidFill>
                <a:srgbClr val="50A3A7"/>
              </a:solidFill>
              <a:ln>
                <a:noFill/>
              </a:ln>
              <a:effectLst>
                <a:outerShdw blurRad="44450" dist="27940" dir="5400000" algn="ctr">
                  <a:srgbClr val="000000">
                    <a:alpha val="32000"/>
                  </a:srgbClr>
                </a:outerShdw>
              </a:effectLst>
              <a:sp3d>
                <a:bevelT w="190500" h="38100"/>
              </a:sp3d>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fr-FR" dirty="0"/>
              </a:p>
            </p:txBody>
          </p:sp>
          <p:sp>
            <p:nvSpPr>
              <p:cNvPr id="38" name="شكل حر: شكل 37">
                <a:extLst>
                  <a:ext uri="{FF2B5EF4-FFF2-40B4-BE49-F238E27FC236}">
                    <a16:creationId xmlns:a16="http://schemas.microsoft.com/office/drawing/2014/main" id="{ED6D3B8B-1230-6B5B-9B94-10988D2F12EB}"/>
                  </a:ext>
                </a:extLst>
              </p:cNvPr>
              <p:cNvSpPr/>
              <p:nvPr/>
            </p:nvSpPr>
            <p:spPr>
              <a:xfrm>
                <a:off x="3532909" y="1330036"/>
                <a:ext cx="1485900" cy="1465940"/>
              </a:xfrm>
              <a:custGeom>
                <a:avLst/>
                <a:gdLst>
                  <a:gd name="csX0" fmla="*/ 742950 w 1485900"/>
                  <a:gd name="csY0" fmla="*/ 0 h 1465940"/>
                  <a:gd name="csX1" fmla="*/ 1485900 w 1485900"/>
                  <a:gd name="csY1" fmla="*/ 732970 h 1465940"/>
                  <a:gd name="csX2" fmla="*/ 742950 w 1485900"/>
                  <a:gd name="csY2" fmla="*/ 1465940 h 1465940"/>
                  <a:gd name="csX3" fmla="*/ 0 w 1485900"/>
                  <a:gd name="csY3" fmla="*/ 732970 h 1465940"/>
                  <a:gd name="csX4" fmla="*/ 742950 w 1485900"/>
                  <a:gd name="csY4" fmla="*/ 0 h 1465940"/>
                  <a:gd name="csX5" fmla="*/ 742950 w 1485900"/>
                  <a:gd name="csY5" fmla="*/ 150353 h 1465940"/>
                  <a:gd name="csX6" fmla="*/ 152400 w 1485900"/>
                  <a:gd name="csY6" fmla="*/ 732970 h 1465940"/>
                  <a:gd name="csX7" fmla="*/ 742950 w 1485900"/>
                  <a:gd name="csY7" fmla="*/ 1315587 h 1465940"/>
                  <a:gd name="csX8" fmla="*/ 1333500 w 1485900"/>
                  <a:gd name="csY8" fmla="*/ 732970 h 1465940"/>
                  <a:gd name="csX9" fmla="*/ 742950 w 1485900"/>
                  <a:gd name="csY9" fmla="*/ 150353 h 1465940"/>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Lst>
                <a:rect l="l" t="t" r="r" b="b"/>
                <a:pathLst>
                  <a:path w="1485900" h="1465940">
                    <a:moveTo>
                      <a:pt x="742950" y="0"/>
                    </a:moveTo>
                    <a:cubicBezTo>
                      <a:pt x="1153270" y="0"/>
                      <a:pt x="1485900" y="328162"/>
                      <a:pt x="1485900" y="732970"/>
                    </a:cubicBezTo>
                    <a:cubicBezTo>
                      <a:pt x="1485900" y="1137778"/>
                      <a:pt x="1153270" y="1465940"/>
                      <a:pt x="742950" y="1465940"/>
                    </a:cubicBezTo>
                    <a:cubicBezTo>
                      <a:pt x="332630" y="1465940"/>
                      <a:pt x="0" y="1137778"/>
                      <a:pt x="0" y="732970"/>
                    </a:cubicBezTo>
                    <a:cubicBezTo>
                      <a:pt x="0" y="328162"/>
                      <a:pt x="332630" y="0"/>
                      <a:pt x="742950" y="0"/>
                    </a:cubicBezTo>
                    <a:close/>
                    <a:moveTo>
                      <a:pt x="742950" y="150353"/>
                    </a:moveTo>
                    <a:cubicBezTo>
                      <a:pt x="416798" y="150353"/>
                      <a:pt x="152400" y="411200"/>
                      <a:pt x="152400" y="732970"/>
                    </a:cubicBezTo>
                    <a:cubicBezTo>
                      <a:pt x="152400" y="1054740"/>
                      <a:pt x="416798" y="1315587"/>
                      <a:pt x="742950" y="1315587"/>
                    </a:cubicBezTo>
                    <a:cubicBezTo>
                      <a:pt x="1069102" y="1315587"/>
                      <a:pt x="1333500" y="1054740"/>
                      <a:pt x="1333500" y="732970"/>
                    </a:cubicBezTo>
                    <a:cubicBezTo>
                      <a:pt x="1333500" y="411200"/>
                      <a:pt x="1069102" y="150353"/>
                      <a:pt x="742950" y="150353"/>
                    </a:cubicBezTo>
                    <a:close/>
                  </a:path>
                </a:pathLst>
              </a:custGeom>
              <a:solidFill>
                <a:schemeClr val="bg1">
                  <a:lumMod val="65000"/>
                </a:schemeClr>
              </a:solidFill>
              <a:ln>
                <a:noFill/>
              </a:ln>
              <a:effectLst>
                <a:outerShdw blurRad="44450" dist="27940" dir="5400000" algn="ctr">
                  <a:srgbClr val="000000">
                    <a:alpha val="32000"/>
                  </a:srgbClr>
                </a:outerShdw>
              </a:effectLst>
              <a:sp3d>
                <a:bevelT w="190500" h="38100"/>
              </a:sp3d>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fr-FR"/>
              </a:p>
            </p:txBody>
          </p:sp>
        </p:grpSp>
        <p:grpSp>
          <p:nvGrpSpPr>
            <p:cNvPr id="39" name="مجموعة 38">
              <a:extLst>
                <a:ext uri="{FF2B5EF4-FFF2-40B4-BE49-F238E27FC236}">
                  <a16:creationId xmlns:a16="http://schemas.microsoft.com/office/drawing/2014/main" id="{94B80DCC-DE79-8C77-0381-D96911316B0E}"/>
                </a:ext>
              </a:extLst>
            </p:cNvPr>
            <p:cNvGrpSpPr/>
            <p:nvPr/>
          </p:nvGrpSpPr>
          <p:grpSpPr>
            <a:xfrm>
              <a:off x="4233251" y="5583409"/>
              <a:ext cx="711860" cy="702298"/>
              <a:chOff x="3532909" y="1330036"/>
              <a:chExt cx="1485900" cy="1465940"/>
            </a:xfrm>
            <a:effectLst>
              <a:innerShdw blurRad="63500" dist="50800" dir="13500000">
                <a:prstClr val="black">
                  <a:alpha val="50000"/>
                </a:prstClr>
              </a:innerShdw>
            </a:effectLst>
            <a:scene3d>
              <a:camera prst="orthographicFront">
                <a:rot lat="0" lon="0" rev="0"/>
              </a:camera>
              <a:lightRig rig="balanced" dir="t">
                <a:rot lat="0" lon="0" rev="8700000"/>
              </a:lightRig>
            </a:scene3d>
          </p:grpSpPr>
          <p:sp>
            <p:nvSpPr>
              <p:cNvPr id="40" name="شكل حر: شكل 39">
                <a:extLst>
                  <a:ext uri="{FF2B5EF4-FFF2-40B4-BE49-F238E27FC236}">
                    <a16:creationId xmlns:a16="http://schemas.microsoft.com/office/drawing/2014/main" id="{70154140-E215-6493-3CC5-19B9F6A73F70}"/>
                  </a:ext>
                </a:extLst>
              </p:cNvPr>
              <p:cNvSpPr/>
              <p:nvPr/>
            </p:nvSpPr>
            <p:spPr>
              <a:xfrm>
                <a:off x="3685309" y="1480389"/>
                <a:ext cx="1181100" cy="1165234"/>
              </a:xfrm>
              <a:custGeom>
                <a:avLst/>
                <a:gdLst>
                  <a:gd name="csX0" fmla="*/ 590550 w 1181100"/>
                  <a:gd name="csY0" fmla="*/ 0 h 1165234"/>
                  <a:gd name="csX1" fmla="*/ 1181100 w 1181100"/>
                  <a:gd name="csY1" fmla="*/ 582617 h 1165234"/>
                  <a:gd name="csX2" fmla="*/ 590550 w 1181100"/>
                  <a:gd name="csY2" fmla="*/ 1165234 h 1165234"/>
                  <a:gd name="csX3" fmla="*/ 0 w 1181100"/>
                  <a:gd name="csY3" fmla="*/ 582617 h 1165234"/>
                  <a:gd name="csX4" fmla="*/ 590550 w 1181100"/>
                  <a:gd name="csY4" fmla="*/ 0 h 1165234"/>
                </a:gdLst>
                <a:ahLst/>
                <a:cxnLst>
                  <a:cxn ang="0">
                    <a:pos x="csX0" y="csY0"/>
                  </a:cxn>
                  <a:cxn ang="0">
                    <a:pos x="csX1" y="csY1"/>
                  </a:cxn>
                  <a:cxn ang="0">
                    <a:pos x="csX2" y="csY2"/>
                  </a:cxn>
                  <a:cxn ang="0">
                    <a:pos x="csX3" y="csY3"/>
                  </a:cxn>
                  <a:cxn ang="0">
                    <a:pos x="csX4" y="csY4"/>
                  </a:cxn>
                </a:cxnLst>
                <a:rect l="l" t="t" r="r" b="b"/>
                <a:pathLst>
                  <a:path w="1181100" h="1165234">
                    <a:moveTo>
                      <a:pt x="590550" y="0"/>
                    </a:moveTo>
                    <a:cubicBezTo>
                      <a:pt x="916702" y="0"/>
                      <a:pt x="1181100" y="260847"/>
                      <a:pt x="1181100" y="582617"/>
                    </a:cubicBezTo>
                    <a:cubicBezTo>
                      <a:pt x="1181100" y="904387"/>
                      <a:pt x="916702" y="1165234"/>
                      <a:pt x="590550" y="1165234"/>
                    </a:cubicBezTo>
                    <a:cubicBezTo>
                      <a:pt x="264398" y="1165234"/>
                      <a:pt x="0" y="904387"/>
                      <a:pt x="0" y="582617"/>
                    </a:cubicBezTo>
                    <a:cubicBezTo>
                      <a:pt x="0" y="260847"/>
                      <a:pt x="264398" y="0"/>
                      <a:pt x="590550" y="0"/>
                    </a:cubicBezTo>
                    <a:close/>
                  </a:path>
                </a:pathLst>
              </a:custGeom>
              <a:solidFill>
                <a:srgbClr val="50A3A7"/>
              </a:solidFill>
              <a:ln>
                <a:noFill/>
              </a:ln>
              <a:effectLst>
                <a:outerShdw blurRad="44450" dist="27940" dir="5400000" algn="ctr">
                  <a:srgbClr val="000000">
                    <a:alpha val="32000"/>
                  </a:srgbClr>
                </a:outerShdw>
              </a:effectLst>
              <a:sp3d>
                <a:bevelT w="190500" h="38100"/>
              </a:sp3d>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fr-FR" dirty="0"/>
              </a:p>
            </p:txBody>
          </p:sp>
          <p:sp>
            <p:nvSpPr>
              <p:cNvPr id="41" name="شكل حر: شكل 40">
                <a:extLst>
                  <a:ext uri="{FF2B5EF4-FFF2-40B4-BE49-F238E27FC236}">
                    <a16:creationId xmlns:a16="http://schemas.microsoft.com/office/drawing/2014/main" id="{AA0180EB-AF3A-5E11-AF28-0E640F29F5CC}"/>
                  </a:ext>
                </a:extLst>
              </p:cNvPr>
              <p:cNvSpPr/>
              <p:nvPr/>
            </p:nvSpPr>
            <p:spPr>
              <a:xfrm>
                <a:off x="3532909" y="1330036"/>
                <a:ext cx="1485900" cy="1465940"/>
              </a:xfrm>
              <a:custGeom>
                <a:avLst/>
                <a:gdLst>
                  <a:gd name="csX0" fmla="*/ 742950 w 1485900"/>
                  <a:gd name="csY0" fmla="*/ 0 h 1465940"/>
                  <a:gd name="csX1" fmla="*/ 1485900 w 1485900"/>
                  <a:gd name="csY1" fmla="*/ 732970 h 1465940"/>
                  <a:gd name="csX2" fmla="*/ 742950 w 1485900"/>
                  <a:gd name="csY2" fmla="*/ 1465940 h 1465940"/>
                  <a:gd name="csX3" fmla="*/ 0 w 1485900"/>
                  <a:gd name="csY3" fmla="*/ 732970 h 1465940"/>
                  <a:gd name="csX4" fmla="*/ 742950 w 1485900"/>
                  <a:gd name="csY4" fmla="*/ 0 h 1465940"/>
                  <a:gd name="csX5" fmla="*/ 742950 w 1485900"/>
                  <a:gd name="csY5" fmla="*/ 150353 h 1465940"/>
                  <a:gd name="csX6" fmla="*/ 152400 w 1485900"/>
                  <a:gd name="csY6" fmla="*/ 732970 h 1465940"/>
                  <a:gd name="csX7" fmla="*/ 742950 w 1485900"/>
                  <a:gd name="csY7" fmla="*/ 1315587 h 1465940"/>
                  <a:gd name="csX8" fmla="*/ 1333500 w 1485900"/>
                  <a:gd name="csY8" fmla="*/ 732970 h 1465940"/>
                  <a:gd name="csX9" fmla="*/ 742950 w 1485900"/>
                  <a:gd name="csY9" fmla="*/ 150353 h 1465940"/>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Lst>
                <a:rect l="l" t="t" r="r" b="b"/>
                <a:pathLst>
                  <a:path w="1485900" h="1465940">
                    <a:moveTo>
                      <a:pt x="742950" y="0"/>
                    </a:moveTo>
                    <a:cubicBezTo>
                      <a:pt x="1153270" y="0"/>
                      <a:pt x="1485900" y="328162"/>
                      <a:pt x="1485900" y="732970"/>
                    </a:cubicBezTo>
                    <a:cubicBezTo>
                      <a:pt x="1485900" y="1137778"/>
                      <a:pt x="1153270" y="1465940"/>
                      <a:pt x="742950" y="1465940"/>
                    </a:cubicBezTo>
                    <a:cubicBezTo>
                      <a:pt x="332630" y="1465940"/>
                      <a:pt x="0" y="1137778"/>
                      <a:pt x="0" y="732970"/>
                    </a:cubicBezTo>
                    <a:cubicBezTo>
                      <a:pt x="0" y="328162"/>
                      <a:pt x="332630" y="0"/>
                      <a:pt x="742950" y="0"/>
                    </a:cubicBezTo>
                    <a:close/>
                    <a:moveTo>
                      <a:pt x="742950" y="150353"/>
                    </a:moveTo>
                    <a:cubicBezTo>
                      <a:pt x="416798" y="150353"/>
                      <a:pt x="152400" y="411200"/>
                      <a:pt x="152400" y="732970"/>
                    </a:cubicBezTo>
                    <a:cubicBezTo>
                      <a:pt x="152400" y="1054740"/>
                      <a:pt x="416798" y="1315587"/>
                      <a:pt x="742950" y="1315587"/>
                    </a:cubicBezTo>
                    <a:cubicBezTo>
                      <a:pt x="1069102" y="1315587"/>
                      <a:pt x="1333500" y="1054740"/>
                      <a:pt x="1333500" y="732970"/>
                    </a:cubicBezTo>
                    <a:cubicBezTo>
                      <a:pt x="1333500" y="411200"/>
                      <a:pt x="1069102" y="150353"/>
                      <a:pt x="742950" y="150353"/>
                    </a:cubicBezTo>
                    <a:close/>
                  </a:path>
                </a:pathLst>
              </a:custGeom>
              <a:solidFill>
                <a:schemeClr val="bg1">
                  <a:lumMod val="65000"/>
                </a:schemeClr>
              </a:solidFill>
              <a:ln>
                <a:noFill/>
              </a:ln>
              <a:effectLst>
                <a:outerShdw blurRad="44450" dist="27940" dir="5400000" algn="ctr">
                  <a:srgbClr val="000000">
                    <a:alpha val="32000"/>
                  </a:srgbClr>
                </a:outerShdw>
              </a:effectLst>
              <a:sp3d>
                <a:bevelT w="190500" h="38100"/>
              </a:sp3d>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fr-FR"/>
              </a:p>
            </p:txBody>
          </p:sp>
        </p:grpSp>
        <p:sp>
          <p:nvSpPr>
            <p:cNvPr id="45" name="Rectangle 74">
              <a:extLst>
                <a:ext uri="{FF2B5EF4-FFF2-40B4-BE49-F238E27FC236}">
                  <a16:creationId xmlns:a16="http://schemas.microsoft.com/office/drawing/2014/main" id="{DF3A2BAB-23B9-B3DA-F911-4D594AD4E05B}"/>
                </a:ext>
              </a:extLst>
            </p:cNvPr>
            <p:cNvSpPr>
              <a:spLocks noChangeArrowheads="1"/>
            </p:cNvSpPr>
            <p:nvPr/>
          </p:nvSpPr>
          <p:spPr bwMode="auto">
            <a:xfrm>
              <a:off x="4174958" y="5618397"/>
              <a:ext cx="789778"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ctr">
                <a:defRPr/>
              </a:pPr>
              <a:r>
                <a:rPr lang="en-US" altLang="ru-RU" sz="3600" b="1" dirty="0">
                  <a:latin typeface="Adobe Arabic" panose="02040503050201020203" pitchFamily="18" charset="-78"/>
                  <a:cs typeface="Adobe Arabic" panose="02040503050201020203" pitchFamily="18" charset="-78"/>
                </a:rPr>
                <a:t>04</a:t>
              </a:r>
              <a:endParaRPr lang="ru-RU" altLang="ru-RU" sz="1200" dirty="0">
                <a:latin typeface="Montserrat SemiBold" panose="00000700000000000000" pitchFamily="50" charset="-52"/>
                <a:cs typeface="Adobe Arabic" panose="02040503050201020203" pitchFamily="18" charset="-78"/>
              </a:endParaRPr>
            </a:p>
          </p:txBody>
        </p:sp>
        <p:sp>
          <p:nvSpPr>
            <p:cNvPr id="56" name="TextBox 47">
              <a:extLst>
                <a:ext uri="{FF2B5EF4-FFF2-40B4-BE49-F238E27FC236}">
                  <a16:creationId xmlns:a16="http://schemas.microsoft.com/office/drawing/2014/main" id="{D19F4673-C6C5-AF81-3925-5FC1DEF3B983}"/>
                </a:ext>
              </a:extLst>
            </p:cNvPr>
            <p:cNvSpPr txBox="1"/>
            <p:nvPr/>
          </p:nvSpPr>
          <p:spPr>
            <a:xfrm>
              <a:off x="233680" y="5172623"/>
              <a:ext cx="3422198" cy="523220"/>
            </a:xfrm>
            <a:prstGeom prst="rect">
              <a:avLst/>
            </a:prstGeom>
            <a:noFill/>
          </p:spPr>
          <p:txBody>
            <a:bodyPr wrap="square">
              <a:spAutoFit/>
            </a:bodyPr>
            <a:lstStyle/>
            <a:p>
              <a:pPr algn="r" rtl="1"/>
              <a:r>
                <a:rPr lang="ar-EG" sz="2800" b="1" dirty="0">
                  <a:latin typeface="Adobe Arabic" panose="02040503050201020203" pitchFamily="18" charset="-78"/>
                  <a:cs typeface="Adobe Arabic" panose="02040503050201020203" pitchFamily="18" charset="-78"/>
                </a:rPr>
                <a:t>منح الوقت</a:t>
              </a:r>
            </a:p>
          </p:txBody>
        </p:sp>
      </p:grpSp>
    </p:spTree>
    <p:extLst>
      <p:ext uri="{BB962C8B-B14F-4D97-AF65-F5344CB8AC3E}">
        <p14:creationId xmlns:p14="http://schemas.microsoft.com/office/powerpoint/2010/main" val="339046230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1000" fill="hold"/>
                                        <p:tgtEl>
                                          <p:spTgt spid="11"/>
                                        </p:tgtEl>
                                        <p:attrNameLst>
                                          <p:attrName>ppt_w</p:attrName>
                                        </p:attrNameLst>
                                      </p:cBhvr>
                                      <p:tavLst>
                                        <p:tav tm="0">
                                          <p:val>
                                            <p:fltVal val="0"/>
                                          </p:val>
                                        </p:tav>
                                        <p:tav tm="100000">
                                          <p:val>
                                            <p:strVal val="#ppt_w"/>
                                          </p:val>
                                        </p:tav>
                                      </p:tavLst>
                                    </p:anim>
                                    <p:anim calcmode="lin" valueType="num">
                                      <p:cBhvr>
                                        <p:cTn id="8" dur="1000" fill="hold"/>
                                        <p:tgtEl>
                                          <p:spTgt spid="11"/>
                                        </p:tgtEl>
                                        <p:attrNameLst>
                                          <p:attrName>ppt_h</p:attrName>
                                        </p:attrNameLst>
                                      </p:cBhvr>
                                      <p:tavLst>
                                        <p:tav tm="0">
                                          <p:val>
                                            <p:fltVal val="0"/>
                                          </p:val>
                                        </p:tav>
                                        <p:tav tm="100000">
                                          <p:val>
                                            <p:strVal val="#ppt_h"/>
                                          </p:val>
                                        </p:tav>
                                      </p:tavLst>
                                    </p:anim>
                                    <p:anim calcmode="lin" valueType="num">
                                      <p:cBhvr>
                                        <p:cTn id="9" dur="1000" fill="hold"/>
                                        <p:tgtEl>
                                          <p:spTgt spid="11"/>
                                        </p:tgtEl>
                                        <p:attrNameLst>
                                          <p:attrName>style.rotation</p:attrName>
                                        </p:attrNameLst>
                                      </p:cBhvr>
                                      <p:tavLst>
                                        <p:tav tm="0">
                                          <p:val>
                                            <p:fltVal val="90"/>
                                          </p:val>
                                        </p:tav>
                                        <p:tav tm="100000">
                                          <p:val>
                                            <p:fltVal val="0"/>
                                          </p:val>
                                        </p:tav>
                                      </p:tavLst>
                                    </p:anim>
                                    <p:animEffect transition="in" filter="fade">
                                      <p:cBhvr>
                                        <p:cTn id="10" dur="1000"/>
                                        <p:tgtEl>
                                          <p:spTgt spid="11"/>
                                        </p:tgtEl>
                                      </p:cBhvr>
                                    </p:animEffect>
                                  </p:childTnLst>
                                </p:cTn>
                              </p:par>
                              <p:par>
                                <p:cTn id="11" presetID="31" presetClass="entr" presetSubtype="0" fill="hold" nodeType="with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p:cTn id="13" dur="1000" fill="hold"/>
                                        <p:tgtEl>
                                          <p:spTgt spid="12"/>
                                        </p:tgtEl>
                                        <p:attrNameLst>
                                          <p:attrName>ppt_w</p:attrName>
                                        </p:attrNameLst>
                                      </p:cBhvr>
                                      <p:tavLst>
                                        <p:tav tm="0">
                                          <p:val>
                                            <p:fltVal val="0"/>
                                          </p:val>
                                        </p:tav>
                                        <p:tav tm="100000">
                                          <p:val>
                                            <p:strVal val="#ppt_w"/>
                                          </p:val>
                                        </p:tav>
                                      </p:tavLst>
                                    </p:anim>
                                    <p:anim calcmode="lin" valueType="num">
                                      <p:cBhvr>
                                        <p:cTn id="14" dur="1000" fill="hold"/>
                                        <p:tgtEl>
                                          <p:spTgt spid="12"/>
                                        </p:tgtEl>
                                        <p:attrNameLst>
                                          <p:attrName>ppt_h</p:attrName>
                                        </p:attrNameLst>
                                      </p:cBhvr>
                                      <p:tavLst>
                                        <p:tav tm="0">
                                          <p:val>
                                            <p:fltVal val="0"/>
                                          </p:val>
                                        </p:tav>
                                        <p:tav tm="100000">
                                          <p:val>
                                            <p:strVal val="#ppt_h"/>
                                          </p:val>
                                        </p:tav>
                                      </p:tavLst>
                                    </p:anim>
                                    <p:anim calcmode="lin" valueType="num">
                                      <p:cBhvr>
                                        <p:cTn id="15" dur="1000" fill="hold"/>
                                        <p:tgtEl>
                                          <p:spTgt spid="12"/>
                                        </p:tgtEl>
                                        <p:attrNameLst>
                                          <p:attrName>style.rotation</p:attrName>
                                        </p:attrNameLst>
                                      </p:cBhvr>
                                      <p:tavLst>
                                        <p:tav tm="0">
                                          <p:val>
                                            <p:fltVal val="90"/>
                                          </p:val>
                                        </p:tav>
                                        <p:tav tm="100000">
                                          <p:val>
                                            <p:fltVal val="0"/>
                                          </p:val>
                                        </p:tav>
                                      </p:tavLst>
                                    </p:anim>
                                    <p:animEffect transition="in" filter="fade">
                                      <p:cBhvr>
                                        <p:cTn id="16" dur="1000"/>
                                        <p:tgtEl>
                                          <p:spTgt spid="12"/>
                                        </p:tgtEl>
                                      </p:cBhvr>
                                    </p:animEffect>
                                  </p:childTnLst>
                                </p:cTn>
                              </p:par>
                              <p:par>
                                <p:cTn id="17" presetID="31" presetClass="entr" presetSubtype="0" fill="hold" nodeType="with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p:cTn id="19" dur="1000" fill="hold"/>
                                        <p:tgtEl>
                                          <p:spTgt spid="13"/>
                                        </p:tgtEl>
                                        <p:attrNameLst>
                                          <p:attrName>ppt_w</p:attrName>
                                        </p:attrNameLst>
                                      </p:cBhvr>
                                      <p:tavLst>
                                        <p:tav tm="0">
                                          <p:val>
                                            <p:fltVal val="0"/>
                                          </p:val>
                                        </p:tav>
                                        <p:tav tm="100000">
                                          <p:val>
                                            <p:strVal val="#ppt_w"/>
                                          </p:val>
                                        </p:tav>
                                      </p:tavLst>
                                    </p:anim>
                                    <p:anim calcmode="lin" valueType="num">
                                      <p:cBhvr>
                                        <p:cTn id="20" dur="1000" fill="hold"/>
                                        <p:tgtEl>
                                          <p:spTgt spid="13"/>
                                        </p:tgtEl>
                                        <p:attrNameLst>
                                          <p:attrName>ppt_h</p:attrName>
                                        </p:attrNameLst>
                                      </p:cBhvr>
                                      <p:tavLst>
                                        <p:tav tm="0">
                                          <p:val>
                                            <p:fltVal val="0"/>
                                          </p:val>
                                        </p:tav>
                                        <p:tav tm="100000">
                                          <p:val>
                                            <p:strVal val="#ppt_h"/>
                                          </p:val>
                                        </p:tav>
                                      </p:tavLst>
                                    </p:anim>
                                    <p:anim calcmode="lin" valueType="num">
                                      <p:cBhvr>
                                        <p:cTn id="21" dur="1000" fill="hold"/>
                                        <p:tgtEl>
                                          <p:spTgt spid="13"/>
                                        </p:tgtEl>
                                        <p:attrNameLst>
                                          <p:attrName>style.rotation</p:attrName>
                                        </p:attrNameLst>
                                      </p:cBhvr>
                                      <p:tavLst>
                                        <p:tav tm="0">
                                          <p:val>
                                            <p:fltVal val="90"/>
                                          </p:val>
                                        </p:tav>
                                        <p:tav tm="100000">
                                          <p:val>
                                            <p:fltVal val="0"/>
                                          </p:val>
                                        </p:tav>
                                      </p:tavLst>
                                    </p:anim>
                                    <p:animEffect transition="in" filter="fade">
                                      <p:cBhvr>
                                        <p:cTn id="22" dur="1000"/>
                                        <p:tgtEl>
                                          <p:spTgt spid="13"/>
                                        </p:tgtEl>
                                      </p:cBhvr>
                                    </p:animEffect>
                                  </p:childTnLst>
                                </p:cTn>
                              </p:par>
                              <p:par>
                                <p:cTn id="23" presetID="31" presetClass="entr" presetSubtype="0" fill="hold" nodeType="withEffect">
                                  <p:stCondLst>
                                    <p:cond delay="0"/>
                                  </p:stCondLst>
                                  <p:childTnLst>
                                    <p:set>
                                      <p:cBhvr>
                                        <p:cTn id="24" dur="1" fill="hold">
                                          <p:stCondLst>
                                            <p:cond delay="0"/>
                                          </p:stCondLst>
                                        </p:cTn>
                                        <p:tgtEl>
                                          <p:spTgt spid="14"/>
                                        </p:tgtEl>
                                        <p:attrNameLst>
                                          <p:attrName>style.visibility</p:attrName>
                                        </p:attrNameLst>
                                      </p:cBhvr>
                                      <p:to>
                                        <p:strVal val="visible"/>
                                      </p:to>
                                    </p:set>
                                    <p:anim calcmode="lin" valueType="num">
                                      <p:cBhvr>
                                        <p:cTn id="25" dur="1000" fill="hold"/>
                                        <p:tgtEl>
                                          <p:spTgt spid="14"/>
                                        </p:tgtEl>
                                        <p:attrNameLst>
                                          <p:attrName>ppt_w</p:attrName>
                                        </p:attrNameLst>
                                      </p:cBhvr>
                                      <p:tavLst>
                                        <p:tav tm="0">
                                          <p:val>
                                            <p:fltVal val="0"/>
                                          </p:val>
                                        </p:tav>
                                        <p:tav tm="100000">
                                          <p:val>
                                            <p:strVal val="#ppt_w"/>
                                          </p:val>
                                        </p:tav>
                                      </p:tavLst>
                                    </p:anim>
                                    <p:anim calcmode="lin" valueType="num">
                                      <p:cBhvr>
                                        <p:cTn id="26" dur="1000" fill="hold"/>
                                        <p:tgtEl>
                                          <p:spTgt spid="14"/>
                                        </p:tgtEl>
                                        <p:attrNameLst>
                                          <p:attrName>ppt_h</p:attrName>
                                        </p:attrNameLst>
                                      </p:cBhvr>
                                      <p:tavLst>
                                        <p:tav tm="0">
                                          <p:val>
                                            <p:fltVal val="0"/>
                                          </p:val>
                                        </p:tav>
                                        <p:tav tm="100000">
                                          <p:val>
                                            <p:strVal val="#ppt_h"/>
                                          </p:val>
                                        </p:tav>
                                      </p:tavLst>
                                    </p:anim>
                                    <p:anim calcmode="lin" valueType="num">
                                      <p:cBhvr>
                                        <p:cTn id="27" dur="1000" fill="hold"/>
                                        <p:tgtEl>
                                          <p:spTgt spid="14"/>
                                        </p:tgtEl>
                                        <p:attrNameLst>
                                          <p:attrName>style.rotation</p:attrName>
                                        </p:attrNameLst>
                                      </p:cBhvr>
                                      <p:tavLst>
                                        <p:tav tm="0">
                                          <p:val>
                                            <p:fltVal val="90"/>
                                          </p:val>
                                        </p:tav>
                                        <p:tav tm="100000">
                                          <p:val>
                                            <p:fltVal val="0"/>
                                          </p:val>
                                        </p:tav>
                                      </p:tavLst>
                                    </p:anim>
                                    <p:animEffect transition="in" filter="fade">
                                      <p:cBhvr>
                                        <p:cTn id="28"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A76B1D-53F7-BE6D-0F2C-D6D5F6F3C3D0}"/>
            </a:ext>
          </a:extLst>
        </p:cNvPr>
        <p:cNvGrpSpPr/>
        <p:nvPr/>
      </p:nvGrpSpPr>
      <p:grpSpPr>
        <a:xfrm>
          <a:off x="0" y="0"/>
          <a:ext cx="0" cy="0"/>
          <a:chOff x="0" y="0"/>
          <a:chExt cx="0" cy="0"/>
        </a:xfrm>
      </p:grpSpPr>
      <p:sp>
        <p:nvSpPr>
          <p:cNvPr id="13" name="Rectangle 12">
            <a:extLst>
              <a:ext uri="{FF2B5EF4-FFF2-40B4-BE49-F238E27FC236}">
                <a16:creationId xmlns:a16="http://schemas.microsoft.com/office/drawing/2014/main" id="{4AF9C2EF-AEFC-6EFD-BE57-E9905237978B}"/>
              </a:ext>
            </a:extLst>
          </p:cNvPr>
          <p:cNvSpPr/>
          <p:nvPr/>
        </p:nvSpPr>
        <p:spPr>
          <a:xfrm>
            <a:off x="0" y="1064526"/>
            <a:ext cx="12213132" cy="5196036"/>
          </a:xfrm>
          <a:prstGeom prst="rect">
            <a:avLst/>
          </a:prstGeom>
          <a:solidFill>
            <a:srgbClr val="A0C9CA"/>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Tajawal ExtraBold" panose="00000800000000000000" pitchFamily="2" charset="-78"/>
              <a:cs typeface="Tajawal ExtraBold" panose="00000800000000000000" pitchFamily="2" charset="-78"/>
            </a:endParaRPr>
          </a:p>
        </p:txBody>
      </p:sp>
      <p:sp>
        <p:nvSpPr>
          <p:cNvPr id="10" name="TextBox 9">
            <a:extLst>
              <a:ext uri="{FF2B5EF4-FFF2-40B4-BE49-F238E27FC236}">
                <a16:creationId xmlns:a16="http://schemas.microsoft.com/office/drawing/2014/main" id="{2AEA37C8-ED95-BB52-B013-938C9651C6BB}"/>
              </a:ext>
            </a:extLst>
          </p:cNvPr>
          <p:cNvSpPr txBox="1"/>
          <p:nvPr/>
        </p:nvSpPr>
        <p:spPr>
          <a:xfrm>
            <a:off x="2026227" y="283085"/>
            <a:ext cx="7517804" cy="646331"/>
          </a:xfrm>
          <a:prstGeom prst="rect">
            <a:avLst/>
          </a:prstGeom>
          <a:noFill/>
        </p:spPr>
        <p:txBody>
          <a:bodyPr wrap="square">
            <a:spAutoFit/>
          </a:bodyPr>
          <a:lstStyle/>
          <a:p>
            <a:pPr algn="ctr" rtl="1"/>
            <a:r>
              <a:rPr lang="ar-EG" sz="3600" dirty="0">
                <a:solidFill>
                  <a:srgbClr val="4A431E"/>
                </a:solidFill>
                <a:latin typeface="Tajawal ExtraBold" panose="00000800000000000000" pitchFamily="2" charset="-78"/>
                <a:cs typeface="Tajawal ExtraBold" panose="00000800000000000000" pitchFamily="2" charset="-78"/>
              </a:rPr>
              <a:t>مثال</a:t>
            </a:r>
            <a:endParaRPr lang="en-US" sz="3600" dirty="0">
              <a:solidFill>
                <a:srgbClr val="4A431E"/>
              </a:solidFill>
              <a:latin typeface="Tajawal ExtraBold" panose="00000800000000000000" pitchFamily="2" charset="-78"/>
              <a:cs typeface="Tajawal ExtraBold" panose="00000800000000000000" pitchFamily="2" charset="-78"/>
            </a:endParaRPr>
          </a:p>
        </p:txBody>
      </p:sp>
      <p:sp>
        <p:nvSpPr>
          <p:cNvPr id="6" name="TextBox 57">
            <a:extLst>
              <a:ext uri="{FF2B5EF4-FFF2-40B4-BE49-F238E27FC236}">
                <a16:creationId xmlns:a16="http://schemas.microsoft.com/office/drawing/2014/main" id="{3ACF4C94-3E61-5AD7-40EF-B57A17D1EDC0}"/>
              </a:ext>
            </a:extLst>
          </p:cNvPr>
          <p:cNvSpPr txBox="1"/>
          <p:nvPr/>
        </p:nvSpPr>
        <p:spPr>
          <a:xfrm>
            <a:off x="4815839" y="1659285"/>
            <a:ext cx="6640955" cy="3539430"/>
          </a:xfrm>
          <a:prstGeom prst="rect">
            <a:avLst/>
          </a:prstGeom>
          <a:noFill/>
        </p:spPr>
        <p:txBody>
          <a:bodyPr wrap="square">
            <a:spAutoFit/>
          </a:bodyPr>
          <a:lstStyle/>
          <a:p>
            <a:pPr algn="r" rtl="1"/>
            <a:r>
              <a:rPr lang="ar-EG" sz="3200" b="1" dirty="0">
                <a:latin typeface="Adobe Arabic" panose="02040503050201020203" pitchFamily="18" charset="-78"/>
                <a:cs typeface="Adobe Arabic" panose="02040503050201020203" pitchFamily="18" charset="-78"/>
              </a:rPr>
              <a:t>مدير أخطأ في نقل معلومات سرية عن أداء أحد الموظفين إلى زملائه. لاستعادة الثقة:</a:t>
            </a:r>
          </a:p>
          <a:p>
            <a:pPr algn="r" rtl="1"/>
            <a:r>
              <a:rPr lang="ar-EG" sz="3200" b="1" dirty="0">
                <a:latin typeface="Adobe Arabic" panose="02040503050201020203" pitchFamily="18" charset="-78"/>
                <a:cs typeface="Adobe Arabic" panose="02040503050201020203" pitchFamily="18" charset="-78"/>
              </a:rPr>
              <a:t>1. طلب مقابلة شخصية مع الموظف واعترف بالخطأ دون تبرير.</a:t>
            </a:r>
          </a:p>
          <a:p>
            <a:pPr algn="r" rtl="1"/>
            <a:r>
              <a:rPr lang="ar-EG" sz="3200" b="1" dirty="0">
                <a:latin typeface="Adobe Arabic" panose="02040503050201020203" pitchFamily="18" charset="-78"/>
                <a:cs typeface="Adobe Arabic" panose="02040503050201020203" pitchFamily="18" charset="-78"/>
              </a:rPr>
              <a:t>2. استمع بتعاطف لمشاعر الموظف وتأثير الخطأ عليه.</a:t>
            </a:r>
          </a:p>
          <a:p>
            <a:pPr algn="r" rtl="1"/>
            <a:r>
              <a:rPr lang="ar-EG" sz="3200" b="1" dirty="0">
                <a:latin typeface="Adobe Arabic" panose="02040503050201020203" pitchFamily="18" charset="-78"/>
                <a:cs typeface="Adobe Arabic" panose="02040503050201020203" pitchFamily="18" charset="-78"/>
              </a:rPr>
              <a:t>3. قدّم اعتذاراً صريحاً وواضحاً.</a:t>
            </a:r>
          </a:p>
          <a:p>
            <a:pPr algn="r" rtl="1"/>
            <a:r>
              <a:rPr lang="ar-EG" sz="3200" b="1" dirty="0">
                <a:latin typeface="Adobe Arabic" panose="02040503050201020203" pitchFamily="18" charset="-78"/>
                <a:cs typeface="Adobe Arabic" panose="02040503050201020203" pitchFamily="18" charset="-78"/>
              </a:rPr>
              <a:t>4. شرح الإجراءات التي سيتخذها لمعالجة الموقف ومنع تكراره.</a:t>
            </a:r>
          </a:p>
          <a:p>
            <a:pPr algn="r" rtl="1"/>
            <a:r>
              <a:rPr lang="ar-EG" sz="3200" b="1" dirty="0">
                <a:latin typeface="Adobe Arabic" panose="02040503050201020203" pitchFamily="18" charset="-78"/>
                <a:cs typeface="Adobe Arabic" panose="02040503050201020203" pitchFamily="18" charset="-78"/>
              </a:rPr>
              <a:t>5. أظهر الالتزام المستمر بالسرية والاحترام في تعامله اليومي.</a:t>
            </a:r>
          </a:p>
        </p:txBody>
      </p:sp>
      <p:pic>
        <p:nvPicPr>
          <p:cNvPr id="2" name="صورة 1">
            <a:extLst>
              <a:ext uri="{FF2B5EF4-FFF2-40B4-BE49-F238E27FC236}">
                <a16:creationId xmlns:a16="http://schemas.microsoft.com/office/drawing/2014/main" id="{66643B45-C3C3-3D17-6B5E-43D1EB59A69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061294"/>
            <a:ext cx="4734560" cy="2581810"/>
          </a:xfrm>
          <a:prstGeom prst="rect">
            <a:avLst/>
          </a:prstGeom>
        </p:spPr>
      </p:pic>
    </p:spTree>
    <p:extLst>
      <p:ext uri="{BB962C8B-B14F-4D97-AF65-F5344CB8AC3E}">
        <p14:creationId xmlns:p14="http://schemas.microsoft.com/office/powerpoint/2010/main" val="12131126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250">
        <p159:morph option="byObject"/>
      </p:transition>
    </mc:Choice>
    <mc:Fallback xmlns="">
      <p:transition spd="slow">
        <p:fade/>
      </p:transition>
    </mc:Fallback>
  </mc:AlternateContent>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FFFE1B5-9F82-8460-8490-78CDCD12BE53}"/>
            </a:ext>
          </a:extLst>
        </p:cNvPr>
        <p:cNvGrpSpPr/>
        <p:nvPr/>
      </p:nvGrpSpPr>
      <p:grpSpPr>
        <a:xfrm>
          <a:off x="0" y="0"/>
          <a:ext cx="0" cy="0"/>
          <a:chOff x="0" y="0"/>
          <a:chExt cx="0" cy="0"/>
        </a:xfrm>
      </p:grpSpPr>
      <p:sp>
        <p:nvSpPr>
          <p:cNvPr id="13" name="Rectangle 12">
            <a:extLst>
              <a:ext uri="{FF2B5EF4-FFF2-40B4-BE49-F238E27FC236}">
                <a16:creationId xmlns:a16="http://schemas.microsoft.com/office/drawing/2014/main" id="{E4925955-0208-2CF2-9B39-E302461812A7}"/>
              </a:ext>
            </a:extLst>
          </p:cNvPr>
          <p:cNvSpPr/>
          <p:nvPr/>
        </p:nvSpPr>
        <p:spPr>
          <a:xfrm>
            <a:off x="0" y="0"/>
            <a:ext cx="12192000" cy="6858000"/>
          </a:xfrm>
          <a:prstGeom prst="rect">
            <a:avLst/>
          </a:prstGeom>
          <a:solidFill>
            <a:srgbClr val="008080"/>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Tajawal ExtraBold" panose="00000800000000000000" pitchFamily="2" charset="-78"/>
              <a:ea typeface="+mn-ea"/>
              <a:cs typeface="Tajawal ExtraBold" panose="00000800000000000000" pitchFamily="2" charset="-78"/>
            </a:endParaRPr>
          </a:p>
        </p:txBody>
      </p:sp>
      <p:sp>
        <p:nvSpPr>
          <p:cNvPr id="10" name="TextBox 9">
            <a:extLst>
              <a:ext uri="{FF2B5EF4-FFF2-40B4-BE49-F238E27FC236}">
                <a16:creationId xmlns:a16="http://schemas.microsoft.com/office/drawing/2014/main" id="{09CA0FC4-3DDF-EEFD-892F-F47950DD243A}"/>
              </a:ext>
            </a:extLst>
          </p:cNvPr>
          <p:cNvSpPr txBox="1"/>
          <p:nvPr/>
        </p:nvSpPr>
        <p:spPr>
          <a:xfrm>
            <a:off x="1827618" y="139258"/>
            <a:ext cx="7975384" cy="646331"/>
          </a:xfrm>
          <a:prstGeom prst="rect">
            <a:avLst/>
          </a:prstGeom>
          <a:noFill/>
        </p:spPr>
        <p:txBody>
          <a:bodyPr wrap="squar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3600" b="1" i="0" u="none" strike="noStrike" kern="1200" cap="none" spc="0" normalizeH="0" baseline="0" noProof="0" dirty="0">
                <a:ln>
                  <a:noFill/>
                </a:ln>
                <a:solidFill>
                  <a:prstClr val="white"/>
                </a:solidFill>
                <a:effectLst/>
                <a:uLnTx/>
                <a:uFillTx/>
                <a:latin typeface="Adobe Arabic" panose="02040503050201020203" pitchFamily="18" charset="-78"/>
                <a:ea typeface="+mn-ea"/>
                <a:cs typeface="Adobe Arabic" panose="02040503050201020203" pitchFamily="18" charset="-78"/>
              </a:rPr>
              <a:t>إدارة الاجتماعات الإشرافية بفعالية</a:t>
            </a:r>
            <a:endParaRPr kumimoji="0" lang="en-US" sz="3600" b="1" i="0" u="none" strike="noStrike" kern="1200" cap="none" spc="0" normalizeH="0" baseline="0" noProof="0" dirty="0">
              <a:ln>
                <a:noFill/>
              </a:ln>
              <a:solidFill>
                <a:prstClr val="black"/>
              </a:solidFill>
              <a:effectLst/>
              <a:uLnTx/>
              <a:uFillTx/>
              <a:latin typeface="Adobe Arabic" panose="02040503050201020203" pitchFamily="18" charset="-78"/>
              <a:ea typeface="+mn-ea"/>
              <a:cs typeface="Adobe Arabic" panose="02040503050201020203" pitchFamily="18" charset="-78"/>
            </a:endParaRPr>
          </a:p>
        </p:txBody>
      </p:sp>
      <p:graphicFrame>
        <p:nvGraphicFramePr>
          <p:cNvPr id="3" name="جدول 2">
            <a:extLst>
              <a:ext uri="{FF2B5EF4-FFF2-40B4-BE49-F238E27FC236}">
                <a16:creationId xmlns:a16="http://schemas.microsoft.com/office/drawing/2014/main" id="{627E6066-C284-E0D0-0437-9CBA1292B3FF}"/>
              </a:ext>
            </a:extLst>
          </p:cNvPr>
          <p:cNvGraphicFramePr>
            <a:graphicFrameLocks noGrp="1"/>
          </p:cNvGraphicFramePr>
          <p:nvPr>
            <p:extLst>
              <p:ext uri="{D42A27DB-BD31-4B8C-83A1-F6EECF244321}">
                <p14:modId xmlns:p14="http://schemas.microsoft.com/office/powerpoint/2010/main" val="1239354522"/>
              </p:ext>
            </p:extLst>
          </p:nvPr>
        </p:nvGraphicFramePr>
        <p:xfrm>
          <a:off x="132079" y="785589"/>
          <a:ext cx="11927841" cy="5805488"/>
        </p:xfrm>
        <a:graphic>
          <a:graphicData uri="http://schemas.openxmlformats.org/drawingml/2006/table">
            <a:tbl>
              <a:tblPr rtl="1" firstRow="1" firstCol="1" bandRow="1"/>
              <a:tblGrid>
                <a:gridCol w="3975506">
                  <a:extLst>
                    <a:ext uri="{9D8B030D-6E8A-4147-A177-3AD203B41FA5}">
                      <a16:colId xmlns:a16="http://schemas.microsoft.com/office/drawing/2014/main" val="3861310928"/>
                    </a:ext>
                  </a:extLst>
                </a:gridCol>
                <a:gridCol w="3975506">
                  <a:extLst>
                    <a:ext uri="{9D8B030D-6E8A-4147-A177-3AD203B41FA5}">
                      <a16:colId xmlns:a16="http://schemas.microsoft.com/office/drawing/2014/main" val="4125737974"/>
                    </a:ext>
                  </a:extLst>
                </a:gridCol>
                <a:gridCol w="3976829">
                  <a:extLst>
                    <a:ext uri="{9D8B030D-6E8A-4147-A177-3AD203B41FA5}">
                      <a16:colId xmlns:a16="http://schemas.microsoft.com/office/drawing/2014/main" val="784913133"/>
                    </a:ext>
                  </a:extLst>
                </a:gridCol>
              </a:tblGrid>
              <a:tr h="528139">
                <a:tc>
                  <a:txBody>
                    <a:bodyPr/>
                    <a:lstStyle/>
                    <a:p>
                      <a:pPr algn="ctr" rtl="1">
                        <a:lnSpc>
                          <a:spcPct val="107000"/>
                        </a:lnSpc>
                        <a:buNone/>
                      </a:pPr>
                      <a:r>
                        <a:rPr lang="ar-SA" sz="3600" b="1">
                          <a:solidFill>
                            <a:srgbClr val="008080"/>
                          </a:solidFill>
                          <a:effectLst/>
                          <a:latin typeface="Times New Roman" panose="02020603050405020304" pitchFamily="18" charset="0"/>
                          <a:ea typeface="Calibri" panose="020F0502020204030204" pitchFamily="34" charset="0"/>
                          <a:cs typeface="Adobe Arabic" panose="02040503050201020203" pitchFamily="18" charset="-78"/>
                        </a:rPr>
                        <a:t>أنواع الاجتماعات الإشرافية</a:t>
                      </a:r>
                      <a:endParaRPr lang="fr-FR"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lgn="ctr" rtl="1">
                        <a:lnSpc>
                          <a:spcPct val="107000"/>
                        </a:lnSpc>
                        <a:buNone/>
                      </a:pPr>
                      <a:r>
                        <a:rPr lang="ar-SA" sz="3600" b="1">
                          <a:solidFill>
                            <a:srgbClr val="008080"/>
                          </a:solidFill>
                          <a:effectLst/>
                          <a:latin typeface="Times New Roman" panose="02020603050405020304" pitchFamily="18" charset="0"/>
                          <a:ea typeface="Calibri" panose="020F0502020204030204" pitchFamily="34" charset="0"/>
                          <a:cs typeface="Adobe Arabic" panose="02040503050201020203" pitchFamily="18" charset="-78"/>
                        </a:rPr>
                        <a:t>الأهداف</a:t>
                      </a:r>
                      <a:endParaRPr lang="fr-FR"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lgn="ctr" rtl="1">
                        <a:lnSpc>
                          <a:spcPct val="107000"/>
                        </a:lnSpc>
                        <a:buNone/>
                      </a:pPr>
                      <a:r>
                        <a:rPr lang="ar-SA" sz="3600" b="1">
                          <a:solidFill>
                            <a:srgbClr val="008080"/>
                          </a:solidFill>
                          <a:effectLst/>
                          <a:latin typeface="Times New Roman" panose="02020603050405020304" pitchFamily="18" charset="0"/>
                          <a:ea typeface="Calibri" panose="020F0502020204030204" pitchFamily="34" charset="0"/>
                          <a:cs typeface="Adobe Arabic" panose="02040503050201020203" pitchFamily="18" charset="-78"/>
                        </a:rPr>
                        <a:t>الخصائص</a:t>
                      </a:r>
                      <a:endParaRPr lang="fr-FR"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extLst>
                  <a:ext uri="{0D108BD9-81ED-4DB2-BD59-A6C34878D82A}">
                    <a16:rowId xmlns:a16="http://schemas.microsoft.com/office/drawing/2014/main" val="2447900314"/>
                  </a:ext>
                </a:extLst>
              </a:tr>
              <a:tr h="997773">
                <a:tc>
                  <a:txBody>
                    <a:bodyPr/>
                    <a:lstStyle/>
                    <a:p>
                      <a:pPr algn="ctr" rtl="1">
                        <a:lnSpc>
                          <a:spcPct val="107000"/>
                        </a:lnSpc>
                        <a:buNone/>
                      </a:pPr>
                      <a:r>
                        <a:rPr lang="ar-SA" sz="3600" b="1" dirty="0">
                          <a:solidFill>
                            <a:schemeClr val="bg1"/>
                          </a:solidFill>
                          <a:effectLst/>
                          <a:latin typeface="Times New Roman" panose="02020603050405020304" pitchFamily="18" charset="0"/>
                          <a:ea typeface="Calibri" panose="020F0502020204030204" pitchFamily="34" charset="0"/>
                          <a:cs typeface="Adobe Arabic" panose="02040503050201020203" pitchFamily="18" charset="-78"/>
                        </a:rPr>
                        <a:t>اجتماعات المتابعة الدورية</a:t>
                      </a:r>
                      <a:endParaRPr lang="fr-FR" sz="2800" dirty="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rtl="1">
                        <a:lnSpc>
                          <a:spcPct val="107000"/>
                        </a:lnSpc>
                        <a:buNone/>
                      </a:pPr>
                      <a:r>
                        <a:rPr lang="ar-SA" sz="320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rPr>
                        <a:t>مراجعة التقدّم في العمل وتبادل المعلومات.</a:t>
                      </a:r>
                      <a:endParaRPr lang="fr-FR" sz="280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rtl="1">
                        <a:lnSpc>
                          <a:spcPct val="107000"/>
                        </a:lnSpc>
                        <a:buNone/>
                      </a:pPr>
                      <a:r>
                        <a:rPr lang="ar-SA" sz="320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rPr>
                        <a:t>منتظمة، قصيرة، تركّز على التحديثات والتنسيق.</a:t>
                      </a:r>
                      <a:endParaRPr lang="fr-FR" sz="280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670922703"/>
                  </a:ext>
                </a:extLst>
              </a:tr>
              <a:tr h="997773">
                <a:tc>
                  <a:txBody>
                    <a:bodyPr/>
                    <a:lstStyle/>
                    <a:p>
                      <a:pPr algn="ctr" rtl="1">
                        <a:lnSpc>
                          <a:spcPct val="107000"/>
                        </a:lnSpc>
                        <a:buNone/>
                      </a:pPr>
                      <a:r>
                        <a:rPr lang="ar-SA" sz="3600" b="1">
                          <a:solidFill>
                            <a:schemeClr val="bg1"/>
                          </a:solidFill>
                          <a:effectLst/>
                          <a:latin typeface="Times New Roman" panose="02020603050405020304" pitchFamily="18" charset="0"/>
                          <a:ea typeface="Calibri" panose="020F0502020204030204" pitchFamily="34" charset="0"/>
                          <a:cs typeface="Adobe Arabic" panose="02040503050201020203" pitchFamily="18" charset="-78"/>
                        </a:rPr>
                        <a:t>اجتماعات حل المشكلات</a:t>
                      </a:r>
                      <a:endParaRPr lang="fr-FR" sz="280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rtl="1">
                        <a:lnSpc>
                          <a:spcPct val="107000"/>
                        </a:lnSpc>
                        <a:buNone/>
                      </a:pPr>
                      <a:r>
                        <a:rPr lang="ar-SA" sz="3200" dirty="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rPr>
                        <a:t>مناقشة التحديات واقتراح الحلول.</a:t>
                      </a:r>
                      <a:endParaRPr lang="fr-FR" sz="2800" dirty="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rtl="1">
                        <a:lnSpc>
                          <a:spcPct val="107000"/>
                        </a:lnSpc>
                        <a:buNone/>
                      </a:pPr>
                      <a:r>
                        <a:rPr lang="ar-SA" sz="320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rPr>
                        <a:t>مركّزة على مشكلة محددة، تشجع العصف الذهني.</a:t>
                      </a:r>
                      <a:endParaRPr lang="fr-FR" sz="280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4116004391"/>
                  </a:ext>
                </a:extLst>
              </a:tr>
              <a:tr h="997773">
                <a:tc>
                  <a:txBody>
                    <a:bodyPr/>
                    <a:lstStyle/>
                    <a:p>
                      <a:pPr algn="ctr" rtl="1">
                        <a:lnSpc>
                          <a:spcPct val="107000"/>
                        </a:lnSpc>
                        <a:buNone/>
                      </a:pPr>
                      <a:r>
                        <a:rPr lang="ar-SA" sz="3600" b="1">
                          <a:solidFill>
                            <a:schemeClr val="bg1"/>
                          </a:solidFill>
                          <a:effectLst/>
                          <a:latin typeface="Times New Roman" panose="02020603050405020304" pitchFamily="18" charset="0"/>
                          <a:ea typeface="Calibri" panose="020F0502020204030204" pitchFamily="34" charset="0"/>
                          <a:cs typeface="Adobe Arabic" panose="02040503050201020203" pitchFamily="18" charset="-78"/>
                        </a:rPr>
                        <a:t>اجتماعات اتخاذ القرارات</a:t>
                      </a:r>
                      <a:endParaRPr lang="fr-FR" sz="280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rtl="1">
                        <a:lnSpc>
                          <a:spcPct val="107000"/>
                        </a:lnSpc>
                        <a:buNone/>
                      </a:pPr>
                      <a:r>
                        <a:rPr lang="ar-SA" sz="3200" dirty="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rPr>
                        <a:t>مناقشة البدائل واتخاذ قرار جماعي.</a:t>
                      </a:r>
                      <a:endParaRPr lang="fr-FR" sz="2800" dirty="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rtl="1">
                        <a:lnSpc>
                          <a:spcPct val="107000"/>
                        </a:lnSpc>
                        <a:buNone/>
                      </a:pPr>
                      <a:r>
                        <a:rPr lang="ar-SA" sz="320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rPr>
                        <a:t>تتطلب تحضيراً مسبقاً، تتبع منهجية واضحة.</a:t>
                      </a:r>
                      <a:endParaRPr lang="fr-FR" sz="280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673302295"/>
                  </a:ext>
                </a:extLst>
              </a:tr>
              <a:tr h="997773">
                <a:tc>
                  <a:txBody>
                    <a:bodyPr/>
                    <a:lstStyle/>
                    <a:p>
                      <a:pPr algn="ctr" rtl="1">
                        <a:lnSpc>
                          <a:spcPct val="107000"/>
                        </a:lnSpc>
                        <a:buNone/>
                      </a:pPr>
                      <a:r>
                        <a:rPr lang="ar-SA" sz="3600" b="1">
                          <a:solidFill>
                            <a:schemeClr val="bg1"/>
                          </a:solidFill>
                          <a:effectLst/>
                          <a:latin typeface="Times New Roman" panose="02020603050405020304" pitchFamily="18" charset="0"/>
                          <a:ea typeface="Calibri" panose="020F0502020204030204" pitchFamily="34" charset="0"/>
                          <a:cs typeface="Adobe Arabic" panose="02040503050201020203" pitchFamily="18" charset="-78"/>
                        </a:rPr>
                        <a:t>اجتماعات التخطيط</a:t>
                      </a:r>
                      <a:endParaRPr lang="fr-FR" sz="280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rtl="1">
                        <a:lnSpc>
                          <a:spcPct val="107000"/>
                        </a:lnSpc>
                        <a:buNone/>
                      </a:pPr>
                      <a:r>
                        <a:rPr lang="ar-SA" sz="320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rPr>
                        <a:t>وضع الخطط وتحديد الأهداف والاستراتيجيات.</a:t>
                      </a:r>
                      <a:endParaRPr lang="fr-FR" sz="280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rtl="1">
                        <a:lnSpc>
                          <a:spcPct val="107000"/>
                        </a:lnSpc>
                        <a:buNone/>
                      </a:pPr>
                      <a:r>
                        <a:rPr lang="ar-SA" sz="3200" dirty="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rPr>
                        <a:t>تتطلب وقتاً أطول، وتركّز على المستقبل.</a:t>
                      </a:r>
                      <a:endParaRPr lang="fr-FR" sz="2800" dirty="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239534989"/>
                  </a:ext>
                </a:extLst>
              </a:tr>
              <a:tr h="997773">
                <a:tc>
                  <a:txBody>
                    <a:bodyPr/>
                    <a:lstStyle/>
                    <a:p>
                      <a:pPr algn="ctr" rtl="1">
                        <a:lnSpc>
                          <a:spcPct val="107000"/>
                        </a:lnSpc>
                        <a:buNone/>
                      </a:pPr>
                      <a:r>
                        <a:rPr lang="ar-SA" sz="3600" b="1">
                          <a:solidFill>
                            <a:schemeClr val="bg1"/>
                          </a:solidFill>
                          <a:effectLst/>
                          <a:latin typeface="Times New Roman" panose="02020603050405020304" pitchFamily="18" charset="0"/>
                          <a:ea typeface="Calibri" panose="020F0502020204030204" pitchFamily="34" charset="0"/>
                          <a:cs typeface="Adobe Arabic" panose="02040503050201020203" pitchFamily="18" charset="-78"/>
                        </a:rPr>
                        <a:t>اجتماعات التطوير والتعلّم</a:t>
                      </a:r>
                      <a:endParaRPr lang="fr-FR" sz="280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rtl="1">
                        <a:lnSpc>
                          <a:spcPct val="107000"/>
                        </a:lnSpc>
                        <a:buNone/>
                      </a:pPr>
                      <a:r>
                        <a:rPr lang="ar-SA" sz="320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rPr>
                        <a:t>تبادل المعرفة وتطوير مهارات الفريق.</a:t>
                      </a:r>
                      <a:endParaRPr lang="fr-FR" sz="280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rtl="1">
                        <a:lnSpc>
                          <a:spcPct val="107000"/>
                        </a:lnSpc>
                        <a:buNone/>
                      </a:pPr>
                      <a:r>
                        <a:rPr lang="ar-SA" sz="3200" dirty="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rPr>
                        <a:t>تفاعلية، تشجع المشاركة والنقاش.</a:t>
                      </a:r>
                      <a:endParaRPr lang="fr-FR" sz="2800" dirty="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726036609"/>
                  </a:ext>
                </a:extLst>
              </a:tr>
            </a:tbl>
          </a:graphicData>
        </a:graphic>
      </p:graphicFrame>
    </p:spTree>
    <p:extLst>
      <p:ext uri="{BB962C8B-B14F-4D97-AF65-F5344CB8AC3E}">
        <p14:creationId xmlns:p14="http://schemas.microsoft.com/office/powerpoint/2010/main" val="412140633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01F7109-577F-2AC9-F1BD-58E1629AAC50}"/>
            </a:ext>
          </a:extLst>
        </p:cNvPr>
        <p:cNvGrpSpPr/>
        <p:nvPr/>
      </p:nvGrpSpPr>
      <p:grpSpPr>
        <a:xfrm>
          <a:off x="0" y="0"/>
          <a:ext cx="0" cy="0"/>
          <a:chOff x="0" y="0"/>
          <a:chExt cx="0" cy="0"/>
        </a:xfrm>
      </p:grpSpPr>
      <p:sp>
        <p:nvSpPr>
          <p:cNvPr id="13" name="Rectangle 12">
            <a:extLst>
              <a:ext uri="{FF2B5EF4-FFF2-40B4-BE49-F238E27FC236}">
                <a16:creationId xmlns:a16="http://schemas.microsoft.com/office/drawing/2014/main" id="{8B75A826-AD7E-5979-7B4C-C9EE3DCB7DAF}"/>
              </a:ext>
            </a:extLst>
          </p:cNvPr>
          <p:cNvSpPr/>
          <p:nvPr/>
        </p:nvSpPr>
        <p:spPr>
          <a:xfrm>
            <a:off x="0" y="0"/>
            <a:ext cx="12192000" cy="6858000"/>
          </a:xfrm>
          <a:prstGeom prst="rect">
            <a:avLst/>
          </a:prstGeom>
          <a:solidFill>
            <a:srgbClr val="008080"/>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Tajawal ExtraBold" panose="00000800000000000000" pitchFamily="2" charset="-78"/>
              <a:ea typeface="+mn-ea"/>
              <a:cs typeface="Tajawal ExtraBold" panose="00000800000000000000" pitchFamily="2" charset="-78"/>
            </a:endParaRPr>
          </a:p>
        </p:txBody>
      </p:sp>
      <p:sp>
        <p:nvSpPr>
          <p:cNvPr id="10" name="TextBox 9">
            <a:extLst>
              <a:ext uri="{FF2B5EF4-FFF2-40B4-BE49-F238E27FC236}">
                <a16:creationId xmlns:a16="http://schemas.microsoft.com/office/drawing/2014/main" id="{1E135DFE-6430-EC44-6078-A52277439141}"/>
              </a:ext>
            </a:extLst>
          </p:cNvPr>
          <p:cNvSpPr txBox="1"/>
          <p:nvPr/>
        </p:nvSpPr>
        <p:spPr>
          <a:xfrm>
            <a:off x="1827618" y="139258"/>
            <a:ext cx="7975384" cy="646331"/>
          </a:xfrm>
          <a:prstGeom prst="rect">
            <a:avLst/>
          </a:prstGeom>
          <a:noFill/>
        </p:spPr>
        <p:txBody>
          <a:bodyPr wrap="squar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3600" b="1" i="0" u="none" strike="noStrike" kern="1200" cap="none" spc="0" normalizeH="0" baseline="0" noProof="0" dirty="0">
                <a:ln>
                  <a:noFill/>
                </a:ln>
                <a:solidFill>
                  <a:prstClr val="white"/>
                </a:solidFill>
                <a:effectLst/>
                <a:uLnTx/>
                <a:uFillTx/>
                <a:latin typeface="Adobe Arabic" panose="02040503050201020203" pitchFamily="18" charset="-78"/>
                <a:ea typeface="+mn-ea"/>
                <a:cs typeface="Adobe Arabic" panose="02040503050201020203" pitchFamily="18" charset="-78"/>
              </a:rPr>
              <a:t>إدارة الاجتماعات الإشرافية بفعالية</a:t>
            </a:r>
            <a:endParaRPr kumimoji="0" lang="en-US" sz="3600" b="1" i="0" u="none" strike="noStrike" kern="1200" cap="none" spc="0" normalizeH="0" baseline="0" noProof="0" dirty="0">
              <a:ln>
                <a:noFill/>
              </a:ln>
              <a:solidFill>
                <a:prstClr val="black"/>
              </a:solidFill>
              <a:effectLst/>
              <a:uLnTx/>
              <a:uFillTx/>
              <a:latin typeface="Adobe Arabic" panose="02040503050201020203" pitchFamily="18" charset="-78"/>
              <a:ea typeface="+mn-ea"/>
              <a:cs typeface="Adobe Arabic" panose="02040503050201020203" pitchFamily="18" charset="-78"/>
            </a:endParaRPr>
          </a:p>
        </p:txBody>
      </p:sp>
      <p:graphicFrame>
        <p:nvGraphicFramePr>
          <p:cNvPr id="2" name="جدول 1">
            <a:extLst>
              <a:ext uri="{FF2B5EF4-FFF2-40B4-BE49-F238E27FC236}">
                <a16:creationId xmlns:a16="http://schemas.microsoft.com/office/drawing/2014/main" id="{A72577AC-B798-4E0C-A71B-D8B47629DDB9}"/>
              </a:ext>
            </a:extLst>
          </p:cNvPr>
          <p:cNvGraphicFramePr>
            <a:graphicFrameLocks noGrp="1"/>
          </p:cNvGraphicFramePr>
          <p:nvPr>
            <p:extLst>
              <p:ext uri="{D42A27DB-BD31-4B8C-83A1-F6EECF244321}">
                <p14:modId xmlns:p14="http://schemas.microsoft.com/office/powerpoint/2010/main" val="4207007817"/>
              </p:ext>
            </p:extLst>
          </p:nvPr>
        </p:nvGraphicFramePr>
        <p:xfrm>
          <a:off x="233680" y="1091335"/>
          <a:ext cx="11724640" cy="5478908"/>
        </p:xfrm>
        <a:graphic>
          <a:graphicData uri="http://schemas.openxmlformats.org/drawingml/2006/table">
            <a:tbl>
              <a:tblPr rtl="1" firstRow="1" firstCol="1" bandRow="1"/>
              <a:tblGrid>
                <a:gridCol w="3061202">
                  <a:extLst>
                    <a:ext uri="{9D8B030D-6E8A-4147-A177-3AD203B41FA5}">
                      <a16:colId xmlns:a16="http://schemas.microsoft.com/office/drawing/2014/main" val="2768324825"/>
                    </a:ext>
                  </a:extLst>
                </a:gridCol>
                <a:gridCol w="8663438">
                  <a:extLst>
                    <a:ext uri="{9D8B030D-6E8A-4147-A177-3AD203B41FA5}">
                      <a16:colId xmlns:a16="http://schemas.microsoft.com/office/drawing/2014/main" val="1231667168"/>
                    </a:ext>
                  </a:extLst>
                </a:gridCol>
              </a:tblGrid>
              <a:tr h="1522968">
                <a:tc>
                  <a:txBody>
                    <a:bodyPr/>
                    <a:lstStyle/>
                    <a:p>
                      <a:pPr algn="ctr" rtl="1">
                        <a:lnSpc>
                          <a:spcPct val="107000"/>
                        </a:lnSpc>
                        <a:buNone/>
                      </a:pPr>
                      <a:r>
                        <a:rPr lang="ar-SA" sz="2800" b="1" dirty="0">
                          <a:solidFill>
                            <a:schemeClr val="bg1"/>
                          </a:solidFill>
                          <a:effectLst/>
                          <a:latin typeface="Times New Roman" panose="02020603050405020304" pitchFamily="18" charset="0"/>
                          <a:ea typeface="Calibri" panose="020F0502020204030204" pitchFamily="34" charset="0"/>
                          <a:cs typeface="Adobe Arabic" panose="02040503050201020203" pitchFamily="18" charset="-78"/>
                        </a:rPr>
                        <a:t>مرحلة ما قبل الاجتماع</a:t>
                      </a:r>
                      <a:endParaRPr lang="fr-FR" sz="2000" b="1" dirty="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53819" marR="538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rtl="1">
                        <a:lnSpc>
                          <a:spcPct val="107000"/>
                        </a:lnSpc>
                        <a:buNone/>
                      </a:pPr>
                      <a:r>
                        <a:rPr lang="ar-SA" sz="2400" b="1" dirty="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rPr>
                        <a:t>تحديد الهدف بوضوح: ما الذي نريد تحقيقه من هذا الاجتماع؟</a:t>
                      </a:r>
                      <a:endParaRPr lang="fr-FR" sz="2000" b="1" dirty="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endParaRPr>
                    </a:p>
                    <a:p>
                      <a:pPr algn="just" rtl="1">
                        <a:lnSpc>
                          <a:spcPct val="107000"/>
                        </a:lnSpc>
                        <a:buNone/>
                      </a:pPr>
                      <a:r>
                        <a:rPr lang="ar-SA" sz="2400" b="1" dirty="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rPr>
                        <a:t>تحديد المشاركين المناسبين: من يجب أن يحضر؟ من يمكن تجنيب حضوره؟</a:t>
                      </a:r>
                      <a:endParaRPr lang="fr-FR" sz="2000" b="1" dirty="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endParaRPr>
                    </a:p>
                    <a:p>
                      <a:pPr algn="just" rtl="1">
                        <a:lnSpc>
                          <a:spcPct val="107000"/>
                        </a:lnSpc>
                        <a:buNone/>
                      </a:pPr>
                      <a:r>
                        <a:rPr lang="ar-SA" sz="2400" b="1" dirty="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rPr>
                        <a:t>إعداد جدول الأعمال: تحديد الموضوعات والوقت المخصص لكل منها.</a:t>
                      </a:r>
                      <a:endParaRPr lang="fr-FR" sz="2000" b="1" dirty="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endParaRPr>
                    </a:p>
                    <a:p>
                      <a:pPr algn="just" rtl="1">
                        <a:lnSpc>
                          <a:spcPct val="107000"/>
                        </a:lnSpc>
                        <a:buNone/>
                      </a:pPr>
                      <a:r>
                        <a:rPr lang="ar-SA" sz="2400" b="1" dirty="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rPr>
                        <a:t>توزيع المواد التحضيرية: إرسال المعلومات والمستندات المطلوبة مسبقاً.</a:t>
                      </a:r>
                      <a:endParaRPr lang="fr-FR" sz="2000" b="1" dirty="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endParaRPr>
                    </a:p>
                    <a:p>
                      <a:pPr algn="just" rtl="1">
                        <a:lnSpc>
                          <a:spcPct val="107000"/>
                        </a:lnSpc>
                        <a:buNone/>
                      </a:pPr>
                      <a:r>
                        <a:rPr lang="ar-SA" sz="2400" b="1" dirty="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rPr>
                        <a:t>تجهيز المكان والتقنيات: ضمان جاهزية مكان الاجتماع والأدوات اللازمة.</a:t>
                      </a:r>
                      <a:endParaRPr lang="fr-FR" sz="2000" b="1" dirty="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53819" marR="538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85333355"/>
                  </a:ext>
                </a:extLst>
              </a:tr>
              <a:tr h="1740535">
                <a:tc>
                  <a:txBody>
                    <a:bodyPr/>
                    <a:lstStyle/>
                    <a:p>
                      <a:pPr algn="ctr" rtl="1">
                        <a:lnSpc>
                          <a:spcPct val="107000"/>
                        </a:lnSpc>
                        <a:buNone/>
                      </a:pPr>
                      <a:r>
                        <a:rPr lang="ar-SA" sz="2800" b="1">
                          <a:solidFill>
                            <a:schemeClr val="bg1"/>
                          </a:solidFill>
                          <a:effectLst/>
                          <a:latin typeface="Times New Roman" panose="02020603050405020304" pitchFamily="18" charset="0"/>
                          <a:ea typeface="Calibri" panose="020F0502020204030204" pitchFamily="34" charset="0"/>
                          <a:cs typeface="Adobe Arabic" panose="02040503050201020203" pitchFamily="18" charset="-78"/>
                        </a:rPr>
                        <a:t>خلال الاجتماع</a:t>
                      </a:r>
                      <a:endParaRPr lang="fr-FR" sz="2000" b="1">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53819" marR="538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rtl="1">
                        <a:lnSpc>
                          <a:spcPct val="107000"/>
                        </a:lnSpc>
                        <a:buNone/>
                      </a:pPr>
                      <a:r>
                        <a:rPr lang="ar-SA" sz="2400" b="1" dirty="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rPr>
                        <a:t>البدء في الوقت المحدد: احترام وقت المشاركين.</a:t>
                      </a:r>
                      <a:endParaRPr lang="fr-FR" sz="2000" b="1" dirty="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endParaRPr>
                    </a:p>
                    <a:p>
                      <a:pPr algn="just" rtl="1">
                        <a:lnSpc>
                          <a:spcPct val="107000"/>
                        </a:lnSpc>
                        <a:buNone/>
                      </a:pPr>
                      <a:r>
                        <a:rPr lang="ar-SA" sz="2400" b="1" dirty="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rPr>
                        <a:t>توضيح الأهداف وجدول الأعمال: التذكير بغرض الاجتماع ومساره.</a:t>
                      </a:r>
                      <a:endParaRPr lang="fr-FR" sz="2000" b="1" dirty="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endParaRPr>
                    </a:p>
                    <a:p>
                      <a:pPr algn="just" rtl="1">
                        <a:lnSpc>
                          <a:spcPct val="107000"/>
                        </a:lnSpc>
                        <a:buNone/>
                      </a:pPr>
                      <a:r>
                        <a:rPr lang="ar-SA" sz="2400" b="1" dirty="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rPr>
                        <a:t>إدارة النقاش بفعالية: ضمان مشاركة الجميع وتجنب سيطرة أشخاص محددين.</a:t>
                      </a:r>
                      <a:endParaRPr lang="fr-FR" sz="2000" b="1" dirty="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endParaRPr>
                    </a:p>
                    <a:p>
                      <a:pPr algn="just" rtl="1">
                        <a:lnSpc>
                          <a:spcPct val="107000"/>
                        </a:lnSpc>
                        <a:buNone/>
                      </a:pPr>
                      <a:r>
                        <a:rPr lang="ar-SA" sz="2400" b="1" dirty="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rPr>
                        <a:t> الحفاظ على التركيز: منع الخروج عن الموضوع أو الانجراف لنقاشات فرعية.</a:t>
                      </a:r>
                      <a:endParaRPr lang="fr-FR" sz="2000" b="1" dirty="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endParaRPr>
                    </a:p>
                    <a:p>
                      <a:pPr algn="just" rtl="1">
                        <a:lnSpc>
                          <a:spcPct val="107000"/>
                        </a:lnSpc>
                        <a:buNone/>
                      </a:pPr>
                      <a:r>
                        <a:rPr lang="ar-SA" sz="2400" b="1" dirty="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rPr>
                        <a:t> تلخيص النقاط والقرارات: تأكيد الفهم المشترك للنتائج.</a:t>
                      </a:r>
                      <a:endParaRPr lang="fr-FR" sz="2000" b="1" dirty="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endParaRPr>
                    </a:p>
                    <a:p>
                      <a:pPr algn="just" rtl="1">
                        <a:lnSpc>
                          <a:spcPct val="107000"/>
                        </a:lnSpc>
                        <a:buNone/>
                      </a:pPr>
                      <a:r>
                        <a:rPr lang="ar-SA" sz="2400" b="1" dirty="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rPr>
                        <a:t> تحديد الخطوات القادمة: توزيع المسؤوليات والمهام والمواعيد النهائية.</a:t>
                      </a:r>
                      <a:endParaRPr lang="fr-FR" sz="2000" b="1" dirty="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53819" marR="538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512051924"/>
                  </a:ext>
                </a:extLst>
              </a:tr>
              <a:tr h="1087834">
                <a:tc>
                  <a:txBody>
                    <a:bodyPr/>
                    <a:lstStyle/>
                    <a:p>
                      <a:pPr algn="ctr" rtl="1">
                        <a:lnSpc>
                          <a:spcPct val="107000"/>
                        </a:lnSpc>
                        <a:buNone/>
                      </a:pPr>
                      <a:r>
                        <a:rPr lang="ar-SA" sz="2800" b="1">
                          <a:solidFill>
                            <a:schemeClr val="bg1"/>
                          </a:solidFill>
                          <a:effectLst/>
                          <a:latin typeface="Times New Roman" panose="02020603050405020304" pitchFamily="18" charset="0"/>
                          <a:ea typeface="Calibri" panose="020F0502020204030204" pitchFamily="34" charset="0"/>
                          <a:cs typeface="Adobe Arabic" panose="02040503050201020203" pitchFamily="18" charset="-78"/>
                        </a:rPr>
                        <a:t>بعد الاجتماع</a:t>
                      </a:r>
                      <a:endParaRPr lang="fr-FR" sz="2000" b="1">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53819" marR="538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rtl="1">
                        <a:lnSpc>
                          <a:spcPct val="107000"/>
                        </a:lnSpc>
                        <a:buNone/>
                      </a:pPr>
                      <a:r>
                        <a:rPr lang="ar-SA" sz="2400" b="1" dirty="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rPr>
                        <a:t>توثيق محضر الاجتماع: تسجيل النقاط الرئيسية والقرارات والإجراءات.</a:t>
                      </a:r>
                      <a:endParaRPr lang="fr-FR" sz="2000" b="1" dirty="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endParaRPr>
                    </a:p>
                    <a:p>
                      <a:pPr algn="just" rtl="1">
                        <a:lnSpc>
                          <a:spcPct val="107000"/>
                        </a:lnSpc>
                        <a:buNone/>
                      </a:pPr>
                      <a:r>
                        <a:rPr lang="ar-SA" sz="2400" b="1" dirty="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rPr>
                        <a:t> متابعة تنفيذ القرارات: مراقبة التقدم في المهام المتفق عليها.</a:t>
                      </a:r>
                      <a:endParaRPr lang="fr-FR" sz="2000" b="1" dirty="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endParaRPr>
                    </a:p>
                    <a:p>
                      <a:pPr algn="just" rtl="1">
                        <a:lnSpc>
                          <a:spcPct val="107000"/>
                        </a:lnSpc>
                        <a:buNone/>
                      </a:pPr>
                      <a:r>
                        <a:rPr lang="ar-SA" sz="2400" b="1" dirty="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rPr>
                        <a:t>تقييم فعالية الاجتماع: الاستفادة من التجربة في تحسين الاجتماعات المستقبلية.</a:t>
                      </a:r>
                      <a:endParaRPr lang="fr-FR" sz="2000" b="1" dirty="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53819" marR="538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4249730684"/>
                  </a:ext>
                </a:extLst>
              </a:tr>
            </a:tbl>
          </a:graphicData>
        </a:graphic>
      </p:graphicFrame>
    </p:spTree>
    <p:extLst>
      <p:ext uri="{BB962C8B-B14F-4D97-AF65-F5344CB8AC3E}">
        <p14:creationId xmlns:p14="http://schemas.microsoft.com/office/powerpoint/2010/main" val="70978448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466304-FE0F-0746-7C51-13D5922D387C}"/>
            </a:ext>
          </a:extLst>
        </p:cNvPr>
        <p:cNvGrpSpPr/>
        <p:nvPr/>
      </p:nvGrpSpPr>
      <p:grpSpPr>
        <a:xfrm>
          <a:off x="0" y="0"/>
          <a:ext cx="0" cy="0"/>
          <a:chOff x="0" y="0"/>
          <a:chExt cx="0" cy="0"/>
        </a:xfrm>
      </p:grpSpPr>
      <p:sp>
        <p:nvSpPr>
          <p:cNvPr id="13" name="Rectangle 12">
            <a:extLst>
              <a:ext uri="{FF2B5EF4-FFF2-40B4-BE49-F238E27FC236}">
                <a16:creationId xmlns:a16="http://schemas.microsoft.com/office/drawing/2014/main" id="{4B9A26A2-82B2-69B7-97C6-9093A2D00A12}"/>
              </a:ext>
            </a:extLst>
          </p:cNvPr>
          <p:cNvSpPr/>
          <p:nvPr/>
        </p:nvSpPr>
        <p:spPr>
          <a:xfrm>
            <a:off x="0" y="1064526"/>
            <a:ext cx="12213132" cy="5196036"/>
          </a:xfrm>
          <a:prstGeom prst="rect">
            <a:avLst/>
          </a:prstGeom>
          <a:solidFill>
            <a:srgbClr val="A0C9CA"/>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Tajawal ExtraBold" panose="00000800000000000000" pitchFamily="2" charset="-78"/>
              <a:cs typeface="Tajawal ExtraBold" panose="00000800000000000000" pitchFamily="2" charset="-78"/>
            </a:endParaRPr>
          </a:p>
        </p:txBody>
      </p:sp>
      <p:sp>
        <p:nvSpPr>
          <p:cNvPr id="10" name="TextBox 9">
            <a:extLst>
              <a:ext uri="{FF2B5EF4-FFF2-40B4-BE49-F238E27FC236}">
                <a16:creationId xmlns:a16="http://schemas.microsoft.com/office/drawing/2014/main" id="{C6D6D408-7EB5-7959-BC87-7B876F060A9F}"/>
              </a:ext>
            </a:extLst>
          </p:cNvPr>
          <p:cNvSpPr txBox="1"/>
          <p:nvPr/>
        </p:nvSpPr>
        <p:spPr>
          <a:xfrm>
            <a:off x="2026227" y="283085"/>
            <a:ext cx="7517804" cy="646331"/>
          </a:xfrm>
          <a:prstGeom prst="rect">
            <a:avLst/>
          </a:prstGeom>
          <a:noFill/>
        </p:spPr>
        <p:txBody>
          <a:bodyPr wrap="square">
            <a:spAutoFit/>
          </a:bodyPr>
          <a:lstStyle/>
          <a:p>
            <a:pPr algn="ctr" rtl="1"/>
            <a:r>
              <a:rPr lang="ar-EG" sz="3600" dirty="0">
                <a:solidFill>
                  <a:srgbClr val="4A431E"/>
                </a:solidFill>
                <a:latin typeface="Tajawal ExtraBold" panose="00000800000000000000" pitchFamily="2" charset="-78"/>
                <a:cs typeface="Tajawal ExtraBold" panose="00000800000000000000" pitchFamily="2" charset="-78"/>
              </a:rPr>
              <a:t>مثال</a:t>
            </a:r>
            <a:endParaRPr lang="en-US" sz="3600" dirty="0">
              <a:solidFill>
                <a:srgbClr val="4A431E"/>
              </a:solidFill>
              <a:latin typeface="Tajawal ExtraBold" panose="00000800000000000000" pitchFamily="2" charset="-78"/>
              <a:cs typeface="Tajawal ExtraBold" panose="00000800000000000000" pitchFamily="2" charset="-78"/>
            </a:endParaRPr>
          </a:p>
        </p:txBody>
      </p:sp>
      <p:sp>
        <p:nvSpPr>
          <p:cNvPr id="6" name="TextBox 57">
            <a:extLst>
              <a:ext uri="{FF2B5EF4-FFF2-40B4-BE49-F238E27FC236}">
                <a16:creationId xmlns:a16="http://schemas.microsoft.com/office/drawing/2014/main" id="{A088FE70-1D4A-9FC9-CA43-9F97090C5BAA}"/>
              </a:ext>
            </a:extLst>
          </p:cNvPr>
          <p:cNvSpPr txBox="1"/>
          <p:nvPr/>
        </p:nvSpPr>
        <p:spPr>
          <a:xfrm>
            <a:off x="4815839" y="1659285"/>
            <a:ext cx="6640955" cy="4031873"/>
          </a:xfrm>
          <a:prstGeom prst="rect">
            <a:avLst/>
          </a:prstGeom>
          <a:noFill/>
        </p:spPr>
        <p:txBody>
          <a:bodyPr wrap="square">
            <a:spAutoFit/>
          </a:bodyPr>
          <a:lstStyle/>
          <a:p>
            <a:pPr algn="r" rtl="1"/>
            <a:r>
              <a:rPr lang="ar-EG" sz="3200" b="1" dirty="0">
                <a:latin typeface="Adobe Arabic" panose="02040503050201020203" pitchFamily="18" charset="-78"/>
                <a:cs typeface="Adobe Arabic" panose="02040503050201020203" pitchFamily="18" charset="-78"/>
              </a:rPr>
              <a:t>قائد فريق يطبّق "اجتماعات المتابعة السريعة" اليومية (</a:t>
            </a:r>
            <a:r>
              <a:rPr lang="fr-FR" sz="3200" b="1" dirty="0">
                <a:latin typeface="Adobe Arabic" panose="02040503050201020203" pitchFamily="18" charset="-78"/>
                <a:cs typeface="Adobe Arabic" panose="02040503050201020203" pitchFamily="18" charset="-78"/>
              </a:rPr>
              <a:t>Daily Stand-ups) </a:t>
            </a:r>
            <a:r>
              <a:rPr lang="ar-EG" sz="3200" b="1" dirty="0">
                <a:latin typeface="Adobe Arabic" panose="02040503050201020203" pitchFamily="18" charset="-78"/>
                <a:cs typeface="Adobe Arabic" panose="02040503050201020203" pitchFamily="18" charset="-78"/>
              </a:rPr>
              <a:t>لمدة 15 دقيقة فقط، حيث يجيب كل عضو عن ثلاثة أسئلة:</a:t>
            </a:r>
          </a:p>
          <a:p>
            <a:pPr algn="r" rtl="1"/>
            <a:r>
              <a:rPr lang="ar-EG" sz="3200" b="1" dirty="0">
                <a:latin typeface="Adobe Arabic" panose="02040503050201020203" pitchFamily="18" charset="-78"/>
                <a:cs typeface="Adobe Arabic" panose="02040503050201020203" pitchFamily="18" charset="-78"/>
              </a:rPr>
              <a:t>1. ماذا أنجزت أمس؟</a:t>
            </a:r>
          </a:p>
          <a:p>
            <a:pPr algn="r" rtl="1"/>
            <a:r>
              <a:rPr lang="ar-EG" sz="3200" b="1" dirty="0">
                <a:latin typeface="Adobe Arabic" panose="02040503050201020203" pitchFamily="18" charset="-78"/>
                <a:cs typeface="Adobe Arabic" panose="02040503050201020203" pitchFamily="18" charset="-78"/>
              </a:rPr>
              <a:t>2. ما الذي ستعمل عليه اليوم؟</a:t>
            </a:r>
          </a:p>
          <a:p>
            <a:pPr algn="r" rtl="1"/>
            <a:r>
              <a:rPr lang="ar-EG" sz="3200" b="1" dirty="0">
                <a:latin typeface="Adobe Arabic" panose="02040503050201020203" pitchFamily="18" charset="-78"/>
                <a:cs typeface="Adobe Arabic" panose="02040503050201020203" pitchFamily="18" charset="-78"/>
              </a:rPr>
              <a:t>3. هل هناك عوائق تحتاج للمساعدة فيها؟</a:t>
            </a:r>
          </a:p>
          <a:p>
            <a:pPr algn="r" rtl="1"/>
            <a:r>
              <a:rPr lang="ar-EG" sz="3200" b="1" dirty="0">
                <a:latin typeface="Adobe Arabic" panose="02040503050201020203" pitchFamily="18" charset="-78"/>
                <a:cs typeface="Adobe Arabic" panose="02040503050201020203" pitchFamily="18" charset="-78"/>
              </a:rPr>
              <a:t>النتيجة: زيادة التواصل والتنسيق، وسرعة حل المشكلات، وتوفير الوقت.</a:t>
            </a:r>
          </a:p>
        </p:txBody>
      </p:sp>
      <p:pic>
        <p:nvPicPr>
          <p:cNvPr id="3" name="صورة 2">
            <a:extLst>
              <a:ext uri="{FF2B5EF4-FFF2-40B4-BE49-F238E27FC236}">
                <a16:creationId xmlns:a16="http://schemas.microsoft.com/office/drawing/2014/main" id="{DF6F0E0D-F4C8-3341-F5BD-64A7F12ABF3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4482" y="2296160"/>
            <a:ext cx="5144804" cy="2265680"/>
          </a:xfrm>
          <a:prstGeom prst="rect">
            <a:avLst/>
          </a:prstGeom>
        </p:spPr>
      </p:pic>
    </p:spTree>
    <p:extLst>
      <p:ext uri="{BB962C8B-B14F-4D97-AF65-F5344CB8AC3E}">
        <p14:creationId xmlns:p14="http://schemas.microsoft.com/office/powerpoint/2010/main" val="331686842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250">
        <p159:morph option="byObject"/>
      </p:transition>
    </mc:Choice>
    <mc:Fallback xmlns="">
      <p:transition spd="slow">
        <p:fade/>
      </p:transition>
    </mc:Fallback>
  </mc:AlternateContent>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13E42E-D5F9-B90A-C576-A317FCD6DE4B}"/>
            </a:ext>
          </a:extLst>
        </p:cNvPr>
        <p:cNvGrpSpPr/>
        <p:nvPr/>
      </p:nvGrpSpPr>
      <p:grpSpPr>
        <a:xfrm>
          <a:off x="0" y="0"/>
          <a:ext cx="0" cy="0"/>
          <a:chOff x="0" y="0"/>
          <a:chExt cx="0" cy="0"/>
        </a:xfrm>
      </p:grpSpPr>
      <p:sp>
        <p:nvSpPr>
          <p:cNvPr id="13" name="Rectangle 12">
            <a:extLst>
              <a:ext uri="{FF2B5EF4-FFF2-40B4-BE49-F238E27FC236}">
                <a16:creationId xmlns:a16="http://schemas.microsoft.com/office/drawing/2014/main" id="{17294E7A-5F67-9126-B399-3945E20603C3}"/>
              </a:ext>
            </a:extLst>
          </p:cNvPr>
          <p:cNvSpPr/>
          <p:nvPr/>
        </p:nvSpPr>
        <p:spPr>
          <a:xfrm>
            <a:off x="0" y="0"/>
            <a:ext cx="12192000" cy="6858000"/>
          </a:xfrm>
          <a:prstGeom prst="rect">
            <a:avLst/>
          </a:prstGeom>
          <a:solidFill>
            <a:srgbClr val="008080"/>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Tajawal ExtraBold" panose="00000800000000000000" pitchFamily="2" charset="-78"/>
              <a:ea typeface="+mn-ea"/>
              <a:cs typeface="Tajawal ExtraBold" panose="00000800000000000000" pitchFamily="2" charset="-78"/>
            </a:endParaRPr>
          </a:p>
        </p:txBody>
      </p:sp>
      <p:sp>
        <p:nvSpPr>
          <p:cNvPr id="10" name="TextBox 9">
            <a:extLst>
              <a:ext uri="{FF2B5EF4-FFF2-40B4-BE49-F238E27FC236}">
                <a16:creationId xmlns:a16="http://schemas.microsoft.com/office/drawing/2014/main" id="{D41BC305-2E91-E9E7-B404-901BEF1BC7BB}"/>
              </a:ext>
            </a:extLst>
          </p:cNvPr>
          <p:cNvSpPr txBox="1"/>
          <p:nvPr/>
        </p:nvSpPr>
        <p:spPr>
          <a:xfrm>
            <a:off x="1827618" y="139258"/>
            <a:ext cx="7975384" cy="646331"/>
          </a:xfrm>
          <a:prstGeom prst="rect">
            <a:avLst/>
          </a:prstGeom>
          <a:noFill/>
        </p:spPr>
        <p:txBody>
          <a:bodyPr wrap="squar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3600" b="1" i="0" u="none" strike="noStrike" kern="1200" cap="none" spc="0" normalizeH="0" baseline="0" noProof="0" dirty="0">
                <a:ln>
                  <a:noFill/>
                </a:ln>
                <a:solidFill>
                  <a:prstClr val="white"/>
                </a:solidFill>
                <a:effectLst/>
                <a:uLnTx/>
                <a:uFillTx/>
                <a:latin typeface="Adobe Arabic" panose="02040503050201020203" pitchFamily="18" charset="-78"/>
                <a:ea typeface="+mn-ea"/>
                <a:cs typeface="Adobe Arabic" panose="02040503050201020203" pitchFamily="18" charset="-78"/>
              </a:rPr>
              <a:t>معوّقات التواصل وطرق التغلّب عليها</a:t>
            </a:r>
            <a:endParaRPr kumimoji="0" lang="en-US" sz="3600" b="1" i="0" u="none" strike="noStrike" kern="1200" cap="none" spc="0" normalizeH="0" baseline="0" noProof="0" dirty="0">
              <a:ln>
                <a:noFill/>
              </a:ln>
              <a:solidFill>
                <a:prstClr val="black"/>
              </a:solidFill>
              <a:effectLst/>
              <a:uLnTx/>
              <a:uFillTx/>
              <a:latin typeface="Adobe Arabic" panose="02040503050201020203" pitchFamily="18" charset="-78"/>
              <a:ea typeface="+mn-ea"/>
              <a:cs typeface="Adobe Arabic" panose="02040503050201020203" pitchFamily="18" charset="-78"/>
            </a:endParaRPr>
          </a:p>
        </p:txBody>
      </p:sp>
      <p:graphicFrame>
        <p:nvGraphicFramePr>
          <p:cNvPr id="2" name="جدول 1">
            <a:extLst>
              <a:ext uri="{FF2B5EF4-FFF2-40B4-BE49-F238E27FC236}">
                <a16:creationId xmlns:a16="http://schemas.microsoft.com/office/drawing/2014/main" id="{C00D07F2-B9C8-D26D-8BC3-F19DED4FEC16}"/>
              </a:ext>
            </a:extLst>
          </p:cNvPr>
          <p:cNvGraphicFramePr>
            <a:graphicFrameLocks noGrp="1"/>
          </p:cNvGraphicFramePr>
          <p:nvPr>
            <p:extLst>
              <p:ext uri="{D42A27DB-BD31-4B8C-83A1-F6EECF244321}">
                <p14:modId xmlns:p14="http://schemas.microsoft.com/office/powerpoint/2010/main" val="3312363951"/>
              </p:ext>
            </p:extLst>
          </p:nvPr>
        </p:nvGraphicFramePr>
        <p:xfrm>
          <a:off x="233679" y="669927"/>
          <a:ext cx="11724642" cy="6327331"/>
        </p:xfrm>
        <a:graphic>
          <a:graphicData uri="http://schemas.openxmlformats.org/drawingml/2006/table">
            <a:tbl>
              <a:tblPr rtl="1" firstRow="1" firstCol="1" bandRow="1"/>
              <a:tblGrid>
                <a:gridCol w="3798545">
                  <a:extLst>
                    <a:ext uri="{9D8B030D-6E8A-4147-A177-3AD203B41FA5}">
                      <a16:colId xmlns:a16="http://schemas.microsoft.com/office/drawing/2014/main" val="1149932059"/>
                    </a:ext>
                  </a:extLst>
                </a:gridCol>
                <a:gridCol w="4017016">
                  <a:extLst>
                    <a:ext uri="{9D8B030D-6E8A-4147-A177-3AD203B41FA5}">
                      <a16:colId xmlns:a16="http://schemas.microsoft.com/office/drawing/2014/main" val="2387687572"/>
                    </a:ext>
                  </a:extLst>
                </a:gridCol>
                <a:gridCol w="3909081">
                  <a:extLst>
                    <a:ext uri="{9D8B030D-6E8A-4147-A177-3AD203B41FA5}">
                      <a16:colId xmlns:a16="http://schemas.microsoft.com/office/drawing/2014/main" val="275393747"/>
                    </a:ext>
                  </a:extLst>
                </a:gridCol>
              </a:tblGrid>
              <a:tr h="509388">
                <a:tc>
                  <a:txBody>
                    <a:bodyPr/>
                    <a:lstStyle/>
                    <a:p>
                      <a:pPr algn="ctr" rtl="1">
                        <a:lnSpc>
                          <a:spcPct val="107000"/>
                        </a:lnSpc>
                        <a:buNone/>
                      </a:pPr>
                      <a:r>
                        <a:rPr lang="ar-SA" sz="3600" b="1">
                          <a:solidFill>
                            <a:srgbClr val="008080"/>
                          </a:solidFill>
                          <a:effectLst/>
                          <a:latin typeface="Times New Roman" panose="02020603050405020304" pitchFamily="18" charset="0"/>
                          <a:ea typeface="Calibri" panose="020F0502020204030204" pitchFamily="34" charset="0"/>
                          <a:cs typeface="Adobe Arabic" panose="02040503050201020203" pitchFamily="18" charset="-78"/>
                        </a:rPr>
                        <a:t>المعوقات الشخصية للتواصل</a:t>
                      </a:r>
                      <a:endParaRPr lang="fr-FR"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lgn="ctr" rtl="1">
                        <a:lnSpc>
                          <a:spcPct val="107000"/>
                        </a:lnSpc>
                        <a:buNone/>
                      </a:pPr>
                      <a:r>
                        <a:rPr lang="ar-SA" sz="3600" b="1">
                          <a:solidFill>
                            <a:srgbClr val="008080"/>
                          </a:solidFill>
                          <a:effectLst/>
                          <a:latin typeface="Times New Roman" panose="02020603050405020304" pitchFamily="18" charset="0"/>
                          <a:ea typeface="Calibri" panose="020F0502020204030204" pitchFamily="34" charset="0"/>
                          <a:cs typeface="Adobe Arabic" panose="02040503050201020203" pitchFamily="18" charset="-78"/>
                        </a:rPr>
                        <a:t>التحدي</a:t>
                      </a:r>
                      <a:endParaRPr lang="fr-FR"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lgn="ctr" rtl="1">
                        <a:lnSpc>
                          <a:spcPct val="107000"/>
                        </a:lnSpc>
                        <a:buNone/>
                      </a:pPr>
                      <a:r>
                        <a:rPr lang="ar-SA" sz="3600" b="1">
                          <a:solidFill>
                            <a:srgbClr val="008080"/>
                          </a:solidFill>
                          <a:effectLst/>
                          <a:latin typeface="Times New Roman" panose="02020603050405020304" pitchFamily="18" charset="0"/>
                          <a:ea typeface="Calibri" panose="020F0502020204030204" pitchFamily="34" charset="0"/>
                          <a:cs typeface="Adobe Arabic" panose="02040503050201020203" pitchFamily="18" charset="-78"/>
                        </a:rPr>
                        <a:t>الحل</a:t>
                      </a:r>
                      <a:endParaRPr lang="fr-FR"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extLst>
                  <a:ext uri="{0D108BD9-81ED-4DB2-BD59-A6C34878D82A}">
                    <a16:rowId xmlns:a16="http://schemas.microsoft.com/office/drawing/2014/main" val="1710911433"/>
                  </a:ext>
                </a:extLst>
              </a:tr>
              <a:tr h="1443523">
                <a:tc>
                  <a:txBody>
                    <a:bodyPr/>
                    <a:lstStyle/>
                    <a:p>
                      <a:pPr algn="ctr" rtl="1">
                        <a:lnSpc>
                          <a:spcPct val="107000"/>
                        </a:lnSpc>
                        <a:buNone/>
                      </a:pPr>
                      <a:r>
                        <a:rPr lang="ar-SA" sz="3200" b="1" dirty="0">
                          <a:solidFill>
                            <a:schemeClr val="bg1"/>
                          </a:solidFill>
                          <a:effectLst/>
                          <a:latin typeface="Times New Roman" panose="02020603050405020304" pitchFamily="18" charset="0"/>
                          <a:ea typeface="Calibri" panose="020F0502020204030204" pitchFamily="34" charset="0"/>
                          <a:cs typeface="Adobe Arabic" panose="02040503050201020203" pitchFamily="18" charset="-78"/>
                        </a:rPr>
                        <a:t>الاختلافات في الإدراك والتفسير</a:t>
                      </a:r>
                      <a:endParaRPr lang="fr-FR" sz="2800" dirty="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rtl="1">
                        <a:lnSpc>
                          <a:spcPct val="107000"/>
                        </a:lnSpc>
                        <a:buNone/>
                      </a:pPr>
                      <a:r>
                        <a:rPr lang="ar-SA" sz="320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rPr>
                        <a:t>تفسير الرسالة بطرق مختلفة بناءً على الخبرات والمعتقدات الشخصية.</a:t>
                      </a:r>
                      <a:endParaRPr lang="fr-FR" sz="280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rtl="1">
                        <a:lnSpc>
                          <a:spcPct val="107000"/>
                        </a:lnSpc>
                        <a:buNone/>
                      </a:pPr>
                      <a:r>
                        <a:rPr lang="ar-SA" sz="320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rPr>
                        <a:t>التحقق من الفهم، وطلب التغذية الراجعة، واستخدام أمثلة توضيحية.</a:t>
                      </a:r>
                      <a:endParaRPr lang="fr-FR" sz="280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53147635"/>
                  </a:ext>
                </a:extLst>
              </a:tr>
              <a:tr h="962348">
                <a:tc>
                  <a:txBody>
                    <a:bodyPr/>
                    <a:lstStyle/>
                    <a:p>
                      <a:pPr algn="ctr" rtl="1">
                        <a:lnSpc>
                          <a:spcPct val="107000"/>
                        </a:lnSpc>
                        <a:buNone/>
                      </a:pPr>
                      <a:r>
                        <a:rPr lang="ar-SA" sz="3200" b="1">
                          <a:solidFill>
                            <a:schemeClr val="bg1"/>
                          </a:solidFill>
                          <a:effectLst/>
                          <a:latin typeface="Times New Roman" panose="02020603050405020304" pitchFamily="18" charset="0"/>
                          <a:ea typeface="Calibri" panose="020F0502020204030204" pitchFamily="34" charset="0"/>
                          <a:cs typeface="Adobe Arabic" panose="02040503050201020203" pitchFamily="18" charset="-78"/>
                        </a:rPr>
                        <a:t>ضعف مهارات الاستماع</a:t>
                      </a:r>
                      <a:endParaRPr lang="fr-FR" sz="280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rtl="1">
                        <a:lnSpc>
                          <a:spcPct val="107000"/>
                        </a:lnSpc>
                        <a:buNone/>
                      </a:pPr>
                      <a:r>
                        <a:rPr lang="ar-SA" sz="3200" dirty="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rPr>
                        <a:t>التركيز على الرد بدلاً من فهم الرسالة.</a:t>
                      </a:r>
                      <a:endParaRPr lang="fr-FR" sz="2800" dirty="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rtl="1">
                        <a:lnSpc>
                          <a:spcPct val="107000"/>
                        </a:lnSpc>
                        <a:buNone/>
                      </a:pPr>
                      <a:r>
                        <a:rPr lang="ar-SA" sz="320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rPr>
                        <a:t>ممارسة الاستماع النشط، والتلخيص، وإعادة الصياغة.</a:t>
                      </a:r>
                      <a:endParaRPr lang="fr-FR" sz="280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132703104"/>
                  </a:ext>
                </a:extLst>
              </a:tr>
              <a:tr h="1443523">
                <a:tc>
                  <a:txBody>
                    <a:bodyPr/>
                    <a:lstStyle/>
                    <a:p>
                      <a:pPr algn="ctr" rtl="1">
                        <a:lnSpc>
                          <a:spcPct val="107000"/>
                        </a:lnSpc>
                        <a:buNone/>
                      </a:pPr>
                      <a:r>
                        <a:rPr lang="ar-SA" sz="3200" b="1">
                          <a:solidFill>
                            <a:schemeClr val="bg1"/>
                          </a:solidFill>
                          <a:effectLst/>
                          <a:latin typeface="Times New Roman" panose="02020603050405020304" pitchFamily="18" charset="0"/>
                          <a:ea typeface="Calibri" panose="020F0502020204030204" pitchFamily="34" charset="0"/>
                          <a:cs typeface="Adobe Arabic" panose="02040503050201020203" pitchFamily="18" charset="-78"/>
                        </a:rPr>
                        <a:t>الحالة النفسية والعاطفية</a:t>
                      </a:r>
                      <a:endParaRPr lang="fr-FR" sz="280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rtl="1">
                        <a:lnSpc>
                          <a:spcPct val="107000"/>
                        </a:lnSpc>
                        <a:buNone/>
                      </a:pPr>
                      <a:r>
                        <a:rPr lang="ar-SA" sz="3200" dirty="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rPr>
                        <a:t>تأثير المشاعر والضغوط على استقبال وإرسال الرسائل.</a:t>
                      </a:r>
                      <a:endParaRPr lang="fr-FR" sz="2800" dirty="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rtl="1">
                        <a:lnSpc>
                          <a:spcPct val="107000"/>
                        </a:lnSpc>
                        <a:buNone/>
                      </a:pPr>
                      <a:r>
                        <a:rPr lang="ar-SA" sz="320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rPr>
                        <a:t>الوعي العاطفي، واختيار التوقيت المناسب للتواصل، والتحكم في الانفعالات.</a:t>
                      </a:r>
                      <a:endParaRPr lang="fr-FR" sz="280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702496063"/>
                  </a:ext>
                </a:extLst>
              </a:tr>
              <a:tr h="1443523">
                <a:tc>
                  <a:txBody>
                    <a:bodyPr/>
                    <a:lstStyle/>
                    <a:p>
                      <a:pPr algn="ctr" rtl="1">
                        <a:lnSpc>
                          <a:spcPct val="107000"/>
                        </a:lnSpc>
                        <a:buNone/>
                      </a:pPr>
                      <a:r>
                        <a:rPr lang="ar-SA" sz="3200" b="1">
                          <a:solidFill>
                            <a:schemeClr val="bg1"/>
                          </a:solidFill>
                          <a:effectLst/>
                          <a:latin typeface="Times New Roman" panose="02020603050405020304" pitchFamily="18" charset="0"/>
                          <a:ea typeface="Calibri" panose="020F0502020204030204" pitchFamily="34" charset="0"/>
                          <a:cs typeface="Adobe Arabic" panose="02040503050201020203" pitchFamily="18" charset="-78"/>
                        </a:rPr>
                        <a:t>الأحكام المسبقة والتحيّزات</a:t>
                      </a:r>
                      <a:endParaRPr lang="fr-FR" sz="280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rtl="1">
                        <a:lnSpc>
                          <a:spcPct val="107000"/>
                        </a:lnSpc>
                        <a:buNone/>
                      </a:pPr>
                      <a:r>
                        <a:rPr lang="ar-SA" sz="3200" dirty="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rPr>
                        <a:t>تشويه الرسالة بسبب الصور النمطية والأحكام المسبقة.</a:t>
                      </a:r>
                      <a:endParaRPr lang="fr-FR" sz="2800" dirty="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rtl="1">
                        <a:lnSpc>
                          <a:spcPct val="107000"/>
                        </a:lnSpc>
                        <a:buNone/>
                      </a:pPr>
                      <a:r>
                        <a:rPr lang="ar-SA" sz="3200" dirty="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rPr>
                        <a:t>الوعي بالتحيّزات الشخصية، والانفتاح على وجهات النظر المختلفة.</a:t>
                      </a:r>
                      <a:endParaRPr lang="fr-FR" sz="2800" dirty="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534796204"/>
                  </a:ext>
                </a:extLst>
              </a:tr>
            </a:tbl>
          </a:graphicData>
        </a:graphic>
      </p:graphicFrame>
    </p:spTree>
    <p:extLst>
      <p:ext uri="{BB962C8B-B14F-4D97-AF65-F5344CB8AC3E}">
        <p14:creationId xmlns:p14="http://schemas.microsoft.com/office/powerpoint/2010/main" val="305345733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BE4A29-D235-2F1C-03AA-125745A4A63D}"/>
            </a:ext>
          </a:extLst>
        </p:cNvPr>
        <p:cNvGrpSpPr/>
        <p:nvPr/>
      </p:nvGrpSpPr>
      <p:grpSpPr>
        <a:xfrm>
          <a:off x="0" y="0"/>
          <a:ext cx="0" cy="0"/>
          <a:chOff x="0" y="0"/>
          <a:chExt cx="0" cy="0"/>
        </a:xfrm>
      </p:grpSpPr>
      <p:sp>
        <p:nvSpPr>
          <p:cNvPr id="13" name="Rectangle 12">
            <a:extLst>
              <a:ext uri="{FF2B5EF4-FFF2-40B4-BE49-F238E27FC236}">
                <a16:creationId xmlns:a16="http://schemas.microsoft.com/office/drawing/2014/main" id="{2FF1E6A0-C19F-1C10-4EC4-C22DB51D632B}"/>
              </a:ext>
            </a:extLst>
          </p:cNvPr>
          <p:cNvSpPr/>
          <p:nvPr/>
        </p:nvSpPr>
        <p:spPr>
          <a:xfrm>
            <a:off x="0" y="1"/>
            <a:ext cx="12192000" cy="6858000"/>
          </a:xfrm>
          <a:prstGeom prst="rect">
            <a:avLst/>
          </a:prstGeom>
          <a:solidFill>
            <a:srgbClr val="00808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Tajawal ExtraBold" panose="00000800000000000000" pitchFamily="2" charset="-78"/>
              <a:cs typeface="Tajawal ExtraBold" panose="00000800000000000000" pitchFamily="2" charset="-78"/>
            </a:endParaRPr>
          </a:p>
        </p:txBody>
      </p:sp>
      <p:cxnSp>
        <p:nvCxnSpPr>
          <p:cNvPr id="19" name="Straight Connector 18">
            <a:extLst>
              <a:ext uri="{FF2B5EF4-FFF2-40B4-BE49-F238E27FC236}">
                <a16:creationId xmlns:a16="http://schemas.microsoft.com/office/drawing/2014/main" id="{D521CBFC-16EC-9829-4306-E2685D59B209}"/>
              </a:ext>
            </a:extLst>
          </p:cNvPr>
          <p:cNvCxnSpPr>
            <a:cxnSpLocks/>
          </p:cNvCxnSpPr>
          <p:nvPr/>
        </p:nvCxnSpPr>
        <p:spPr>
          <a:xfrm flipH="1">
            <a:off x="4651513" y="-286597"/>
            <a:ext cx="2888974" cy="0"/>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sp>
        <p:nvSpPr>
          <p:cNvPr id="6" name="TextBox 5">
            <a:extLst>
              <a:ext uri="{FF2B5EF4-FFF2-40B4-BE49-F238E27FC236}">
                <a16:creationId xmlns:a16="http://schemas.microsoft.com/office/drawing/2014/main" id="{6496A6AD-8B70-86D6-9C78-3BD413444A4F}"/>
              </a:ext>
            </a:extLst>
          </p:cNvPr>
          <p:cNvSpPr txBox="1"/>
          <p:nvPr/>
        </p:nvSpPr>
        <p:spPr>
          <a:xfrm>
            <a:off x="3048000" y="43067"/>
            <a:ext cx="6096000" cy="646331"/>
          </a:xfrm>
          <a:prstGeom prst="rect">
            <a:avLst/>
          </a:prstGeom>
          <a:noFill/>
        </p:spPr>
        <p:txBody>
          <a:bodyPr wrap="square">
            <a:spAutoFit/>
          </a:bodyPr>
          <a:lstStyle/>
          <a:p>
            <a:pPr algn="ctr"/>
            <a:r>
              <a:rPr lang="ar-EG" sz="3600" dirty="0">
                <a:solidFill>
                  <a:schemeClr val="bg1"/>
                </a:solidFill>
                <a:latin typeface="Tajawal ExtraBold" panose="00000800000000000000" pitchFamily="2" charset="-78"/>
                <a:cs typeface="Tajawal ExtraBold" panose="00000800000000000000" pitchFamily="2" charset="-78"/>
              </a:rPr>
              <a:t>مقدّمة الجلسة</a:t>
            </a:r>
            <a:endParaRPr lang="en-US" sz="3600" dirty="0">
              <a:solidFill>
                <a:schemeClr val="bg1"/>
              </a:solidFill>
              <a:latin typeface="Tajawal ExtraBold" panose="00000800000000000000" pitchFamily="2" charset="-78"/>
              <a:cs typeface="Tajawal ExtraBold" panose="00000800000000000000" pitchFamily="2" charset="-78"/>
            </a:endParaRPr>
          </a:p>
        </p:txBody>
      </p:sp>
      <p:pic>
        <p:nvPicPr>
          <p:cNvPr id="2" name="صورة 1">
            <a:extLst>
              <a:ext uri="{FF2B5EF4-FFF2-40B4-BE49-F238E27FC236}">
                <a16:creationId xmlns:a16="http://schemas.microsoft.com/office/drawing/2014/main" id="{9704F746-F415-D0CA-5E4D-020D62E1578C}"/>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406398" y="2526640"/>
            <a:ext cx="11379202" cy="4041800"/>
          </a:xfrm>
          <a:prstGeom prst="rect">
            <a:avLst/>
          </a:prstGeom>
        </p:spPr>
      </p:pic>
      <p:grpSp>
        <p:nvGrpSpPr>
          <p:cNvPr id="35" name="Group 34">
            <a:extLst>
              <a:ext uri="{FF2B5EF4-FFF2-40B4-BE49-F238E27FC236}">
                <a16:creationId xmlns:a16="http://schemas.microsoft.com/office/drawing/2014/main" id="{78949114-A68B-86A1-A687-404CF65124B5}"/>
              </a:ext>
            </a:extLst>
          </p:cNvPr>
          <p:cNvGrpSpPr/>
          <p:nvPr/>
        </p:nvGrpSpPr>
        <p:grpSpPr>
          <a:xfrm>
            <a:off x="701040" y="1179196"/>
            <a:ext cx="10789919" cy="1979240"/>
            <a:chOff x="-3322320" y="2610524"/>
            <a:chExt cx="10789919" cy="1979240"/>
          </a:xfrm>
        </p:grpSpPr>
        <p:sp>
          <p:nvSpPr>
            <p:cNvPr id="9" name="Rectangle: Rounded Corners 8">
              <a:extLst>
                <a:ext uri="{FF2B5EF4-FFF2-40B4-BE49-F238E27FC236}">
                  <a16:creationId xmlns:a16="http://schemas.microsoft.com/office/drawing/2014/main" id="{4BD0EFE5-2629-78FB-26BC-2DC74923F932}"/>
                </a:ext>
              </a:extLst>
            </p:cNvPr>
            <p:cNvSpPr/>
            <p:nvPr/>
          </p:nvSpPr>
          <p:spPr>
            <a:xfrm>
              <a:off x="-3322320" y="2610524"/>
              <a:ext cx="10789919" cy="1979240"/>
            </a:xfrm>
            <a:prstGeom prst="roundRect">
              <a:avLst>
                <a:gd name="adj" fmla="val 7321"/>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extBox 24">
              <a:extLst>
                <a:ext uri="{FF2B5EF4-FFF2-40B4-BE49-F238E27FC236}">
                  <a16:creationId xmlns:a16="http://schemas.microsoft.com/office/drawing/2014/main" id="{8F34D252-4B0B-73E4-7712-854D20AC36B0}"/>
                </a:ext>
              </a:extLst>
            </p:cNvPr>
            <p:cNvSpPr txBox="1"/>
            <p:nvPr/>
          </p:nvSpPr>
          <p:spPr>
            <a:xfrm>
              <a:off x="-2946400" y="2710106"/>
              <a:ext cx="10210800" cy="1815882"/>
            </a:xfrm>
            <a:prstGeom prst="rect">
              <a:avLst/>
            </a:prstGeom>
            <a:noFill/>
          </p:spPr>
          <p:txBody>
            <a:bodyPr wrap="square">
              <a:spAutoFit/>
            </a:bodyPr>
            <a:lstStyle/>
            <a:p>
              <a:pPr algn="r"/>
              <a:r>
                <a:rPr lang="ar-EG" sz="2800" dirty="0">
                  <a:solidFill>
                    <a:srgbClr val="4A431E"/>
                  </a:solidFill>
                  <a:latin typeface="Adobe Arabic" panose="02040503050201020203" pitchFamily="18" charset="-78"/>
                  <a:cs typeface="Adobe Arabic" panose="02040503050201020203" pitchFamily="18" charset="-78"/>
                </a:rPr>
                <a:t> مرحباً بكم في الجلسة الأولى من دورتنا التدريبية حول "أساسيات القيادة والإشراف الفعّال". تُعدّ القيادة الفعّالة حجر الزاوية في نجاح أي مؤسسة، وهي مهارة يمكن تطويرها من خلال الممارسة والتعلّم المستمر. </a:t>
              </a:r>
            </a:p>
            <a:p>
              <a:pPr algn="r"/>
              <a:r>
                <a:rPr lang="ar-EG" sz="2800" dirty="0">
                  <a:solidFill>
                    <a:srgbClr val="4A431E"/>
                  </a:solidFill>
                  <a:latin typeface="Adobe Arabic" panose="02040503050201020203" pitchFamily="18" charset="-78"/>
                  <a:cs typeface="Adobe Arabic" panose="02040503050201020203" pitchFamily="18" charset="-78"/>
                </a:rPr>
                <a:t>في هذه الجلسة، سنتناول المفاهيم الأساسية للقيادة والإشراف، ونستكشف الأنماط القيادية المختلفة، والصفات التي تميّز القادة الناجحين، بالإضافة إلى الأدوار والمسؤوليات الأساسية للمشرف الفعّال.</a:t>
              </a:r>
            </a:p>
          </p:txBody>
        </p:sp>
      </p:grpSp>
    </p:spTree>
    <p:extLst>
      <p:ext uri="{BB962C8B-B14F-4D97-AF65-F5344CB8AC3E}">
        <p14:creationId xmlns:p14="http://schemas.microsoft.com/office/powerpoint/2010/main" val="304246157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25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additive="base">
                                        <p:cTn id="7" dur="500" fill="hold"/>
                                        <p:tgtEl>
                                          <p:spTgt spid="35"/>
                                        </p:tgtEl>
                                        <p:attrNameLst>
                                          <p:attrName>ppt_x</p:attrName>
                                        </p:attrNameLst>
                                      </p:cBhvr>
                                      <p:tavLst>
                                        <p:tav tm="0">
                                          <p:val>
                                            <p:strVal val="1+#ppt_w/2"/>
                                          </p:val>
                                        </p:tav>
                                        <p:tav tm="100000">
                                          <p:val>
                                            <p:strVal val="#ppt_x"/>
                                          </p:val>
                                        </p:tav>
                                      </p:tavLst>
                                    </p:anim>
                                    <p:anim calcmode="lin" valueType="num">
                                      <p:cBhvr additive="base">
                                        <p:cTn id="8" dur="500" fill="hold"/>
                                        <p:tgtEl>
                                          <p:spTgt spid="3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21AB7E-E6EF-69AD-FFDF-AFB51B315594}"/>
            </a:ext>
          </a:extLst>
        </p:cNvPr>
        <p:cNvGrpSpPr/>
        <p:nvPr/>
      </p:nvGrpSpPr>
      <p:grpSpPr>
        <a:xfrm>
          <a:off x="0" y="0"/>
          <a:ext cx="0" cy="0"/>
          <a:chOff x="0" y="0"/>
          <a:chExt cx="0" cy="0"/>
        </a:xfrm>
      </p:grpSpPr>
      <p:sp>
        <p:nvSpPr>
          <p:cNvPr id="13" name="Rectangle 12">
            <a:extLst>
              <a:ext uri="{FF2B5EF4-FFF2-40B4-BE49-F238E27FC236}">
                <a16:creationId xmlns:a16="http://schemas.microsoft.com/office/drawing/2014/main" id="{7542D55B-E560-E7D1-3E95-3D9C5962593E}"/>
              </a:ext>
            </a:extLst>
          </p:cNvPr>
          <p:cNvSpPr/>
          <p:nvPr/>
        </p:nvSpPr>
        <p:spPr>
          <a:xfrm>
            <a:off x="0" y="0"/>
            <a:ext cx="12192000" cy="6858000"/>
          </a:xfrm>
          <a:prstGeom prst="rect">
            <a:avLst/>
          </a:prstGeom>
          <a:solidFill>
            <a:srgbClr val="008080"/>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Tajawal ExtraBold" panose="00000800000000000000" pitchFamily="2" charset="-78"/>
              <a:ea typeface="+mn-ea"/>
              <a:cs typeface="Tajawal ExtraBold" panose="00000800000000000000" pitchFamily="2" charset="-78"/>
            </a:endParaRPr>
          </a:p>
        </p:txBody>
      </p:sp>
      <p:sp>
        <p:nvSpPr>
          <p:cNvPr id="10" name="TextBox 9">
            <a:extLst>
              <a:ext uri="{FF2B5EF4-FFF2-40B4-BE49-F238E27FC236}">
                <a16:creationId xmlns:a16="http://schemas.microsoft.com/office/drawing/2014/main" id="{690BC682-7680-213B-60F3-E29A57508D68}"/>
              </a:ext>
            </a:extLst>
          </p:cNvPr>
          <p:cNvSpPr txBox="1"/>
          <p:nvPr/>
        </p:nvSpPr>
        <p:spPr>
          <a:xfrm>
            <a:off x="1827618" y="139258"/>
            <a:ext cx="7975384" cy="646331"/>
          </a:xfrm>
          <a:prstGeom prst="rect">
            <a:avLst/>
          </a:prstGeom>
          <a:noFill/>
        </p:spPr>
        <p:txBody>
          <a:bodyPr wrap="squar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3600" b="1" i="0" u="none" strike="noStrike" kern="1200" cap="none" spc="0" normalizeH="0" baseline="0" noProof="0" dirty="0">
                <a:ln>
                  <a:noFill/>
                </a:ln>
                <a:solidFill>
                  <a:prstClr val="white"/>
                </a:solidFill>
                <a:effectLst/>
                <a:uLnTx/>
                <a:uFillTx/>
                <a:latin typeface="Adobe Arabic" panose="02040503050201020203" pitchFamily="18" charset="-78"/>
                <a:ea typeface="+mn-ea"/>
                <a:cs typeface="Adobe Arabic" panose="02040503050201020203" pitchFamily="18" charset="-78"/>
              </a:rPr>
              <a:t>معوّقات التواصل وطرق التغلّب عليها</a:t>
            </a:r>
            <a:endParaRPr kumimoji="0" lang="en-US" sz="3600" b="1" i="0" u="none" strike="noStrike" kern="1200" cap="none" spc="0" normalizeH="0" baseline="0" noProof="0" dirty="0">
              <a:ln>
                <a:noFill/>
              </a:ln>
              <a:solidFill>
                <a:prstClr val="black"/>
              </a:solidFill>
              <a:effectLst/>
              <a:uLnTx/>
              <a:uFillTx/>
              <a:latin typeface="Adobe Arabic" panose="02040503050201020203" pitchFamily="18" charset="-78"/>
              <a:ea typeface="+mn-ea"/>
              <a:cs typeface="Adobe Arabic" panose="02040503050201020203" pitchFamily="18" charset="-78"/>
            </a:endParaRPr>
          </a:p>
        </p:txBody>
      </p:sp>
      <p:graphicFrame>
        <p:nvGraphicFramePr>
          <p:cNvPr id="3" name="جدول 2">
            <a:extLst>
              <a:ext uri="{FF2B5EF4-FFF2-40B4-BE49-F238E27FC236}">
                <a16:creationId xmlns:a16="http://schemas.microsoft.com/office/drawing/2014/main" id="{B1C8B531-4066-4A15-D3E6-464B03DABBFB}"/>
              </a:ext>
            </a:extLst>
          </p:cNvPr>
          <p:cNvGraphicFramePr>
            <a:graphicFrameLocks noGrp="1"/>
          </p:cNvGraphicFramePr>
          <p:nvPr>
            <p:extLst>
              <p:ext uri="{D42A27DB-BD31-4B8C-83A1-F6EECF244321}">
                <p14:modId xmlns:p14="http://schemas.microsoft.com/office/powerpoint/2010/main" val="3647067820"/>
              </p:ext>
            </p:extLst>
          </p:nvPr>
        </p:nvGraphicFramePr>
        <p:xfrm>
          <a:off x="568960" y="1272222"/>
          <a:ext cx="11054080" cy="5183294"/>
        </p:xfrm>
        <a:graphic>
          <a:graphicData uri="http://schemas.openxmlformats.org/drawingml/2006/table">
            <a:tbl>
              <a:tblPr rtl="1" firstRow="1" firstCol="1" bandRow="1"/>
              <a:tblGrid>
                <a:gridCol w="3581296">
                  <a:extLst>
                    <a:ext uri="{9D8B030D-6E8A-4147-A177-3AD203B41FA5}">
                      <a16:colId xmlns:a16="http://schemas.microsoft.com/office/drawing/2014/main" val="2634181144"/>
                    </a:ext>
                  </a:extLst>
                </a:gridCol>
                <a:gridCol w="3787273">
                  <a:extLst>
                    <a:ext uri="{9D8B030D-6E8A-4147-A177-3AD203B41FA5}">
                      <a16:colId xmlns:a16="http://schemas.microsoft.com/office/drawing/2014/main" val="2563923941"/>
                    </a:ext>
                  </a:extLst>
                </a:gridCol>
                <a:gridCol w="3685511">
                  <a:extLst>
                    <a:ext uri="{9D8B030D-6E8A-4147-A177-3AD203B41FA5}">
                      <a16:colId xmlns:a16="http://schemas.microsoft.com/office/drawing/2014/main" val="3059913858"/>
                    </a:ext>
                  </a:extLst>
                </a:gridCol>
              </a:tblGrid>
              <a:tr h="606989">
                <a:tc>
                  <a:txBody>
                    <a:bodyPr/>
                    <a:lstStyle/>
                    <a:p>
                      <a:pPr algn="ctr" rtl="1">
                        <a:lnSpc>
                          <a:spcPct val="107000"/>
                        </a:lnSpc>
                        <a:buNone/>
                      </a:pPr>
                      <a:r>
                        <a:rPr lang="ar-SA" sz="3200" b="1">
                          <a:solidFill>
                            <a:srgbClr val="008080"/>
                          </a:solidFill>
                          <a:effectLst/>
                          <a:latin typeface="Times New Roman" panose="02020603050405020304" pitchFamily="18" charset="0"/>
                          <a:ea typeface="Calibri" panose="020F0502020204030204" pitchFamily="34" charset="0"/>
                          <a:cs typeface="Adobe Arabic" panose="02040503050201020203" pitchFamily="18" charset="-78"/>
                        </a:rPr>
                        <a:t>المعوقات التنظيمية والثقافية</a:t>
                      </a:r>
                      <a:endParaRPr lang="fr-FR" sz="24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lgn="ctr" rtl="1">
                        <a:lnSpc>
                          <a:spcPct val="107000"/>
                        </a:lnSpc>
                        <a:buNone/>
                      </a:pPr>
                      <a:r>
                        <a:rPr lang="ar-SA" sz="3200" b="1">
                          <a:solidFill>
                            <a:srgbClr val="008080"/>
                          </a:solidFill>
                          <a:effectLst/>
                          <a:latin typeface="Times New Roman" panose="02020603050405020304" pitchFamily="18" charset="0"/>
                          <a:ea typeface="Calibri" panose="020F0502020204030204" pitchFamily="34" charset="0"/>
                          <a:cs typeface="Adobe Arabic" panose="02040503050201020203" pitchFamily="18" charset="-78"/>
                        </a:rPr>
                        <a:t>التحدي</a:t>
                      </a:r>
                      <a:endParaRPr lang="fr-FR" sz="24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lgn="ctr" rtl="1">
                        <a:lnSpc>
                          <a:spcPct val="107000"/>
                        </a:lnSpc>
                        <a:buNone/>
                      </a:pPr>
                      <a:r>
                        <a:rPr lang="ar-SA" sz="3200" b="1">
                          <a:solidFill>
                            <a:srgbClr val="008080"/>
                          </a:solidFill>
                          <a:effectLst/>
                          <a:latin typeface="Times New Roman" panose="02020603050405020304" pitchFamily="18" charset="0"/>
                          <a:ea typeface="Calibri" panose="020F0502020204030204" pitchFamily="34" charset="0"/>
                          <a:cs typeface="Adobe Arabic" panose="02040503050201020203" pitchFamily="18" charset="-78"/>
                        </a:rPr>
                        <a:t>الحل</a:t>
                      </a:r>
                      <a:endParaRPr lang="fr-FR" sz="24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extLst>
                  <a:ext uri="{0D108BD9-81ED-4DB2-BD59-A6C34878D82A}">
                    <a16:rowId xmlns:a16="http://schemas.microsoft.com/office/drawing/2014/main" val="333960417"/>
                  </a:ext>
                </a:extLst>
              </a:tr>
              <a:tr h="1146740">
                <a:tc>
                  <a:txBody>
                    <a:bodyPr/>
                    <a:lstStyle/>
                    <a:p>
                      <a:pPr algn="ctr" rtl="1">
                        <a:lnSpc>
                          <a:spcPct val="107000"/>
                        </a:lnSpc>
                        <a:buNone/>
                      </a:pPr>
                      <a:r>
                        <a:rPr lang="ar-SA" sz="2800" b="1" dirty="0">
                          <a:solidFill>
                            <a:schemeClr val="bg1"/>
                          </a:solidFill>
                          <a:effectLst/>
                          <a:latin typeface="Times New Roman" panose="02020603050405020304" pitchFamily="18" charset="0"/>
                          <a:ea typeface="Calibri" panose="020F0502020204030204" pitchFamily="34" charset="0"/>
                          <a:cs typeface="Adobe Arabic" panose="02040503050201020203" pitchFamily="18" charset="-78"/>
                        </a:rPr>
                        <a:t>التسلسل الهرمي والحواجز الإدارية</a:t>
                      </a:r>
                      <a:endParaRPr lang="fr-FR" sz="2400" dirty="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rtl="1">
                        <a:lnSpc>
                          <a:spcPct val="107000"/>
                        </a:lnSpc>
                        <a:buNone/>
                      </a:pPr>
                      <a:r>
                        <a:rPr lang="ar-SA" sz="280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rPr>
                        <a:t>صعوبة تدفق المعلومات بين المستويات المختلفة.</a:t>
                      </a:r>
                      <a:endParaRPr lang="fr-FR" sz="240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rtl="1">
                        <a:lnSpc>
                          <a:spcPct val="107000"/>
                        </a:lnSpc>
                        <a:buNone/>
                      </a:pPr>
                      <a:r>
                        <a:rPr lang="ar-SA" sz="280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rPr>
                        <a:t>خلق قنوات تواصل مفتوحة، وتشجيع التغذية الراجعة الصاعدة.</a:t>
                      </a:r>
                      <a:endParaRPr lang="fr-FR" sz="240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491619217"/>
                  </a:ext>
                </a:extLst>
              </a:tr>
              <a:tr h="1146740">
                <a:tc>
                  <a:txBody>
                    <a:bodyPr/>
                    <a:lstStyle/>
                    <a:p>
                      <a:pPr algn="ctr" rtl="1">
                        <a:lnSpc>
                          <a:spcPct val="107000"/>
                        </a:lnSpc>
                        <a:buNone/>
                      </a:pPr>
                      <a:r>
                        <a:rPr lang="ar-SA" sz="2800" b="1">
                          <a:solidFill>
                            <a:schemeClr val="bg1"/>
                          </a:solidFill>
                          <a:effectLst/>
                          <a:latin typeface="Times New Roman" panose="02020603050405020304" pitchFamily="18" charset="0"/>
                          <a:ea typeface="Calibri" panose="020F0502020204030204" pitchFamily="34" charset="0"/>
                          <a:cs typeface="Adobe Arabic" panose="02040503050201020203" pitchFamily="18" charset="-78"/>
                        </a:rPr>
                        <a:t>الاختلافات الثقافية والقيمية</a:t>
                      </a:r>
                      <a:endParaRPr lang="fr-FR" sz="240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rtl="1">
                        <a:lnSpc>
                          <a:spcPct val="107000"/>
                        </a:lnSpc>
                        <a:buNone/>
                      </a:pPr>
                      <a:r>
                        <a:rPr lang="ar-SA" sz="2800" dirty="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rPr>
                        <a:t>تفسير الرسائل والسلوكيات بشكل مختلف وفقاً للخلفية الثقافية.</a:t>
                      </a:r>
                      <a:endParaRPr lang="fr-FR" sz="2400" dirty="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rtl="1">
                        <a:lnSpc>
                          <a:spcPct val="107000"/>
                        </a:lnSpc>
                        <a:buNone/>
                      </a:pPr>
                      <a:r>
                        <a:rPr lang="ar-SA" sz="280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rPr>
                        <a:t>تعزيز الوعي الثقافي، وتكييف أسلوب التواصل وفقاً للاختلافات الثقافية.</a:t>
                      </a:r>
                      <a:endParaRPr lang="fr-FR" sz="240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815252118"/>
                  </a:ext>
                </a:extLst>
              </a:tr>
              <a:tr h="1146740">
                <a:tc>
                  <a:txBody>
                    <a:bodyPr/>
                    <a:lstStyle/>
                    <a:p>
                      <a:pPr algn="ctr" rtl="1">
                        <a:lnSpc>
                          <a:spcPct val="107000"/>
                        </a:lnSpc>
                        <a:buNone/>
                      </a:pPr>
                      <a:r>
                        <a:rPr lang="ar-SA" sz="2800" b="1">
                          <a:solidFill>
                            <a:schemeClr val="bg1"/>
                          </a:solidFill>
                          <a:effectLst/>
                          <a:latin typeface="Times New Roman" panose="02020603050405020304" pitchFamily="18" charset="0"/>
                          <a:ea typeface="Calibri" panose="020F0502020204030204" pitchFamily="34" charset="0"/>
                          <a:cs typeface="Adobe Arabic" panose="02040503050201020203" pitchFamily="18" charset="-78"/>
                        </a:rPr>
                        <a:t>سياسات وقيود المعلومات</a:t>
                      </a:r>
                      <a:endParaRPr lang="fr-FR" sz="240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rtl="1">
                        <a:lnSpc>
                          <a:spcPct val="107000"/>
                        </a:lnSpc>
                        <a:buNone/>
                      </a:pPr>
                      <a:r>
                        <a:rPr lang="ar-SA" sz="280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rPr>
                        <a:t>تقييد تدفق المعلومات لأسباب أمنية أو إدارية.</a:t>
                      </a:r>
                      <a:endParaRPr lang="fr-FR" sz="240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rtl="1">
                        <a:lnSpc>
                          <a:spcPct val="107000"/>
                        </a:lnSpc>
                        <a:buNone/>
                      </a:pPr>
                      <a:r>
                        <a:rPr lang="ar-SA" sz="2800" dirty="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rPr>
                        <a:t>توضيح سبب القيود، وتوفير أقصى قدر ممكن من المعلومات ضمن الحدود المسموح بها.</a:t>
                      </a:r>
                      <a:endParaRPr lang="fr-FR" sz="2400" dirty="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520485432"/>
                  </a:ext>
                </a:extLst>
              </a:tr>
              <a:tr h="573370">
                <a:tc>
                  <a:txBody>
                    <a:bodyPr/>
                    <a:lstStyle/>
                    <a:p>
                      <a:pPr algn="ctr" rtl="1">
                        <a:lnSpc>
                          <a:spcPct val="107000"/>
                        </a:lnSpc>
                        <a:buNone/>
                      </a:pPr>
                      <a:r>
                        <a:rPr lang="ar-SA" sz="2800" b="1">
                          <a:solidFill>
                            <a:schemeClr val="bg1"/>
                          </a:solidFill>
                          <a:effectLst/>
                          <a:latin typeface="Times New Roman" panose="02020603050405020304" pitchFamily="18" charset="0"/>
                          <a:ea typeface="Calibri" panose="020F0502020204030204" pitchFamily="34" charset="0"/>
                          <a:cs typeface="Adobe Arabic" panose="02040503050201020203" pitchFamily="18" charset="-78"/>
                        </a:rPr>
                        <a:t>ثقافة الخوف وعدم الثقة</a:t>
                      </a:r>
                      <a:endParaRPr lang="fr-FR" sz="240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rtl="1">
                        <a:lnSpc>
                          <a:spcPct val="107000"/>
                        </a:lnSpc>
                        <a:buNone/>
                      </a:pPr>
                      <a:r>
                        <a:rPr lang="ar-SA" sz="280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rPr>
                        <a:t>تردد الأفراد في التعبير عن آرائهم خوفاً من العواقب.</a:t>
                      </a:r>
                      <a:endParaRPr lang="fr-FR" sz="240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rtl="1">
                        <a:lnSpc>
                          <a:spcPct val="107000"/>
                        </a:lnSpc>
                        <a:buNone/>
                      </a:pPr>
                      <a:r>
                        <a:rPr lang="ar-SA" sz="2800" dirty="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rPr>
                        <a:t>بناء ثقافة الأمان النفسي والانفتاح، وتقبّل النقد البنّاء.</a:t>
                      </a:r>
                      <a:endParaRPr lang="fr-FR" sz="2400" dirty="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954657499"/>
                  </a:ext>
                </a:extLst>
              </a:tr>
            </a:tbl>
          </a:graphicData>
        </a:graphic>
      </p:graphicFrame>
    </p:spTree>
    <p:extLst>
      <p:ext uri="{BB962C8B-B14F-4D97-AF65-F5344CB8AC3E}">
        <p14:creationId xmlns:p14="http://schemas.microsoft.com/office/powerpoint/2010/main" val="146094028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96C3A3-4BE0-FB88-AA40-6827821E6B35}"/>
            </a:ext>
          </a:extLst>
        </p:cNvPr>
        <p:cNvGrpSpPr/>
        <p:nvPr/>
      </p:nvGrpSpPr>
      <p:grpSpPr>
        <a:xfrm>
          <a:off x="0" y="0"/>
          <a:ext cx="0" cy="0"/>
          <a:chOff x="0" y="0"/>
          <a:chExt cx="0" cy="0"/>
        </a:xfrm>
      </p:grpSpPr>
      <p:sp>
        <p:nvSpPr>
          <p:cNvPr id="13" name="Rectangle 12">
            <a:extLst>
              <a:ext uri="{FF2B5EF4-FFF2-40B4-BE49-F238E27FC236}">
                <a16:creationId xmlns:a16="http://schemas.microsoft.com/office/drawing/2014/main" id="{932E5C25-E321-C252-832C-CFE2833C2F19}"/>
              </a:ext>
            </a:extLst>
          </p:cNvPr>
          <p:cNvSpPr/>
          <p:nvPr/>
        </p:nvSpPr>
        <p:spPr>
          <a:xfrm>
            <a:off x="0" y="0"/>
            <a:ext cx="12192000" cy="6858000"/>
          </a:xfrm>
          <a:prstGeom prst="rect">
            <a:avLst/>
          </a:prstGeom>
          <a:solidFill>
            <a:srgbClr val="008080"/>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Tajawal ExtraBold" panose="00000800000000000000" pitchFamily="2" charset="-78"/>
              <a:ea typeface="+mn-ea"/>
              <a:cs typeface="Tajawal ExtraBold" panose="00000800000000000000" pitchFamily="2" charset="-78"/>
            </a:endParaRPr>
          </a:p>
        </p:txBody>
      </p:sp>
      <p:sp>
        <p:nvSpPr>
          <p:cNvPr id="10" name="TextBox 9">
            <a:extLst>
              <a:ext uri="{FF2B5EF4-FFF2-40B4-BE49-F238E27FC236}">
                <a16:creationId xmlns:a16="http://schemas.microsoft.com/office/drawing/2014/main" id="{82661C60-8F65-677C-DA09-198BBFCCAE4C}"/>
              </a:ext>
            </a:extLst>
          </p:cNvPr>
          <p:cNvSpPr txBox="1"/>
          <p:nvPr/>
        </p:nvSpPr>
        <p:spPr>
          <a:xfrm>
            <a:off x="1827618" y="139258"/>
            <a:ext cx="7975384" cy="646331"/>
          </a:xfrm>
          <a:prstGeom prst="rect">
            <a:avLst/>
          </a:prstGeom>
          <a:noFill/>
        </p:spPr>
        <p:txBody>
          <a:bodyPr wrap="squar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3600" b="1" i="0" u="none" strike="noStrike" kern="1200" cap="none" spc="0" normalizeH="0" baseline="0" noProof="0" dirty="0">
                <a:ln>
                  <a:noFill/>
                </a:ln>
                <a:solidFill>
                  <a:prstClr val="white"/>
                </a:solidFill>
                <a:effectLst/>
                <a:uLnTx/>
                <a:uFillTx/>
                <a:latin typeface="Adobe Arabic" panose="02040503050201020203" pitchFamily="18" charset="-78"/>
                <a:ea typeface="+mn-ea"/>
                <a:cs typeface="Adobe Arabic" panose="02040503050201020203" pitchFamily="18" charset="-78"/>
              </a:rPr>
              <a:t>معوّقات التواصل وطرق التغلّب عليها</a:t>
            </a:r>
            <a:endParaRPr kumimoji="0" lang="en-US" sz="3600" b="1" i="0" u="none" strike="noStrike" kern="1200" cap="none" spc="0" normalizeH="0" baseline="0" noProof="0" dirty="0">
              <a:ln>
                <a:noFill/>
              </a:ln>
              <a:solidFill>
                <a:prstClr val="black"/>
              </a:solidFill>
              <a:effectLst/>
              <a:uLnTx/>
              <a:uFillTx/>
              <a:latin typeface="Adobe Arabic" panose="02040503050201020203" pitchFamily="18" charset="-78"/>
              <a:ea typeface="+mn-ea"/>
              <a:cs typeface="Adobe Arabic" panose="02040503050201020203" pitchFamily="18" charset="-78"/>
            </a:endParaRPr>
          </a:p>
        </p:txBody>
      </p:sp>
      <p:graphicFrame>
        <p:nvGraphicFramePr>
          <p:cNvPr id="2" name="جدول 1">
            <a:extLst>
              <a:ext uri="{FF2B5EF4-FFF2-40B4-BE49-F238E27FC236}">
                <a16:creationId xmlns:a16="http://schemas.microsoft.com/office/drawing/2014/main" id="{A108BA17-A751-793B-DFBD-7863B1D69862}"/>
              </a:ext>
            </a:extLst>
          </p:cNvPr>
          <p:cNvGraphicFramePr>
            <a:graphicFrameLocks noGrp="1"/>
          </p:cNvGraphicFramePr>
          <p:nvPr>
            <p:extLst>
              <p:ext uri="{D42A27DB-BD31-4B8C-83A1-F6EECF244321}">
                <p14:modId xmlns:p14="http://schemas.microsoft.com/office/powerpoint/2010/main" val="693407440"/>
              </p:ext>
            </p:extLst>
          </p:nvPr>
        </p:nvGraphicFramePr>
        <p:xfrm>
          <a:off x="253999" y="1132904"/>
          <a:ext cx="11684001" cy="5532234"/>
        </p:xfrm>
        <a:graphic>
          <a:graphicData uri="http://schemas.openxmlformats.org/drawingml/2006/table">
            <a:tbl>
              <a:tblPr rtl="1" firstRow="1" firstCol="1" bandRow="1"/>
              <a:tblGrid>
                <a:gridCol w="3785378">
                  <a:extLst>
                    <a:ext uri="{9D8B030D-6E8A-4147-A177-3AD203B41FA5}">
                      <a16:colId xmlns:a16="http://schemas.microsoft.com/office/drawing/2014/main" val="1701900819"/>
                    </a:ext>
                  </a:extLst>
                </a:gridCol>
                <a:gridCol w="4003092">
                  <a:extLst>
                    <a:ext uri="{9D8B030D-6E8A-4147-A177-3AD203B41FA5}">
                      <a16:colId xmlns:a16="http://schemas.microsoft.com/office/drawing/2014/main" val="272142748"/>
                    </a:ext>
                  </a:extLst>
                </a:gridCol>
                <a:gridCol w="3895531">
                  <a:extLst>
                    <a:ext uri="{9D8B030D-6E8A-4147-A177-3AD203B41FA5}">
                      <a16:colId xmlns:a16="http://schemas.microsoft.com/office/drawing/2014/main" val="1308540995"/>
                    </a:ext>
                  </a:extLst>
                </a:gridCol>
              </a:tblGrid>
              <a:tr h="680013">
                <a:tc>
                  <a:txBody>
                    <a:bodyPr/>
                    <a:lstStyle/>
                    <a:p>
                      <a:pPr algn="ctr" rtl="1">
                        <a:lnSpc>
                          <a:spcPct val="107000"/>
                        </a:lnSpc>
                        <a:buNone/>
                      </a:pPr>
                      <a:r>
                        <a:rPr lang="ar-SA" sz="3200" b="1">
                          <a:solidFill>
                            <a:srgbClr val="008080"/>
                          </a:solidFill>
                          <a:effectLst/>
                          <a:latin typeface="Times New Roman" panose="02020603050405020304" pitchFamily="18" charset="0"/>
                          <a:ea typeface="Calibri" panose="020F0502020204030204" pitchFamily="34" charset="0"/>
                          <a:cs typeface="Adobe Arabic" panose="02040503050201020203" pitchFamily="18" charset="-78"/>
                        </a:rPr>
                        <a:t>المعوقات البيئية والتقنية</a:t>
                      </a:r>
                      <a:endParaRPr lang="fr-FR" sz="24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lgn="ctr" rtl="1">
                        <a:lnSpc>
                          <a:spcPct val="107000"/>
                        </a:lnSpc>
                        <a:buNone/>
                      </a:pPr>
                      <a:r>
                        <a:rPr lang="ar-SA" sz="3200" b="1">
                          <a:solidFill>
                            <a:srgbClr val="008080"/>
                          </a:solidFill>
                          <a:effectLst/>
                          <a:latin typeface="Times New Roman" panose="02020603050405020304" pitchFamily="18" charset="0"/>
                          <a:ea typeface="Calibri" panose="020F0502020204030204" pitchFamily="34" charset="0"/>
                          <a:cs typeface="Adobe Arabic" panose="02040503050201020203" pitchFamily="18" charset="-78"/>
                        </a:rPr>
                        <a:t>التحدي</a:t>
                      </a:r>
                      <a:endParaRPr lang="fr-FR" sz="24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lgn="ctr" rtl="1">
                        <a:lnSpc>
                          <a:spcPct val="107000"/>
                        </a:lnSpc>
                        <a:buNone/>
                      </a:pPr>
                      <a:r>
                        <a:rPr lang="ar-SA" sz="3200" b="1">
                          <a:solidFill>
                            <a:srgbClr val="008080"/>
                          </a:solidFill>
                          <a:effectLst/>
                          <a:latin typeface="Times New Roman" panose="02020603050405020304" pitchFamily="18" charset="0"/>
                          <a:ea typeface="Calibri" panose="020F0502020204030204" pitchFamily="34" charset="0"/>
                          <a:cs typeface="Adobe Arabic" panose="02040503050201020203" pitchFamily="18" charset="-78"/>
                        </a:rPr>
                        <a:t>الحل</a:t>
                      </a:r>
                      <a:endParaRPr lang="fr-FR" sz="24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extLst>
                  <a:ext uri="{0D108BD9-81ED-4DB2-BD59-A6C34878D82A}">
                    <a16:rowId xmlns:a16="http://schemas.microsoft.com/office/drawing/2014/main" val="1938976765"/>
                  </a:ext>
                </a:extLst>
              </a:tr>
              <a:tr h="642349">
                <a:tc>
                  <a:txBody>
                    <a:bodyPr/>
                    <a:lstStyle/>
                    <a:p>
                      <a:pPr algn="ctr" rtl="1">
                        <a:lnSpc>
                          <a:spcPct val="107000"/>
                        </a:lnSpc>
                        <a:buNone/>
                      </a:pPr>
                      <a:r>
                        <a:rPr lang="ar-SA" sz="2800" b="1" dirty="0">
                          <a:solidFill>
                            <a:schemeClr val="bg1"/>
                          </a:solidFill>
                          <a:effectLst/>
                          <a:latin typeface="Times New Roman" panose="02020603050405020304" pitchFamily="18" charset="0"/>
                          <a:ea typeface="Calibri" panose="020F0502020204030204" pitchFamily="34" charset="0"/>
                          <a:cs typeface="Adobe Arabic" panose="02040503050201020203" pitchFamily="18" charset="-78"/>
                        </a:rPr>
                        <a:t>الضوضاء والتشتت</a:t>
                      </a:r>
                      <a:endParaRPr lang="fr-FR" sz="2400" dirty="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rtl="1">
                        <a:lnSpc>
                          <a:spcPct val="107000"/>
                        </a:lnSpc>
                        <a:buNone/>
                      </a:pPr>
                      <a:r>
                        <a:rPr lang="ar-SA" sz="280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rPr>
                        <a:t>صعوبة التركيز بسبب المشتتات المادية أو الافتراضية.</a:t>
                      </a:r>
                      <a:endParaRPr lang="fr-FR" sz="240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rtl="1">
                        <a:lnSpc>
                          <a:spcPct val="107000"/>
                        </a:lnSpc>
                        <a:buNone/>
                      </a:pPr>
                      <a:r>
                        <a:rPr lang="ar-SA" sz="280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rPr>
                        <a:t>اختيار بيئة مناسبة للتواصل، وتقليل المشتتات قدر الإمكان.</a:t>
                      </a:r>
                      <a:endParaRPr lang="fr-FR" sz="240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199375993"/>
                  </a:ext>
                </a:extLst>
              </a:tr>
              <a:tr h="1284698">
                <a:tc>
                  <a:txBody>
                    <a:bodyPr/>
                    <a:lstStyle/>
                    <a:p>
                      <a:pPr algn="ctr" rtl="1">
                        <a:lnSpc>
                          <a:spcPct val="107000"/>
                        </a:lnSpc>
                        <a:buNone/>
                      </a:pPr>
                      <a:r>
                        <a:rPr lang="ar-SA" sz="2800" b="1" dirty="0">
                          <a:solidFill>
                            <a:schemeClr val="bg1"/>
                          </a:solidFill>
                          <a:effectLst/>
                          <a:latin typeface="Times New Roman" panose="02020603050405020304" pitchFamily="18" charset="0"/>
                          <a:ea typeface="Calibri" panose="020F0502020204030204" pitchFamily="34" charset="0"/>
                          <a:cs typeface="Adobe Arabic" panose="02040503050201020203" pitchFamily="18" charset="-78"/>
                        </a:rPr>
                        <a:t>قيود الزمان والمكان</a:t>
                      </a:r>
                      <a:endParaRPr lang="fr-FR" sz="2400" dirty="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rtl="1">
                        <a:lnSpc>
                          <a:spcPct val="107000"/>
                        </a:lnSpc>
                        <a:buNone/>
                      </a:pPr>
                      <a:r>
                        <a:rPr lang="ar-SA" sz="280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rPr>
                        <a:t>صعوبة التواصل مع فرق موزّعة جغرافياً أو تعمل في مناطق زمنية مختلفة.</a:t>
                      </a:r>
                      <a:endParaRPr lang="fr-FR" sz="240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rtl="1">
                        <a:lnSpc>
                          <a:spcPct val="107000"/>
                        </a:lnSpc>
                        <a:buNone/>
                      </a:pPr>
                      <a:r>
                        <a:rPr lang="ar-SA" sz="280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rPr>
                        <a:t>استخدام أدوات التواصل الرقمية، وتحديد أوقات مشتركة للاجتماعات المهمة.</a:t>
                      </a:r>
                      <a:endParaRPr lang="fr-FR" sz="240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370043739"/>
                  </a:ext>
                </a:extLst>
              </a:tr>
              <a:tr h="1284698">
                <a:tc>
                  <a:txBody>
                    <a:bodyPr/>
                    <a:lstStyle/>
                    <a:p>
                      <a:pPr algn="ctr" rtl="1">
                        <a:lnSpc>
                          <a:spcPct val="107000"/>
                        </a:lnSpc>
                        <a:buNone/>
                      </a:pPr>
                      <a:r>
                        <a:rPr lang="ar-SA" sz="2800" b="1">
                          <a:solidFill>
                            <a:schemeClr val="bg1"/>
                          </a:solidFill>
                          <a:effectLst/>
                          <a:latin typeface="Times New Roman" panose="02020603050405020304" pitchFamily="18" charset="0"/>
                          <a:ea typeface="Calibri" panose="020F0502020204030204" pitchFamily="34" charset="0"/>
                          <a:cs typeface="Adobe Arabic" panose="02040503050201020203" pitchFamily="18" charset="-78"/>
                        </a:rPr>
                        <a:t>مشكلات في وسائل التواصل التقنية</a:t>
                      </a:r>
                      <a:endParaRPr lang="fr-FR" sz="240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rtl="1">
                        <a:lnSpc>
                          <a:spcPct val="107000"/>
                        </a:lnSpc>
                        <a:buNone/>
                      </a:pPr>
                      <a:r>
                        <a:rPr lang="ar-SA" sz="2800" dirty="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rPr>
                        <a:t>انقطاع الاتصال، ضعف الصوت أو الصورة، مشاكل تقنية أخرى.</a:t>
                      </a:r>
                      <a:endParaRPr lang="fr-FR" sz="2400" dirty="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rtl="1">
                        <a:lnSpc>
                          <a:spcPct val="107000"/>
                        </a:lnSpc>
                        <a:buNone/>
                      </a:pPr>
                      <a:r>
                        <a:rPr lang="ar-SA" sz="280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rPr>
                        <a:t>التحضير المسبق، وتوفير بدائل، وإتقان استخدام الأدوات التقنية.</a:t>
                      </a:r>
                      <a:endParaRPr lang="fr-FR" sz="240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105893281"/>
                  </a:ext>
                </a:extLst>
              </a:tr>
              <a:tr h="1284698">
                <a:tc>
                  <a:txBody>
                    <a:bodyPr/>
                    <a:lstStyle/>
                    <a:p>
                      <a:pPr algn="ctr" rtl="1">
                        <a:lnSpc>
                          <a:spcPct val="107000"/>
                        </a:lnSpc>
                        <a:buNone/>
                      </a:pPr>
                      <a:r>
                        <a:rPr lang="ar-SA" sz="2800" b="1">
                          <a:solidFill>
                            <a:schemeClr val="bg1"/>
                          </a:solidFill>
                          <a:effectLst/>
                          <a:latin typeface="Times New Roman" panose="02020603050405020304" pitchFamily="18" charset="0"/>
                          <a:ea typeface="Calibri" panose="020F0502020204030204" pitchFamily="34" charset="0"/>
                          <a:cs typeface="Adobe Arabic" panose="02040503050201020203" pitchFamily="18" charset="-78"/>
                        </a:rPr>
                        <a:t>زيادة كمية المعلومات</a:t>
                      </a:r>
                      <a:endParaRPr lang="fr-FR" sz="240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rtl="1">
                        <a:lnSpc>
                          <a:spcPct val="107000"/>
                        </a:lnSpc>
                        <a:buNone/>
                      </a:pPr>
                      <a:r>
                        <a:rPr lang="ar-SA" sz="280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rPr>
                        <a:t>غرق المتلقي في كم هائل من المعلومات والرسائل.</a:t>
                      </a:r>
                      <a:endParaRPr lang="fr-FR" sz="240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rtl="1">
                        <a:lnSpc>
                          <a:spcPct val="107000"/>
                        </a:lnSpc>
                        <a:buNone/>
                      </a:pPr>
                      <a:r>
                        <a:rPr lang="ar-SA" sz="2800" dirty="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rPr>
                        <a:t>تنظيم المعلومات، والتركيز على النقاط الأساسية، واستخدام المرئيات.</a:t>
                      </a:r>
                      <a:endParaRPr lang="fr-FR" sz="2400" dirty="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976260123"/>
                  </a:ext>
                </a:extLst>
              </a:tr>
            </a:tbl>
          </a:graphicData>
        </a:graphic>
      </p:graphicFrame>
    </p:spTree>
    <p:extLst>
      <p:ext uri="{BB962C8B-B14F-4D97-AF65-F5344CB8AC3E}">
        <p14:creationId xmlns:p14="http://schemas.microsoft.com/office/powerpoint/2010/main" val="361074338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545D43-D0FF-F0D9-BC07-45CC2C3C23C0}"/>
            </a:ext>
          </a:extLst>
        </p:cNvPr>
        <p:cNvGrpSpPr/>
        <p:nvPr/>
      </p:nvGrpSpPr>
      <p:grpSpPr>
        <a:xfrm>
          <a:off x="0" y="0"/>
          <a:ext cx="0" cy="0"/>
          <a:chOff x="0" y="0"/>
          <a:chExt cx="0" cy="0"/>
        </a:xfrm>
      </p:grpSpPr>
      <p:sp>
        <p:nvSpPr>
          <p:cNvPr id="10" name="TextBox 9">
            <a:extLst>
              <a:ext uri="{FF2B5EF4-FFF2-40B4-BE49-F238E27FC236}">
                <a16:creationId xmlns:a16="http://schemas.microsoft.com/office/drawing/2014/main" id="{3CDC3DB5-8CA2-9B5B-AC56-7303100C5B9A}"/>
              </a:ext>
            </a:extLst>
          </p:cNvPr>
          <p:cNvSpPr txBox="1"/>
          <p:nvPr/>
        </p:nvSpPr>
        <p:spPr>
          <a:xfrm>
            <a:off x="2885440" y="188387"/>
            <a:ext cx="6583680" cy="646331"/>
          </a:xfrm>
          <a:prstGeom prst="rect">
            <a:avLst/>
          </a:prstGeom>
          <a:noFill/>
        </p:spPr>
        <p:txBody>
          <a:bodyPr wrap="squar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3600" b="1" i="0" u="none" strike="noStrike" kern="1200" cap="none" spc="0" normalizeH="0" baseline="0" noProof="0" dirty="0">
                <a:ln>
                  <a:noFill/>
                </a:ln>
                <a:solidFill>
                  <a:prstClr val="black"/>
                </a:solidFill>
                <a:effectLst/>
                <a:uLnTx/>
                <a:uFillTx/>
                <a:latin typeface="Adobe Arabic" panose="02040503050201020203" pitchFamily="18" charset="-78"/>
                <a:ea typeface="Arial Unicode MS"/>
                <a:cs typeface="Adobe Arabic" panose="02040503050201020203" pitchFamily="18" charset="-78"/>
              </a:rPr>
              <a:t>استراتيجيات للتغلب على معوقات التواصل</a:t>
            </a:r>
          </a:p>
        </p:txBody>
      </p:sp>
      <p:sp>
        <p:nvSpPr>
          <p:cNvPr id="2" name="دائرة: مجوفة 1">
            <a:extLst>
              <a:ext uri="{FF2B5EF4-FFF2-40B4-BE49-F238E27FC236}">
                <a16:creationId xmlns:a16="http://schemas.microsoft.com/office/drawing/2014/main" id="{B0D635AD-B9A6-9F84-0DC4-B80CD8CB4F29}"/>
              </a:ext>
            </a:extLst>
          </p:cNvPr>
          <p:cNvSpPr/>
          <p:nvPr/>
        </p:nvSpPr>
        <p:spPr>
          <a:xfrm>
            <a:off x="-2715558" y="1036320"/>
            <a:ext cx="5431116" cy="5252720"/>
          </a:xfrm>
          <a:prstGeom prst="donut">
            <a:avLst/>
          </a:prstGeom>
          <a:gradFill flip="none" rotWithShape="1">
            <a:gsLst>
              <a:gs pos="0">
                <a:srgbClr val="A0C9CA">
                  <a:shade val="30000"/>
                  <a:satMod val="115000"/>
                </a:srgbClr>
              </a:gs>
              <a:gs pos="50000">
                <a:srgbClr val="A0C9CA">
                  <a:shade val="67500"/>
                  <a:satMod val="115000"/>
                </a:srgbClr>
              </a:gs>
              <a:gs pos="100000">
                <a:srgbClr val="A0C9CA">
                  <a:shade val="100000"/>
                  <a:satMod val="115000"/>
                </a:srgbClr>
              </a:gs>
            </a:gsLst>
            <a:lin ang="10800000" scaled="1"/>
            <a:tileRect/>
          </a:gra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black"/>
              </a:solidFill>
              <a:effectLst/>
              <a:uLnTx/>
              <a:uFillTx/>
              <a:latin typeface="Arial"/>
              <a:ea typeface="Arial Unicode MS"/>
              <a:cs typeface="+mn-cs"/>
            </a:endParaRPr>
          </a:p>
        </p:txBody>
      </p:sp>
      <p:sp>
        <p:nvSpPr>
          <p:cNvPr id="3" name="مخطط انسيابي: رابط 2">
            <a:extLst>
              <a:ext uri="{FF2B5EF4-FFF2-40B4-BE49-F238E27FC236}">
                <a16:creationId xmlns:a16="http://schemas.microsoft.com/office/drawing/2014/main" id="{2348DCAE-747E-991E-9D5E-02EAFEE2641E}"/>
              </a:ext>
            </a:extLst>
          </p:cNvPr>
          <p:cNvSpPr/>
          <p:nvPr/>
        </p:nvSpPr>
        <p:spPr>
          <a:xfrm>
            <a:off x="0" y="568960"/>
            <a:ext cx="1644792" cy="1574800"/>
          </a:xfrm>
          <a:prstGeom prst="flowChartConnector">
            <a:avLst/>
          </a:prstGeom>
          <a:solidFill>
            <a:srgbClr val="BCBCBC"/>
          </a:solidFill>
          <a:ln w="762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white"/>
              </a:solidFill>
              <a:effectLst/>
              <a:uLnTx/>
              <a:uFillTx/>
              <a:latin typeface="Arial"/>
              <a:ea typeface="Arial Unicode MS"/>
              <a:cs typeface="+mn-cs"/>
            </a:endParaRPr>
          </a:p>
        </p:txBody>
      </p:sp>
      <p:sp>
        <p:nvSpPr>
          <p:cNvPr id="14" name="مستطيل: زوايا مستديرة 13">
            <a:extLst>
              <a:ext uri="{FF2B5EF4-FFF2-40B4-BE49-F238E27FC236}">
                <a16:creationId xmlns:a16="http://schemas.microsoft.com/office/drawing/2014/main" id="{1404993C-D8E1-E02F-4A7E-A3CC4F9E4DD4}"/>
              </a:ext>
            </a:extLst>
          </p:cNvPr>
          <p:cNvSpPr/>
          <p:nvPr/>
        </p:nvSpPr>
        <p:spPr>
          <a:xfrm>
            <a:off x="4551680" y="1145731"/>
            <a:ext cx="6965288" cy="4140204"/>
          </a:xfrm>
          <a:prstGeom prst="roundRect">
            <a:avLst/>
          </a:prstGeom>
          <a:gradFill flip="none" rotWithShape="1">
            <a:gsLst>
              <a:gs pos="0">
                <a:srgbClr val="A0C9CA">
                  <a:shade val="30000"/>
                  <a:satMod val="115000"/>
                </a:srgbClr>
              </a:gs>
              <a:gs pos="50000">
                <a:srgbClr val="A0C9CA">
                  <a:shade val="67500"/>
                  <a:satMod val="115000"/>
                </a:srgbClr>
              </a:gs>
              <a:gs pos="100000">
                <a:srgbClr val="A0C9CA">
                  <a:shade val="100000"/>
                  <a:satMod val="115000"/>
                </a:srgbClr>
              </a:gs>
            </a:gsLst>
            <a:lin ang="0" scaled="1"/>
            <a:tileRect/>
          </a:gra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Arial"/>
              <a:ea typeface="Arial Unicode MS"/>
              <a:cs typeface="+mn-cs"/>
            </a:endParaRPr>
          </a:p>
        </p:txBody>
      </p:sp>
      <p:sp>
        <p:nvSpPr>
          <p:cNvPr id="15" name="مستطيل: زوايا مستديرة 14">
            <a:extLst>
              <a:ext uri="{FF2B5EF4-FFF2-40B4-BE49-F238E27FC236}">
                <a16:creationId xmlns:a16="http://schemas.microsoft.com/office/drawing/2014/main" id="{D33EB781-3409-28AB-7036-7DEA4BD500F3}"/>
              </a:ext>
            </a:extLst>
          </p:cNvPr>
          <p:cNvSpPr/>
          <p:nvPr/>
        </p:nvSpPr>
        <p:spPr>
          <a:xfrm>
            <a:off x="2441802" y="1291918"/>
            <a:ext cx="1901630" cy="101600"/>
          </a:xfrm>
          <a:prstGeom prst="roundRect">
            <a:avLst/>
          </a:prstGeom>
          <a:gradFill flip="none" rotWithShape="1">
            <a:gsLst>
              <a:gs pos="0">
                <a:srgbClr val="A0C9CA">
                  <a:shade val="30000"/>
                  <a:satMod val="115000"/>
                </a:srgbClr>
              </a:gs>
              <a:gs pos="50000">
                <a:srgbClr val="A0C9CA">
                  <a:shade val="67500"/>
                  <a:satMod val="115000"/>
                </a:srgbClr>
              </a:gs>
              <a:gs pos="100000">
                <a:srgbClr val="A0C9CA">
                  <a:shade val="100000"/>
                  <a:satMod val="115000"/>
                </a:srgbClr>
              </a:gs>
            </a:gsLst>
            <a:lin ang="10800000" scaled="1"/>
            <a:tileRect/>
          </a:gra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Arial"/>
              <a:ea typeface="Arial Unicode MS"/>
              <a:cs typeface="+mn-cs"/>
            </a:endParaRPr>
          </a:p>
        </p:txBody>
      </p:sp>
      <p:sp>
        <p:nvSpPr>
          <p:cNvPr id="16" name="TextBox 20">
            <a:extLst>
              <a:ext uri="{FF2B5EF4-FFF2-40B4-BE49-F238E27FC236}">
                <a16:creationId xmlns:a16="http://schemas.microsoft.com/office/drawing/2014/main" id="{01B6B456-3F6A-408E-46AF-BB91721A57DC}"/>
              </a:ext>
            </a:extLst>
          </p:cNvPr>
          <p:cNvSpPr txBox="1"/>
          <p:nvPr/>
        </p:nvSpPr>
        <p:spPr>
          <a:xfrm>
            <a:off x="5923280" y="1291918"/>
            <a:ext cx="4378167" cy="708656"/>
          </a:xfrm>
          <a:prstGeom prst="rect">
            <a:avLst/>
          </a:prstGeom>
          <a:noFill/>
        </p:spPr>
        <p:txBody>
          <a:bodyPr wrap="square">
            <a:spAutoFit/>
          </a:bodyPr>
          <a:lstStyle/>
          <a:p>
            <a:pPr marL="0" marR="0" lvl="0" indent="0" algn="ctr" defTabSz="914400" rtl="1" eaLnBrk="1" fontAlgn="auto" latinLnBrk="0" hangingPunct="1">
              <a:lnSpc>
                <a:spcPct val="115000"/>
              </a:lnSpc>
              <a:spcBef>
                <a:spcPts val="0"/>
              </a:spcBef>
              <a:spcAft>
                <a:spcPts val="0"/>
              </a:spcAft>
              <a:buClrTx/>
              <a:buSzTx/>
              <a:buFontTx/>
              <a:buNone/>
              <a:tabLst/>
              <a:defRPr/>
            </a:pPr>
            <a:r>
              <a:rPr kumimoji="0" lang="ar-EG" sz="3600" b="1" i="0" u="none" strike="noStrike" kern="1200" cap="none" spc="0" normalizeH="0" baseline="0" noProof="0" dirty="0">
                <a:ln>
                  <a:noFill/>
                </a:ln>
                <a:solidFill>
                  <a:srgbClr val="FFFFFF"/>
                </a:solidFill>
                <a:effectLst/>
                <a:uLnTx/>
                <a:uFillTx/>
                <a:latin typeface="Times New Roman" panose="02020603050405020304" pitchFamily="18" charset="0"/>
                <a:ea typeface="Calibri" panose="020F0502020204030204" pitchFamily="34" charset="0"/>
                <a:cs typeface="Adobe Arabic" panose="02040503050201020203" pitchFamily="18" charset="-78"/>
              </a:rPr>
              <a:t>تبني التواصل متعدد القنوات</a:t>
            </a:r>
            <a:endParaRPr kumimoji="0" lang="en-US" sz="3600" b="1" i="0" u="none" strike="noStrike" kern="1200" cap="none" spc="0" normalizeH="0" baseline="0" noProof="0" dirty="0">
              <a:ln>
                <a:noFill/>
              </a:ln>
              <a:solidFill>
                <a:srgbClr val="FFFFFF"/>
              </a:solidFill>
              <a:effectLst/>
              <a:uLnTx/>
              <a:uFillTx/>
              <a:latin typeface="Times New Roman" panose="02020603050405020304" pitchFamily="18" charset="0"/>
              <a:ea typeface="Calibri" panose="020F0502020204030204" pitchFamily="34" charset="0"/>
              <a:cs typeface="Adobe Arabic" panose="02040503050201020203" pitchFamily="18" charset="-78"/>
            </a:endParaRPr>
          </a:p>
        </p:txBody>
      </p:sp>
      <p:grpSp>
        <p:nvGrpSpPr>
          <p:cNvPr id="4" name="Group 20">
            <a:extLst>
              <a:ext uri="{FF2B5EF4-FFF2-40B4-BE49-F238E27FC236}">
                <a16:creationId xmlns:a16="http://schemas.microsoft.com/office/drawing/2014/main" id="{BB338476-6022-5E2B-F51D-EC7D8845DBF6}"/>
              </a:ext>
            </a:extLst>
          </p:cNvPr>
          <p:cNvGrpSpPr/>
          <p:nvPr/>
        </p:nvGrpSpPr>
        <p:grpSpPr>
          <a:xfrm>
            <a:off x="5242560" y="2305615"/>
            <a:ext cx="6078659" cy="1200329"/>
            <a:chOff x="2098153" y="2632971"/>
            <a:chExt cx="6078659" cy="1200329"/>
          </a:xfrm>
        </p:grpSpPr>
        <p:sp>
          <p:nvSpPr>
            <p:cNvPr id="8" name="TextBox 21">
              <a:extLst>
                <a:ext uri="{FF2B5EF4-FFF2-40B4-BE49-F238E27FC236}">
                  <a16:creationId xmlns:a16="http://schemas.microsoft.com/office/drawing/2014/main" id="{1D73827A-4831-D1A5-33A0-35EB5F826EC1}"/>
                </a:ext>
              </a:extLst>
            </p:cNvPr>
            <p:cNvSpPr txBox="1"/>
            <p:nvPr/>
          </p:nvSpPr>
          <p:spPr>
            <a:xfrm>
              <a:off x="2098153" y="2632971"/>
              <a:ext cx="5629716" cy="1200329"/>
            </a:xfrm>
            <a:prstGeom prst="rect">
              <a:avLst/>
            </a:prstGeom>
            <a:noFill/>
          </p:spPr>
          <p:txBody>
            <a:bodyPr wrap="square">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ar-EG" sz="3600" b="0" i="0" u="none" strike="noStrike" kern="1200" cap="none" spc="0" normalizeH="0" baseline="0" noProof="0" dirty="0">
                  <a:ln>
                    <a:noFill/>
                  </a:ln>
                  <a:solidFill>
                    <a:prstClr val="white"/>
                  </a:solidFill>
                  <a:effectLst/>
                  <a:uLnTx/>
                  <a:uFillTx/>
                  <a:latin typeface="Adobe Arabic" panose="02040503050201020203" pitchFamily="18" charset="-78"/>
                  <a:ea typeface="Arial Unicode MS"/>
                  <a:cs typeface="Adobe Arabic" panose="02040503050201020203" pitchFamily="18" charset="-78"/>
                </a:rPr>
                <a:t>استخدام مزيج من وسائل التواصل (شفهي، كتابي، مرئي) لتعزيز الفهم.</a:t>
              </a:r>
              <a:endParaRPr kumimoji="0" lang="en-US" sz="3600" b="0" i="0" u="none" strike="noStrike" kern="1200" cap="none" spc="0" normalizeH="0" baseline="0" noProof="0" dirty="0">
                <a:ln>
                  <a:noFill/>
                </a:ln>
                <a:solidFill>
                  <a:prstClr val="white"/>
                </a:solidFill>
                <a:effectLst/>
                <a:uLnTx/>
                <a:uFillTx/>
                <a:latin typeface="Adobe Arabic" panose="02040503050201020203" pitchFamily="18" charset="-78"/>
                <a:ea typeface="Arial Unicode MS"/>
                <a:cs typeface="Adobe Arabic" panose="02040503050201020203" pitchFamily="18" charset="-78"/>
              </a:endParaRPr>
            </a:p>
          </p:txBody>
        </p:sp>
        <p:pic>
          <p:nvPicPr>
            <p:cNvPr id="9" name="Picture 23">
              <a:extLst>
                <a:ext uri="{FF2B5EF4-FFF2-40B4-BE49-F238E27FC236}">
                  <a16:creationId xmlns:a16="http://schemas.microsoft.com/office/drawing/2014/main" id="{7BB75ECD-DF02-54E2-A101-0D3511E5EE7B}"/>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7798530" y="2734074"/>
              <a:ext cx="378282" cy="378282"/>
            </a:xfrm>
            <a:prstGeom prst="rect">
              <a:avLst/>
            </a:prstGeom>
          </p:spPr>
        </p:pic>
      </p:grpSp>
      <p:sp>
        <p:nvSpPr>
          <p:cNvPr id="23" name="TextBox 14">
            <a:extLst>
              <a:ext uri="{FF2B5EF4-FFF2-40B4-BE49-F238E27FC236}">
                <a16:creationId xmlns:a16="http://schemas.microsoft.com/office/drawing/2014/main" id="{F656C68E-CB45-1E32-9FB0-EA0983C293BA}"/>
              </a:ext>
            </a:extLst>
          </p:cNvPr>
          <p:cNvSpPr txBox="1"/>
          <p:nvPr/>
        </p:nvSpPr>
        <p:spPr>
          <a:xfrm>
            <a:off x="442950" y="837627"/>
            <a:ext cx="783331" cy="808619"/>
          </a:xfrm>
          <a:prstGeom prst="rect">
            <a:avLst/>
          </a:prstGeom>
          <a:noFill/>
        </p:spPr>
        <p:txBody>
          <a:bodyPr wrap="square">
            <a:spAutoFit/>
          </a:bodyPr>
          <a:lstStyle/>
          <a:p>
            <a:pPr marL="0" marR="0" lvl="0" indent="0" algn="ctr" defTabSz="914400" rtl="1" eaLnBrk="1" fontAlgn="auto" latinLnBrk="0" hangingPunct="1">
              <a:lnSpc>
                <a:spcPct val="115000"/>
              </a:lnSpc>
              <a:spcBef>
                <a:spcPts val="0"/>
              </a:spcBef>
              <a:spcAft>
                <a:spcPts val="0"/>
              </a:spcAft>
              <a:buClrTx/>
              <a:buSzTx/>
              <a:buFontTx/>
              <a:buNone/>
              <a:tabLst/>
              <a:defRPr/>
            </a:pPr>
            <a:r>
              <a:rPr kumimoji="0" lang="en-US" sz="4400" b="1" i="0" u="none" strike="noStrike" kern="1200" cap="none" spc="0" normalizeH="0" baseline="0" noProof="0" dirty="0">
                <a:ln>
                  <a:noFill/>
                </a:ln>
                <a:solidFill>
                  <a:srgbClr val="FFCC66"/>
                </a:solidFill>
                <a:effectLst/>
                <a:uLnTx/>
                <a:uFillTx/>
                <a:latin typeface="Times New Roman" panose="02020603050405020304" pitchFamily="18" charset="0"/>
                <a:ea typeface="Calibri" panose="020F0502020204030204" pitchFamily="34" charset="0"/>
                <a:cs typeface="Adobe Arabic" panose="02040503050201020203" pitchFamily="18" charset="-78"/>
              </a:rPr>
              <a:t>01</a:t>
            </a:r>
          </a:p>
        </p:txBody>
      </p:sp>
      <p:sp>
        <p:nvSpPr>
          <p:cNvPr id="24" name="TextBox 27">
            <a:extLst>
              <a:ext uri="{FF2B5EF4-FFF2-40B4-BE49-F238E27FC236}">
                <a16:creationId xmlns:a16="http://schemas.microsoft.com/office/drawing/2014/main" id="{2EAF0374-425C-1354-FEE9-0C7C65F6EFF3}"/>
              </a:ext>
            </a:extLst>
          </p:cNvPr>
          <p:cNvSpPr txBox="1"/>
          <p:nvPr/>
        </p:nvSpPr>
        <p:spPr>
          <a:xfrm>
            <a:off x="1343285" y="2422763"/>
            <a:ext cx="783331" cy="483017"/>
          </a:xfrm>
          <a:prstGeom prst="rect">
            <a:avLst/>
          </a:prstGeom>
          <a:noFill/>
        </p:spPr>
        <p:txBody>
          <a:bodyPr wrap="square">
            <a:spAutoFit/>
          </a:bodyPr>
          <a:lstStyle/>
          <a:p>
            <a:pPr marL="0" marR="0" lvl="0" indent="0" algn="ctr" defTabSz="914400" rtl="1" eaLnBrk="1" fontAlgn="auto" latinLnBrk="0" hangingPunct="1">
              <a:lnSpc>
                <a:spcPct val="115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Adobe Arabic" panose="02040503050201020203" pitchFamily="18" charset="-78"/>
              </a:rPr>
              <a:t>02</a:t>
            </a:r>
          </a:p>
        </p:txBody>
      </p:sp>
      <p:sp>
        <p:nvSpPr>
          <p:cNvPr id="25" name="TextBox 34">
            <a:extLst>
              <a:ext uri="{FF2B5EF4-FFF2-40B4-BE49-F238E27FC236}">
                <a16:creationId xmlns:a16="http://schemas.microsoft.com/office/drawing/2014/main" id="{990BE742-173B-5D94-1B70-275AC0D9E5B2}"/>
              </a:ext>
            </a:extLst>
          </p:cNvPr>
          <p:cNvSpPr txBox="1"/>
          <p:nvPr/>
        </p:nvSpPr>
        <p:spPr>
          <a:xfrm>
            <a:off x="1514932" y="3382833"/>
            <a:ext cx="783331" cy="483017"/>
          </a:xfrm>
          <a:prstGeom prst="rect">
            <a:avLst/>
          </a:prstGeom>
          <a:noFill/>
        </p:spPr>
        <p:txBody>
          <a:bodyPr wrap="square">
            <a:spAutoFit/>
          </a:bodyPr>
          <a:lstStyle/>
          <a:p>
            <a:pPr marL="0" marR="0" lvl="0" indent="0" algn="ctr" defTabSz="914400" rtl="1" eaLnBrk="1" fontAlgn="auto" latinLnBrk="0" hangingPunct="1">
              <a:lnSpc>
                <a:spcPct val="115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Adobe Arabic" panose="02040503050201020203" pitchFamily="18" charset="-78"/>
              </a:rPr>
              <a:t>03</a:t>
            </a:r>
          </a:p>
        </p:txBody>
      </p:sp>
      <p:sp>
        <p:nvSpPr>
          <p:cNvPr id="26" name="TextBox 41">
            <a:extLst>
              <a:ext uri="{FF2B5EF4-FFF2-40B4-BE49-F238E27FC236}">
                <a16:creationId xmlns:a16="http://schemas.microsoft.com/office/drawing/2014/main" id="{F5670064-927D-B5DB-517B-FE91DD378BAF}"/>
              </a:ext>
            </a:extLst>
          </p:cNvPr>
          <p:cNvSpPr txBox="1"/>
          <p:nvPr/>
        </p:nvSpPr>
        <p:spPr>
          <a:xfrm>
            <a:off x="1215078" y="4616865"/>
            <a:ext cx="783331" cy="483017"/>
          </a:xfrm>
          <a:prstGeom prst="rect">
            <a:avLst/>
          </a:prstGeom>
          <a:noFill/>
        </p:spPr>
        <p:txBody>
          <a:bodyPr wrap="square">
            <a:spAutoFit/>
          </a:bodyPr>
          <a:lstStyle/>
          <a:p>
            <a:pPr marL="0" marR="0" lvl="0" indent="0" algn="ctr" defTabSz="914400" rtl="1" eaLnBrk="1" fontAlgn="auto" latinLnBrk="0" hangingPunct="1">
              <a:lnSpc>
                <a:spcPct val="115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Adobe Arabic" panose="02040503050201020203" pitchFamily="18" charset="-78"/>
              </a:rPr>
              <a:t>04</a:t>
            </a:r>
          </a:p>
        </p:txBody>
      </p:sp>
      <p:sp>
        <p:nvSpPr>
          <p:cNvPr id="11" name="TextBox 41">
            <a:extLst>
              <a:ext uri="{FF2B5EF4-FFF2-40B4-BE49-F238E27FC236}">
                <a16:creationId xmlns:a16="http://schemas.microsoft.com/office/drawing/2014/main" id="{05422C87-4518-12FA-750C-2C7ED6E8F731}"/>
              </a:ext>
            </a:extLst>
          </p:cNvPr>
          <p:cNvSpPr txBox="1"/>
          <p:nvPr/>
        </p:nvSpPr>
        <p:spPr>
          <a:xfrm>
            <a:off x="469276" y="5211443"/>
            <a:ext cx="783331" cy="483017"/>
          </a:xfrm>
          <a:prstGeom prst="rect">
            <a:avLst/>
          </a:prstGeom>
          <a:noFill/>
        </p:spPr>
        <p:txBody>
          <a:bodyPr wrap="square">
            <a:spAutoFit/>
          </a:bodyPr>
          <a:lstStyle/>
          <a:p>
            <a:pPr marL="0" marR="0" lvl="0" indent="0" algn="ctr" defTabSz="914400" rtl="1" eaLnBrk="1" fontAlgn="auto" latinLnBrk="0" hangingPunct="1">
              <a:lnSpc>
                <a:spcPct val="115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Adobe Arabic" panose="02040503050201020203" pitchFamily="18" charset="-78"/>
              </a:rPr>
              <a:t>05</a:t>
            </a:r>
          </a:p>
        </p:txBody>
      </p:sp>
      <p:grpSp>
        <p:nvGrpSpPr>
          <p:cNvPr id="5" name="Group 20">
            <a:extLst>
              <a:ext uri="{FF2B5EF4-FFF2-40B4-BE49-F238E27FC236}">
                <a16:creationId xmlns:a16="http://schemas.microsoft.com/office/drawing/2014/main" id="{23D15148-20AB-69C3-2B75-497592AF18FE}"/>
              </a:ext>
            </a:extLst>
          </p:cNvPr>
          <p:cNvGrpSpPr/>
          <p:nvPr/>
        </p:nvGrpSpPr>
        <p:grpSpPr>
          <a:xfrm>
            <a:off x="5242560" y="3786915"/>
            <a:ext cx="6078659" cy="646331"/>
            <a:chOff x="2098153" y="2632971"/>
            <a:chExt cx="6078659" cy="646331"/>
          </a:xfrm>
        </p:grpSpPr>
        <p:sp>
          <p:nvSpPr>
            <p:cNvPr id="6" name="TextBox 21">
              <a:extLst>
                <a:ext uri="{FF2B5EF4-FFF2-40B4-BE49-F238E27FC236}">
                  <a16:creationId xmlns:a16="http://schemas.microsoft.com/office/drawing/2014/main" id="{5FAD9F46-732D-A97B-A232-450196579834}"/>
                </a:ext>
              </a:extLst>
            </p:cNvPr>
            <p:cNvSpPr txBox="1"/>
            <p:nvPr/>
          </p:nvSpPr>
          <p:spPr>
            <a:xfrm>
              <a:off x="2098153" y="2632971"/>
              <a:ext cx="5629716" cy="646331"/>
            </a:xfrm>
            <a:prstGeom prst="rect">
              <a:avLst/>
            </a:prstGeom>
            <a:noFill/>
          </p:spPr>
          <p:txBody>
            <a:bodyPr wrap="square">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ar-EG" sz="3600" b="0" i="0" u="none" strike="noStrike" kern="1200" cap="none" spc="0" normalizeH="0" baseline="0" noProof="0" dirty="0">
                  <a:ln>
                    <a:noFill/>
                  </a:ln>
                  <a:solidFill>
                    <a:prstClr val="white"/>
                  </a:solidFill>
                  <a:effectLst/>
                  <a:uLnTx/>
                  <a:uFillTx/>
                  <a:latin typeface="Adobe Arabic" panose="02040503050201020203" pitchFamily="18" charset="-78"/>
                  <a:ea typeface="Arial Unicode MS"/>
                  <a:cs typeface="Adobe Arabic" panose="02040503050201020203" pitchFamily="18" charset="-78"/>
                </a:rPr>
                <a:t>تكرار الرسائل المهمة عبر قنوات مختلفة.</a:t>
              </a:r>
              <a:endParaRPr kumimoji="0" lang="en-US" sz="3600" b="0" i="0" u="none" strike="noStrike" kern="1200" cap="none" spc="0" normalizeH="0" baseline="0" noProof="0" dirty="0">
                <a:ln>
                  <a:noFill/>
                </a:ln>
                <a:solidFill>
                  <a:prstClr val="white"/>
                </a:solidFill>
                <a:effectLst/>
                <a:uLnTx/>
                <a:uFillTx/>
                <a:latin typeface="Adobe Arabic" panose="02040503050201020203" pitchFamily="18" charset="-78"/>
                <a:ea typeface="Arial Unicode MS"/>
                <a:cs typeface="Adobe Arabic" panose="02040503050201020203" pitchFamily="18" charset="-78"/>
              </a:endParaRPr>
            </a:p>
          </p:txBody>
        </p:sp>
        <p:pic>
          <p:nvPicPr>
            <p:cNvPr id="7" name="Picture 23">
              <a:extLst>
                <a:ext uri="{FF2B5EF4-FFF2-40B4-BE49-F238E27FC236}">
                  <a16:creationId xmlns:a16="http://schemas.microsoft.com/office/drawing/2014/main" id="{11605887-70EC-7B3C-E220-069D14B35783}"/>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7798530" y="2734074"/>
              <a:ext cx="378282" cy="378282"/>
            </a:xfrm>
            <a:prstGeom prst="rect">
              <a:avLst/>
            </a:prstGeom>
          </p:spPr>
        </p:pic>
      </p:grpSp>
    </p:spTree>
    <p:extLst>
      <p:ext uri="{BB962C8B-B14F-4D97-AF65-F5344CB8AC3E}">
        <p14:creationId xmlns:p14="http://schemas.microsoft.com/office/powerpoint/2010/main" val="306016716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250">
        <p159:morph option="byObject"/>
      </p:transition>
    </mc:Choice>
    <mc:Fallback xmlns="">
      <p:transition spd="slow">
        <p:fade/>
      </p:transition>
    </mc:Fallback>
  </mc:AlternateContent>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99CECC-ABFB-08EC-6EB4-17E33765BA43}"/>
            </a:ext>
          </a:extLst>
        </p:cNvPr>
        <p:cNvGrpSpPr/>
        <p:nvPr/>
      </p:nvGrpSpPr>
      <p:grpSpPr>
        <a:xfrm>
          <a:off x="0" y="0"/>
          <a:ext cx="0" cy="0"/>
          <a:chOff x="0" y="0"/>
          <a:chExt cx="0" cy="0"/>
        </a:xfrm>
      </p:grpSpPr>
      <p:sp>
        <p:nvSpPr>
          <p:cNvPr id="10" name="TextBox 9">
            <a:extLst>
              <a:ext uri="{FF2B5EF4-FFF2-40B4-BE49-F238E27FC236}">
                <a16:creationId xmlns:a16="http://schemas.microsoft.com/office/drawing/2014/main" id="{0FA51188-A716-B8A3-A9A7-207F1CA57F77}"/>
              </a:ext>
            </a:extLst>
          </p:cNvPr>
          <p:cNvSpPr txBox="1"/>
          <p:nvPr/>
        </p:nvSpPr>
        <p:spPr>
          <a:xfrm>
            <a:off x="2885440" y="188387"/>
            <a:ext cx="6583680" cy="646331"/>
          </a:xfrm>
          <a:prstGeom prst="rect">
            <a:avLst/>
          </a:prstGeom>
          <a:noFill/>
        </p:spPr>
        <p:txBody>
          <a:bodyPr wrap="squar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3600" b="1" i="0" u="none" strike="noStrike" kern="1200" cap="none" spc="0" normalizeH="0" baseline="0" noProof="0" dirty="0">
                <a:ln>
                  <a:noFill/>
                </a:ln>
                <a:solidFill>
                  <a:prstClr val="black"/>
                </a:solidFill>
                <a:effectLst/>
                <a:uLnTx/>
                <a:uFillTx/>
                <a:latin typeface="Adobe Arabic" panose="02040503050201020203" pitchFamily="18" charset="-78"/>
                <a:ea typeface="Arial Unicode MS"/>
                <a:cs typeface="Adobe Arabic" panose="02040503050201020203" pitchFamily="18" charset="-78"/>
              </a:rPr>
              <a:t>أهمية النماذج في تفسير الظواهر الجغرافية</a:t>
            </a:r>
          </a:p>
        </p:txBody>
      </p:sp>
      <p:sp>
        <p:nvSpPr>
          <p:cNvPr id="2" name="دائرة: مجوفة 1">
            <a:extLst>
              <a:ext uri="{FF2B5EF4-FFF2-40B4-BE49-F238E27FC236}">
                <a16:creationId xmlns:a16="http://schemas.microsoft.com/office/drawing/2014/main" id="{3399ABBF-E69E-F200-5CBD-D3056FCBFB95}"/>
              </a:ext>
            </a:extLst>
          </p:cNvPr>
          <p:cNvSpPr/>
          <p:nvPr/>
        </p:nvSpPr>
        <p:spPr>
          <a:xfrm>
            <a:off x="-2715558" y="1036320"/>
            <a:ext cx="5431116" cy="5252720"/>
          </a:xfrm>
          <a:prstGeom prst="donut">
            <a:avLst/>
          </a:prstGeom>
          <a:gradFill flip="none" rotWithShape="1">
            <a:gsLst>
              <a:gs pos="0">
                <a:srgbClr val="A0C9CA">
                  <a:shade val="30000"/>
                  <a:satMod val="115000"/>
                </a:srgbClr>
              </a:gs>
              <a:gs pos="50000">
                <a:srgbClr val="A0C9CA">
                  <a:shade val="67500"/>
                  <a:satMod val="115000"/>
                </a:srgbClr>
              </a:gs>
              <a:gs pos="100000">
                <a:srgbClr val="A0C9CA">
                  <a:shade val="100000"/>
                  <a:satMod val="115000"/>
                </a:srgbClr>
              </a:gs>
            </a:gsLst>
            <a:lin ang="10800000" scaled="1"/>
            <a:tileRect/>
          </a:gra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black"/>
              </a:solidFill>
              <a:effectLst/>
              <a:uLnTx/>
              <a:uFillTx/>
              <a:latin typeface="Arial"/>
              <a:ea typeface="Arial Unicode MS"/>
              <a:cs typeface="+mn-cs"/>
            </a:endParaRPr>
          </a:p>
        </p:txBody>
      </p:sp>
      <p:sp>
        <p:nvSpPr>
          <p:cNvPr id="3" name="مخطط انسيابي: رابط 2">
            <a:extLst>
              <a:ext uri="{FF2B5EF4-FFF2-40B4-BE49-F238E27FC236}">
                <a16:creationId xmlns:a16="http://schemas.microsoft.com/office/drawing/2014/main" id="{494117BB-BCE8-478C-52B5-D81301A1A73E}"/>
              </a:ext>
            </a:extLst>
          </p:cNvPr>
          <p:cNvSpPr/>
          <p:nvPr/>
        </p:nvSpPr>
        <p:spPr>
          <a:xfrm>
            <a:off x="1037677" y="1393518"/>
            <a:ext cx="1644792" cy="1574800"/>
          </a:xfrm>
          <a:prstGeom prst="flowChartConnector">
            <a:avLst/>
          </a:prstGeom>
          <a:solidFill>
            <a:srgbClr val="BCBCBC"/>
          </a:solidFill>
          <a:ln w="762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white"/>
              </a:solidFill>
              <a:effectLst/>
              <a:uLnTx/>
              <a:uFillTx/>
              <a:latin typeface="Arial"/>
              <a:ea typeface="Arial Unicode MS"/>
              <a:cs typeface="+mn-cs"/>
            </a:endParaRPr>
          </a:p>
        </p:txBody>
      </p:sp>
      <p:sp>
        <p:nvSpPr>
          <p:cNvPr id="15" name="مستطيل: زوايا مستديرة 14">
            <a:extLst>
              <a:ext uri="{FF2B5EF4-FFF2-40B4-BE49-F238E27FC236}">
                <a16:creationId xmlns:a16="http://schemas.microsoft.com/office/drawing/2014/main" id="{FD5BADB6-9EF3-126E-1EA9-177DF5B73740}"/>
              </a:ext>
            </a:extLst>
          </p:cNvPr>
          <p:cNvSpPr/>
          <p:nvPr/>
        </p:nvSpPr>
        <p:spPr>
          <a:xfrm>
            <a:off x="2847923" y="1788158"/>
            <a:ext cx="1901630" cy="101600"/>
          </a:xfrm>
          <a:prstGeom prst="roundRect">
            <a:avLst/>
          </a:prstGeom>
          <a:gradFill flip="none" rotWithShape="1">
            <a:gsLst>
              <a:gs pos="0">
                <a:srgbClr val="A0C9CA">
                  <a:shade val="30000"/>
                  <a:satMod val="115000"/>
                </a:srgbClr>
              </a:gs>
              <a:gs pos="50000">
                <a:srgbClr val="A0C9CA">
                  <a:shade val="67500"/>
                  <a:satMod val="115000"/>
                </a:srgbClr>
              </a:gs>
              <a:gs pos="100000">
                <a:srgbClr val="A0C9CA">
                  <a:shade val="100000"/>
                  <a:satMod val="115000"/>
                </a:srgbClr>
              </a:gs>
            </a:gsLst>
            <a:lin ang="10800000" scaled="1"/>
            <a:tileRect/>
          </a:gra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Arial"/>
              <a:ea typeface="Arial Unicode MS"/>
              <a:cs typeface="+mn-cs"/>
            </a:endParaRPr>
          </a:p>
        </p:txBody>
      </p:sp>
      <p:sp>
        <p:nvSpPr>
          <p:cNvPr id="9" name="مستطيل: زوايا مستديرة 8">
            <a:extLst>
              <a:ext uri="{FF2B5EF4-FFF2-40B4-BE49-F238E27FC236}">
                <a16:creationId xmlns:a16="http://schemas.microsoft.com/office/drawing/2014/main" id="{8A0083A9-85A4-4231-689A-51B482FA58A3}"/>
              </a:ext>
            </a:extLst>
          </p:cNvPr>
          <p:cNvSpPr/>
          <p:nvPr/>
        </p:nvSpPr>
        <p:spPr>
          <a:xfrm>
            <a:off x="4881918" y="1216658"/>
            <a:ext cx="6965288" cy="4472942"/>
          </a:xfrm>
          <a:prstGeom prst="roundRect">
            <a:avLst/>
          </a:prstGeom>
          <a:gradFill flip="none" rotWithShape="1">
            <a:gsLst>
              <a:gs pos="0">
                <a:srgbClr val="A0C9CA">
                  <a:shade val="30000"/>
                  <a:satMod val="115000"/>
                </a:srgbClr>
              </a:gs>
              <a:gs pos="50000">
                <a:srgbClr val="A0C9CA">
                  <a:shade val="67500"/>
                  <a:satMod val="115000"/>
                </a:srgbClr>
              </a:gs>
              <a:gs pos="100000">
                <a:srgbClr val="A0C9CA">
                  <a:shade val="100000"/>
                  <a:satMod val="115000"/>
                </a:srgbClr>
              </a:gs>
            </a:gsLst>
            <a:lin ang="0" scaled="1"/>
            <a:tileRect/>
          </a:gra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Arial"/>
              <a:ea typeface="Arial Unicode MS"/>
              <a:cs typeface="+mn-cs"/>
            </a:endParaRPr>
          </a:p>
        </p:txBody>
      </p:sp>
      <p:sp>
        <p:nvSpPr>
          <p:cNvPr id="13" name="TextBox 27">
            <a:extLst>
              <a:ext uri="{FF2B5EF4-FFF2-40B4-BE49-F238E27FC236}">
                <a16:creationId xmlns:a16="http://schemas.microsoft.com/office/drawing/2014/main" id="{940BE440-E586-807A-9F36-3FC69F24EC3D}"/>
              </a:ext>
            </a:extLst>
          </p:cNvPr>
          <p:cNvSpPr txBox="1"/>
          <p:nvPr/>
        </p:nvSpPr>
        <p:spPr>
          <a:xfrm>
            <a:off x="1524017" y="1696718"/>
            <a:ext cx="783331" cy="743473"/>
          </a:xfrm>
          <a:prstGeom prst="rect">
            <a:avLst/>
          </a:prstGeom>
          <a:noFill/>
        </p:spPr>
        <p:txBody>
          <a:bodyPr wrap="square">
            <a:spAutoFit/>
          </a:bodyPr>
          <a:lstStyle/>
          <a:p>
            <a:pPr marL="0" marR="0" lvl="0" indent="0" algn="ctr" defTabSz="914400" rtl="1" eaLnBrk="1" fontAlgn="auto" latinLnBrk="0" hangingPunct="1">
              <a:lnSpc>
                <a:spcPct val="115000"/>
              </a:lnSpc>
              <a:spcBef>
                <a:spcPts val="0"/>
              </a:spcBef>
              <a:spcAft>
                <a:spcPts val="0"/>
              </a:spcAft>
              <a:buClrTx/>
              <a:buSzTx/>
              <a:buFontTx/>
              <a:buNone/>
              <a:tabLst/>
              <a:defRPr/>
            </a:pPr>
            <a:r>
              <a:rPr kumimoji="0" lang="en-US" sz="4000" b="1" i="0" u="none" strike="noStrike" kern="1200" cap="none" spc="0" normalizeH="0" baseline="0" noProof="0" dirty="0">
                <a:ln>
                  <a:noFill/>
                </a:ln>
                <a:solidFill>
                  <a:srgbClr val="FFCC66"/>
                </a:solidFill>
                <a:effectLst/>
                <a:uLnTx/>
                <a:uFillTx/>
                <a:latin typeface="Times New Roman" panose="02020603050405020304" pitchFamily="18" charset="0"/>
                <a:ea typeface="Calibri" panose="020F0502020204030204" pitchFamily="34" charset="0"/>
                <a:cs typeface="Adobe Arabic" panose="02040503050201020203" pitchFamily="18" charset="-78"/>
              </a:rPr>
              <a:t>02</a:t>
            </a:r>
          </a:p>
        </p:txBody>
      </p:sp>
      <p:sp>
        <p:nvSpPr>
          <p:cNvPr id="18" name="TextBox 14">
            <a:extLst>
              <a:ext uri="{FF2B5EF4-FFF2-40B4-BE49-F238E27FC236}">
                <a16:creationId xmlns:a16="http://schemas.microsoft.com/office/drawing/2014/main" id="{753B4BC4-17B7-F0B3-BA98-11BCC6372802}"/>
              </a:ext>
            </a:extLst>
          </p:cNvPr>
          <p:cNvSpPr txBox="1"/>
          <p:nvPr/>
        </p:nvSpPr>
        <p:spPr>
          <a:xfrm>
            <a:off x="11176" y="1305141"/>
            <a:ext cx="783331" cy="483017"/>
          </a:xfrm>
          <a:prstGeom prst="rect">
            <a:avLst/>
          </a:prstGeom>
          <a:noFill/>
        </p:spPr>
        <p:txBody>
          <a:bodyPr wrap="square">
            <a:spAutoFit/>
          </a:bodyPr>
          <a:lstStyle/>
          <a:p>
            <a:pPr marL="0" marR="0" lvl="0" indent="0" algn="ctr" defTabSz="914400" rtl="1" eaLnBrk="1" fontAlgn="auto" latinLnBrk="0" hangingPunct="1">
              <a:lnSpc>
                <a:spcPct val="115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Adobe Arabic" panose="02040503050201020203" pitchFamily="18" charset="-78"/>
              </a:rPr>
              <a:t>01</a:t>
            </a:r>
          </a:p>
        </p:txBody>
      </p:sp>
      <p:sp>
        <p:nvSpPr>
          <p:cNvPr id="19" name="TextBox 34">
            <a:extLst>
              <a:ext uri="{FF2B5EF4-FFF2-40B4-BE49-F238E27FC236}">
                <a16:creationId xmlns:a16="http://schemas.microsoft.com/office/drawing/2014/main" id="{7A040C5D-6FA9-E8F4-1794-AD974C5ADE76}"/>
              </a:ext>
            </a:extLst>
          </p:cNvPr>
          <p:cNvSpPr txBox="1"/>
          <p:nvPr/>
        </p:nvSpPr>
        <p:spPr>
          <a:xfrm>
            <a:off x="1606744" y="3551083"/>
            <a:ext cx="783331" cy="483017"/>
          </a:xfrm>
          <a:prstGeom prst="rect">
            <a:avLst/>
          </a:prstGeom>
          <a:noFill/>
        </p:spPr>
        <p:txBody>
          <a:bodyPr wrap="square">
            <a:spAutoFit/>
          </a:bodyPr>
          <a:lstStyle/>
          <a:p>
            <a:pPr marL="0" marR="0" lvl="0" indent="0" algn="ctr" defTabSz="914400" rtl="1" eaLnBrk="1" fontAlgn="auto" latinLnBrk="0" hangingPunct="1">
              <a:lnSpc>
                <a:spcPct val="115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Adobe Arabic" panose="02040503050201020203" pitchFamily="18" charset="-78"/>
              </a:rPr>
              <a:t>03</a:t>
            </a:r>
          </a:p>
        </p:txBody>
      </p:sp>
      <p:sp>
        <p:nvSpPr>
          <p:cNvPr id="20" name="TextBox 41">
            <a:extLst>
              <a:ext uri="{FF2B5EF4-FFF2-40B4-BE49-F238E27FC236}">
                <a16:creationId xmlns:a16="http://schemas.microsoft.com/office/drawing/2014/main" id="{DFF28904-9B9D-84F7-6F46-272DEF195DB4}"/>
              </a:ext>
            </a:extLst>
          </p:cNvPr>
          <p:cNvSpPr txBox="1"/>
          <p:nvPr/>
        </p:nvSpPr>
        <p:spPr>
          <a:xfrm>
            <a:off x="1215078" y="4616865"/>
            <a:ext cx="783331" cy="483017"/>
          </a:xfrm>
          <a:prstGeom prst="rect">
            <a:avLst/>
          </a:prstGeom>
          <a:noFill/>
        </p:spPr>
        <p:txBody>
          <a:bodyPr wrap="square">
            <a:spAutoFit/>
          </a:bodyPr>
          <a:lstStyle/>
          <a:p>
            <a:pPr marL="0" marR="0" lvl="0" indent="0" algn="ctr" defTabSz="914400" rtl="1" eaLnBrk="1" fontAlgn="auto" latinLnBrk="0" hangingPunct="1">
              <a:lnSpc>
                <a:spcPct val="115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Adobe Arabic" panose="02040503050201020203" pitchFamily="18" charset="-78"/>
              </a:rPr>
              <a:t>04</a:t>
            </a:r>
          </a:p>
        </p:txBody>
      </p:sp>
      <p:sp>
        <p:nvSpPr>
          <p:cNvPr id="22" name="TextBox 20">
            <a:extLst>
              <a:ext uri="{FF2B5EF4-FFF2-40B4-BE49-F238E27FC236}">
                <a16:creationId xmlns:a16="http://schemas.microsoft.com/office/drawing/2014/main" id="{AACD4BD3-4D72-0318-70F4-9FA7E1ADD540}"/>
              </a:ext>
            </a:extLst>
          </p:cNvPr>
          <p:cNvSpPr txBox="1"/>
          <p:nvPr/>
        </p:nvSpPr>
        <p:spPr>
          <a:xfrm>
            <a:off x="5923280" y="1291918"/>
            <a:ext cx="4925435" cy="708656"/>
          </a:xfrm>
          <a:prstGeom prst="rect">
            <a:avLst/>
          </a:prstGeom>
          <a:noFill/>
        </p:spPr>
        <p:txBody>
          <a:bodyPr wrap="square">
            <a:spAutoFit/>
          </a:bodyPr>
          <a:lstStyle/>
          <a:p>
            <a:pPr marL="0" marR="0" lvl="0" indent="0" algn="ctr" defTabSz="914400" rtl="1" eaLnBrk="1" fontAlgn="auto" latinLnBrk="0" hangingPunct="1">
              <a:lnSpc>
                <a:spcPct val="115000"/>
              </a:lnSpc>
              <a:spcBef>
                <a:spcPts val="0"/>
              </a:spcBef>
              <a:spcAft>
                <a:spcPts val="0"/>
              </a:spcAft>
              <a:buClrTx/>
              <a:buSzTx/>
              <a:buFontTx/>
              <a:buNone/>
              <a:tabLst/>
              <a:defRPr/>
            </a:pPr>
            <a:r>
              <a:rPr kumimoji="0" lang="ar-EG" sz="3600" b="1" i="0" u="none" strike="noStrike" kern="1200" cap="none" spc="0" normalizeH="0" baseline="0" noProof="0" dirty="0">
                <a:ln>
                  <a:noFill/>
                </a:ln>
                <a:solidFill>
                  <a:srgbClr val="FFFFFF"/>
                </a:solidFill>
                <a:effectLst/>
                <a:uLnTx/>
                <a:uFillTx/>
                <a:latin typeface="Times New Roman" panose="02020603050405020304" pitchFamily="18" charset="0"/>
                <a:ea typeface="Calibri" panose="020F0502020204030204" pitchFamily="34" charset="0"/>
                <a:cs typeface="Adobe Arabic" panose="02040503050201020203" pitchFamily="18" charset="-78"/>
              </a:rPr>
              <a:t>تطوير المهارات الشخصية</a:t>
            </a:r>
            <a:endParaRPr kumimoji="0" lang="en-US" sz="3600" b="1" i="0" u="none" strike="noStrike" kern="1200" cap="none" spc="0" normalizeH="0" baseline="0" noProof="0" dirty="0">
              <a:ln>
                <a:noFill/>
              </a:ln>
              <a:solidFill>
                <a:srgbClr val="FFFFFF"/>
              </a:solidFill>
              <a:effectLst/>
              <a:uLnTx/>
              <a:uFillTx/>
              <a:latin typeface="Times New Roman" panose="02020603050405020304" pitchFamily="18" charset="0"/>
              <a:ea typeface="Calibri" panose="020F0502020204030204" pitchFamily="34" charset="0"/>
              <a:cs typeface="Adobe Arabic" panose="02040503050201020203" pitchFamily="18" charset="-78"/>
            </a:endParaRPr>
          </a:p>
        </p:txBody>
      </p:sp>
      <p:grpSp>
        <p:nvGrpSpPr>
          <p:cNvPr id="23" name="Group 20">
            <a:extLst>
              <a:ext uri="{FF2B5EF4-FFF2-40B4-BE49-F238E27FC236}">
                <a16:creationId xmlns:a16="http://schemas.microsoft.com/office/drawing/2014/main" id="{6AD86939-CB69-AEE5-DA3F-DD596F754750}"/>
              </a:ext>
            </a:extLst>
          </p:cNvPr>
          <p:cNvGrpSpPr/>
          <p:nvPr/>
        </p:nvGrpSpPr>
        <p:grpSpPr>
          <a:xfrm>
            <a:off x="5923279" y="2642689"/>
            <a:ext cx="5479219" cy="646331"/>
            <a:chOff x="1806222" y="2632971"/>
            <a:chExt cx="6370590" cy="646331"/>
          </a:xfrm>
        </p:grpSpPr>
        <p:sp>
          <p:nvSpPr>
            <p:cNvPr id="24" name="TextBox 21">
              <a:extLst>
                <a:ext uri="{FF2B5EF4-FFF2-40B4-BE49-F238E27FC236}">
                  <a16:creationId xmlns:a16="http://schemas.microsoft.com/office/drawing/2014/main" id="{B46F3204-9C2A-0424-8BDA-5DE03E2A74C1}"/>
                </a:ext>
              </a:extLst>
            </p:cNvPr>
            <p:cNvSpPr txBox="1"/>
            <p:nvPr/>
          </p:nvSpPr>
          <p:spPr>
            <a:xfrm>
              <a:off x="1806222" y="2632971"/>
              <a:ext cx="5921647" cy="646331"/>
            </a:xfrm>
            <a:prstGeom prst="rect">
              <a:avLst/>
            </a:prstGeom>
            <a:noFill/>
          </p:spPr>
          <p:txBody>
            <a:bodyPr wrap="square">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ar-EG" sz="3600" b="0" i="0" u="none" strike="noStrike" kern="1200" cap="none" spc="0" normalizeH="0" baseline="0" noProof="0" dirty="0">
                  <a:ln>
                    <a:noFill/>
                  </a:ln>
                  <a:solidFill>
                    <a:prstClr val="white"/>
                  </a:solidFill>
                  <a:effectLst/>
                  <a:uLnTx/>
                  <a:uFillTx/>
                  <a:latin typeface="Adobe Arabic" panose="02040503050201020203" pitchFamily="18" charset="-78"/>
                  <a:ea typeface="Arial Unicode MS"/>
                  <a:cs typeface="Adobe Arabic" panose="02040503050201020203" pitchFamily="18" charset="-78"/>
                </a:rPr>
                <a:t>تعزيز الذكاء العاطفي والوعي الذاتي.</a:t>
              </a:r>
              <a:endParaRPr kumimoji="0" lang="en-US" sz="3600" b="0" i="0" u="none" strike="noStrike" kern="1200" cap="none" spc="0" normalizeH="0" baseline="0" noProof="0" dirty="0">
                <a:ln>
                  <a:noFill/>
                </a:ln>
                <a:solidFill>
                  <a:prstClr val="white"/>
                </a:solidFill>
                <a:effectLst/>
                <a:uLnTx/>
                <a:uFillTx/>
                <a:latin typeface="Adobe Arabic" panose="02040503050201020203" pitchFamily="18" charset="-78"/>
                <a:ea typeface="Arial Unicode MS"/>
                <a:cs typeface="Adobe Arabic" panose="02040503050201020203" pitchFamily="18" charset="-78"/>
              </a:endParaRPr>
            </a:p>
          </p:txBody>
        </p:sp>
        <p:pic>
          <p:nvPicPr>
            <p:cNvPr id="25" name="Picture 23">
              <a:extLst>
                <a:ext uri="{FF2B5EF4-FFF2-40B4-BE49-F238E27FC236}">
                  <a16:creationId xmlns:a16="http://schemas.microsoft.com/office/drawing/2014/main" id="{521C175A-4A7C-4A60-CD1A-4625A779AECA}"/>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7798530" y="2734074"/>
              <a:ext cx="378282" cy="378282"/>
            </a:xfrm>
            <a:prstGeom prst="rect">
              <a:avLst/>
            </a:prstGeom>
          </p:spPr>
        </p:pic>
      </p:grpSp>
      <p:sp>
        <p:nvSpPr>
          <p:cNvPr id="7" name="TextBox 41">
            <a:extLst>
              <a:ext uri="{FF2B5EF4-FFF2-40B4-BE49-F238E27FC236}">
                <a16:creationId xmlns:a16="http://schemas.microsoft.com/office/drawing/2014/main" id="{7AABD52B-8F86-7F9B-30E3-96375C4BD29C}"/>
              </a:ext>
            </a:extLst>
          </p:cNvPr>
          <p:cNvSpPr txBox="1"/>
          <p:nvPr/>
        </p:nvSpPr>
        <p:spPr>
          <a:xfrm>
            <a:off x="469276" y="5211443"/>
            <a:ext cx="783331" cy="483017"/>
          </a:xfrm>
          <a:prstGeom prst="rect">
            <a:avLst/>
          </a:prstGeom>
          <a:noFill/>
        </p:spPr>
        <p:txBody>
          <a:bodyPr wrap="square">
            <a:spAutoFit/>
          </a:bodyPr>
          <a:lstStyle/>
          <a:p>
            <a:pPr marL="0" marR="0" lvl="0" indent="0" algn="ctr" defTabSz="914400" rtl="1" eaLnBrk="1" fontAlgn="auto" latinLnBrk="0" hangingPunct="1">
              <a:lnSpc>
                <a:spcPct val="115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Adobe Arabic" panose="02040503050201020203" pitchFamily="18" charset="-78"/>
              </a:rPr>
              <a:t>05</a:t>
            </a:r>
          </a:p>
        </p:txBody>
      </p:sp>
      <p:grpSp>
        <p:nvGrpSpPr>
          <p:cNvPr id="4" name="Group 20">
            <a:extLst>
              <a:ext uri="{FF2B5EF4-FFF2-40B4-BE49-F238E27FC236}">
                <a16:creationId xmlns:a16="http://schemas.microsoft.com/office/drawing/2014/main" id="{3F1E002C-419E-F479-F755-27D08163032E}"/>
              </a:ext>
            </a:extLst>
          </p:cNvPr>
          <p:cNvGrpSpPr/>
          <p:nvPr/>
        </p:nvGrpSpPr>
        <p:grpSpPr>
          <a:xfrm>
            <a:off x="5923279" y="3735927"/>
            <a:ext cx="5479219" cy="1200329"/>
            <a:chOff x="1806222" y="2632971"/>
            <a:chExt cx="6370590" cy="1200329"/>
          </a:xfrm>
        </p:grpSpPr>
        <p:sp>
          <p:nvSpPr>
            <p:cNvPr id="5" name="TextBox 21">
              <a:extLst>
                <a:ext uri="{FF2B5EF4-FFF2-40B4-BE49-F238E27FC236}">
                  <a16:creationId xmlns:a16="http://schemas.microsoft.com/office/drawing/2014/main" id="{5ED7CAF0-2017-B365-4211-5DC0549DE754}"/>
                </a:ext>
              </a:extLst>
            </p:cNvPr>
            <p:cNvSpPr txBox="1"/>
            <p:nvPr/>
          </p:nvSpPr>
          <p:spPr>
            <a:xfrm>
              <a:off x="1806222" y="2632971"/>
              <a:ext cx="5921647" cy="1200329"/>
            </a:xfrm>
            <a:prstGeom prst="rect">
              <a:avLst/>
            </a:prstGeom>
            <a:noFill/>
          </p:spPr>
          <p:txBody>
            <a:bodyPr wrap="square">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ar-EG" sz="3600" b="0" i="0" u="none" strike="noStrike" kern="1200" cap="none" spc="0" normalizeH="0" baseline="0" noProof="0" dirty="0">
                  <a:ln>
                    <a:noFill/>
                  </a:ln>
                  <a:solidFill>
                    <a:prstClr val="white"/>
                  </a:solidFill>
                  <a:effectLst/>
                  <a:uLnTx/>
                  <a:uFillTx/>
                  <a:latin typeface="Adobe Arabic" panose="02040503050201020203" pitchFamily="18" charset="-78"/>
                  <a:ea typeface="Arial Unicode MS"/>
                  <a:cs typeface="Adobe Arabic" panose="02040503050201020203" pitchFamily="18" charset="-78"/>
                </a:rPr>
                <a:t>التدريب المستمر على مهارات التواصل والاستماع.</a:t>
              </a:r>
              <a:endParaRPr kumimoji="0" lang="en-US" sz="3600" b="0" i="0" u="none" strike="noStrike" kern="1200" cap="none" spc="0" normalizeH="0" baseline="0" noProof="0" dirty="0">
                <a:ln>
                  <a:noFill/>
                </a:ln>
                <a:solidFill>
                  <a:prstClr val="white"/>
                </a:solidFill>
                <a:effectLst/>
                <a:uLnTx/>
                <a:uFillTx/>
                <a:latin typeface="Adobe Arabic" panose="02040503050201020203" pitchFamily="18" charset="-78"/>
                <a:ea typeface="Arial Unicode MS"/>
                <a:cs typeface="Adobe Arabic" panose="02040503050201020203" pitchFamily="18" charset="-78"/>
              </a:endParaRPr>
            </a:p>
          </p:txBody>
        </p:sp>
        <p:pic>
          <p:nvPicPr>
            <p:cNvPr id="6" name="Picture 23">
              <a:extLst>
                <a:ext uri="{FF2B5EF4-FFF2-40B4-BE49-F238E27FC236}">
                  <a16:creationId xmlns:a16="http://schemas.microsoft.com/office/drawing/2014/main" id="{AD69BFB5-ADFB-8C0D-CB83-199FFF2D8351}"/>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7798530" y="2734074"/>
              <a:ext cx="378282" cy="378282"/>
            </a:xfrm>
            <a:prstGeom prst="rect">
              <a:avLst/>
            </a:prstGeom>
          </p:spPr>
        </p:pic>
      </p:grpSp>
    </p:spTree>
    <p:extLst>
      <p:ext uri="{BB962C8B-B14F-4D97-AF65-F5344CB8AC3E}">
        <p14:creationId xmlns:p14="http://schemas.microsoft.com/office/powerpoint/2010/main" val="230668267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250">
        <p159:morph option="byObject"/>
      </p:transition>
    </mc:Choice>
    <mc:Fallback xmlns="">
      <p:transition spd="slow">
        <p:fade/>
      </p:transition>
    </mc:Fallback>
  </mc:AlternateContent>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AAA620-E5B6-600A-D0B4-49C3820D1CC6}"/>
            </a:ext>
          </a:extLst>
        </p:cNvPr>
        <p:cNvGrpSpPr/>
        <p:nvPr/>
      </p:nvGrpSpPr>
      <p:grpSpPr>
        <a:xfrm>
          <a:off x="0" y="0"/>
          <a:ext cx="0" cy="0"/>
          <a:chOff x="0" y="0"/>
          <a:chExt cx="0" cy="0"/>
        </a:xfrm>
      </p:grpSpPr>
      <p:sp>
        <p:nvSpPr>
          <p:cNvPr id="10" name="TextBox 9">
            <a:extLst>
              <a:ext uri="{FF2B5EF4-FFF2-40B4-BE49-F238E27FC236}">
                <a16:creationId xmlns:a16="http://schemas.microsoft.com/office/drawing/2014/main" id="{C743DD8B-B800-C346-295A-75C80D4B81B3}"/>
              </a:ext>
            </a:extLst>
          </p:cNvPr>
          <p:cNvSpPr txBox="1"/>
          <p:nvPr/>
        </p:nvSpPr>
        <p:spPr>
          <a:xfrm>
            <a:off x="2885440" y="188387"/>
            <a:ext cx="6583680" cy="646331"/>
          </a:xfrm>
          <a:prstGeom prst="rect">
            <a:avLst/>
          </a:prstGeom>
          <a:noFill/>
        </p:spPr>
        <p:txBody>
          <a:bodyPr wrap="squar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3600" b="1" i="0" u="none" strike="noStrike" kern="1200" cap="none" spc="0" normalizeH="0" baseline="0" noProof="0" dirty="0">
                <a:ln>
                  <a:noFill/>
                </a:ln>
                <a:solidFill>
                  <a:prstClr val="black"/>
                </a:solidFill>
                <a:effectLst/>
                <a:uLnTx/>
                <a:uFillTx/>
                <a:latin typeface="Adobe Arabic" panose="02040503050201020203" pitchFamily="18" charset="-78"/>
                <a:ea typeface="Arial Unicode MS"/>
                <a:cs typeface="Adobe Arabic" panose="02040503050201020203" pitchFamily="18" charset="-78"/>
              </a:rPr>
              <a:t>أهمية النماذج في تفسير الظواهر الجغرافية</a:t>
            </a:r>
          </a:p>
        </p:txBody>
      </p:sp>
      <p:sp>
        <p:nvSpPr>
          <p:cNvPr id="2" name="دائرة: مجوفة 1">
            <a:extLst>
              <a:ext uri="{FF2B5EF4-FFF2-40B4-BE49-F238E27FC236}">
                <a16:creationId xmlns:a16="http://schemas.microsoft.com/office/drawing/2014/main" id="{6CB48025-5DB8-3684-BCF9-6198F62544EA}"/>
              </a:ext>
            </a:extLst>
          </p:cNvPr>
          <p:cNvSpPr/>
          <p:nvPr/>
        </p:nvSpPr>
        <p:spPr>
          <a:xfrm>
            <a:off x="-2715558" y="1036320"/>
            <a:ext cx="5431116" cy="5252720"/>
          </a:xfrm>
          <a:prstGeom prst="donut">
            <a:avLst/>
          </a:prstGeom>
          <a:gradFill flip="none" rotWithShape="1">
            <a:gsLst>
              <a:gs pos="0">
                <a:srgbClr val="A0C9CA">
                  <a:shade val="30000"/>
                  <a:satMod val="115000"/>
                </a:srgbClr>
              </a:gs>
              <a:gs pos="50000">
                <a:srgbClr val="A0C9CA">
                  <a:shade val="67500"/>
                  <a:satMod val="115000"/>
                </a:srgbClr>
              </a:gs>
              <a:gs pos="100000">
                <a:srgbClr val="A0C9CA">
                  <a:shade val="100000"/>
                  <a:satMod val="115000"/>
                </a:srgbClr>
              </a:gs>
            </a:gsLst>
            <a:lin ang="10800000" scaled="1"/>
            <a:tileRect/>
          </a:gra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black"/>
              </a:solidFill>
              <a:effectLst/>
              <a:uLnTx/>
              <a:uFillTx/>
              <a:latin typeface="Arial"/>
              <a:ea typeface="Arial Unicode MS"/>
              <a:cs typeface="+mn-cs"/>
            </a:endParaRPr>
          </a:p>
        </p:txBody>
      </p:sp>
      <p:sp>
        <p:nvSpPr>
          <p:cNvPr id="3" name="مخطط انسيابي: رابط 2">
            <a:extLst>
              <a:ext uri="{FF2B5EF4-FFF2-40B4-BE49-F238E27FC236}">
                <a16:creationId xmlns:a16="http://schemas.microsoft.com/office/drawing/2014/main" id="{F20F049A-9D9E-989E-B4A4-F752E4CC39B5}"/>
              </a:ext>
            </a:extLst>
          </p:cNvPr>
          <p:cNvSpPr/>
          <p:nvPr/>
        </p:nvSpPr>
        <p:spPr>
          <a:xfrm>
            <a:off x="1610931" y="2620010"/>
            <a:ext cx="1644792" cy="1574800"/>
          </a:xfrm>
          <a:prstGeom prst="flowChartConnector">
            <a:avLst/>
          </a:prstGeom>
          <a:solidFill>
            <a:srgbClr val="BCBCBC"/>
          </a:solidFill>
          <a:ln w="762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white"/>
              </a:solidFill>
              <a:effectLst/>
              <a:uLnTx/>
              <a:uFillTx/>
              <a:latin typeface="Arial"/>
              <a:ea typeface="Arial Unicode MS"/>
              <a:cs typeface="+mn-cs"/>
            </a:endParaRPr>
          </a:p>
        </p:txBody>
      </p:sp>
      <p:sp>
        <p:nvSpPr>
          <p:cNvPr id="15" name="مستطيل: زوايا مستديرة 14">
            <a:extLst>
              <a:ext uri="{FF2B5EF4-FFF2-40B4-BE49-F238E27FC236}">
                <a16:creationId xmlns:a16="http://schemas.microsoft.com/office/drawing/2014/main" id="{668BA2C0-E2C6-77C8-4E1B-ED1F1A4A77FB}"/>
              </a:ext>
            </a:extLst>
          </p:cNvPr>
          <p:cNvSpPr/>
          <p:nvPr/>
        </p:nvSpPr>
        <p:spPr>
          <a:xfrm>
            <a:off x="3461316" y="3105475"/>
            <a:ext cx="1042388" cy="104788"/>
          </a:xfrm>
          <a:prstGeom prst="roundRect">
            <a:avLst/>
          </a:prstGeom>
          <a:gradFill flip="none" rotWithShape="1">
            <a:gsLst>
              <a:gs pos="0">
                <a:srgbClr val="A0C9CA">
                  <a:shade val="30000"/>
                  <a:satMod val="115000"/>
                </a:srgbClr>
              </a:gs>
              <a:gs pos="50000">
                <a:srgbClr val="A0C9CA">
                  <a:shade val="67500"/>
                  <a:satMod val="115000"/>
                </a:srgbClr>
              </a:gs>
              <a:gs pos="100000">
                <a:srgbClr val="A0C9CA">
                  <a:shade val="100000"/>
                  <a:satMod val="115000"/>
                </a:srgbClr>
              </a:gs>
            </a:gsLst>
            <a:lin ang="10800000" scaled="1"/>
            <a:tileRect/>
          </a:gra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Arial"/>
              <a:ea typeface="Arial Unicode MS"/>
              <a:cs typeface="+mn-cs"/>
            </a:endParaRPr>
          </a:p>
        </p:txBody>
      </p:sp>
      <p:sp>
        <p:nvSpPr>
          <p:cNvPr id="18" name="مستطيل: زوايا مستديرة 17">
            <a:extLst>
              <a:ext uri="{FF2B5EF4-FFF2-40B4-BE49-F238E27FC236}">
                <a16:creationId xmlns:a16="http://schemas.microsoft.com/office/drawing/2014/main" id="{78FCF4A6-1BDF-2E84-4F38-8AEC19897E14}"/>
              </a:ext>
            </a:extLst>
          </p:cNvPr>
          <p:cNvSpPr/>
          <p:nvPr/>
        </p:nvSpPr>
        <p:spPr>
          <a:xfrm>
            <a:off x="4709297" y="1211578"/>
            <a:ext cx="6965288" cy="4140204"/>
          </a:xfrm>
          <a:prstGeom prst="roundRect">
            <a:avLst/>
          </a:prstGeom>
          <a:gradFill flip="none" rotWithShape="1">
            <a:gsLst>
              <a:gs pos="0">
                <a:srgbClr val="A0C9CA">
                  <a:shade val="30000"/>
                  <a:satMod val="115000"/>
                </a:srgbClr>
              </a:gs>
              <a:gs pos="50000">
                <a:srgbClr val="A0C9CA">
                  <a:shade val="67500"/>
                  <a:satMod val="115000"/>
                </a:srgbClr>
              </a:gs>
              <a:gs pos="100000">
                <a:srgbClr val="A0C9CA">
                  <a:shade val="100000"/>
                  <a:satMod val="115000"/>
                </a:srgbClr>
              </a:gs>
            </a:gsLst>
            <a:lin ang="0" scaled="1"/>
            <a:tileRect/>
          </a:gra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white"/>
              </a:solidFill>
              <a:effectLst/>
              <a:uLnTx/>
              <a:uFillTx/>
              <a:latin typeface="Arial"/>
              <a:ea typeface="Arial Unicode MS"/>
              <a:cs typeface="+mn-cs"/>
            </a:endParaRPr>
          </a:p>
        </p:txBody>
      </p:sp>
      <p:sp>
        <p:nvSpPr>
          <p:cNvPr id="19" name="TextBox 34">
            <a:extLst>
              <a:ext uri="{FF2B5EF4-FFF2-40B4-BE49-F238E27FC236}">
                <a16:creationId xmlns:a16="http://schemas.microsoft.com/office/drawing/2014/main" id="{CB111ED3-D751-9703-FBF9-B9E71040DDA7}"/>
              </a:ext>
            </a:extLst>
          </p:cNvPr>
          <p:cNvSpPr txBox="1"/>
          <p:nvPr/>
        </p:nvSpPr>
        <p:spPr>
          <a:xfrm>
            <a:off x="2072781" y="3035673"/>
            <a:ext cx="783331" cy="743473"/>
          </a:xfrm>
          <a:prstGeom prst="rect">
            <a:avLst/>
          </a:prstGeom>
          <a:noFill/>
        </p:spPr>
        <p:txBody>
          <a:bodyPr wrap="square">
            <a:spAutoFit/>
          </a:bodyPr>
          <a:lstStyle/>
          <a:p>
            <a:pPr marL="0" marR="0" lvl="0" indent="0" algn="ctr" defTabSz="914400" rtl="1" eaLnBrk="1" fontAlgn="auto" latinLnBrk="0" hangingPunct="1">
              <a:lnSpc>
                <a:spcPct val="115000"/>
              </a:lnSpc>
              <a:spcBef>
                <a:spcPts val="0"/>
              </a:spcBef>
              <a:spcAft>
                <a:spcPts val="0"/>
              </a:spcAft>
              <a:buClrTx/>
              <a:buSzTx/>
              <a:buFontTx/>
              <a:buNone/>
              <a:tabLst/>
              <a:defRPr/>
            </a:pPr>
            <a:r>
              <a:rPr kumimoji="0" lang="en-US" sz="4000" b="1" i="0" u="none" strike="noStrike" kern="1200" cap="none" spc="0" normalizeH="0" baseline="0" noProof="0" dirty="0">
                <a:ln>
                  <a:noFill/>
                </a:ln>
                <a:solidFill>
                  <a:srgbClr val="FFCC66"/>
                </a:solidFill>
                <a:effectLst/>
                <a:uLnTx/>
                <a:uFillTx/>
                <a:latin typeface="Times New Roman" panose="02020603050405020304" pitchFamily="18" charset="0"/>
                <a:ea typeface="Calibri" panose="020F0502020204030204" pitchFamily="34" charset="0"/>
                <a:cs typeface="Adobe Arabic" panose="02040503050201020203" pitchFamily="18" charset="-78"/>
              </a:rPr>
              <a:t>03</a:t>
            </a:r>
          </a:p>
        </p:txBody>
      </p:sp>
      <p:sp>
        <p:nvSpPr>
          <p:cNvPr id="20" name="TextBox 14">
            <a:extLst>
              <a:ext uri="{FF2B5EF4-FFF2-40B4-BE49-F238E27FC236}">
                <a16:creationId xmlns:a16="http://schemas.microsoft.com/office/drawing/2014/main" id="{4C8669EC-5788-1B68-B1DF-9886307D56DD}"/>
              </a:ext>
            </a:extLst>
          </p:cNvPr>
          <p:cNvSpPr txBox="1"/>
          <p:nvPr/>
        </p:nvSpPr>
        <p:spPr>
          <a:xfrm>
            <a:off x="11176" y="1305141"/>
            <a:ext cx="783331" cy="483017"/>
          </a:xfrm>
          <a:prstGeom prst="rect">
            <a:avLst/>
          </a:prstGeom>
          <a:noFill/>
        </p:spPr>
        <p:txBody>
          <a:bodyPr wrap="square">
            <a:spAutoFit/>
          </a:bodyPr>
          <a:lstStyle/>
          <a:p>
            <a:pPr marL="0" marR="0" lvl="0" indent="0" algn="ctr" defTabSz="914400" rtl="1" eaLnBrk="1" fontAlgn="auto" latinLnBrk="0" hangingPunct="1">
              <a:lnSpc>
                <a:spcPct val="115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Adobe Arabic" panose="02040503050201020203" pitchFamily="18" charset="-78"/>
              </a:rPr>
              <a:t>01</a:t>
            </a:r>
          </a:p>
        </p:txBody>
      </p:sp>
      <p:sp>
        <p:nvSpPr>
          <p:cNvPr id="21" name="TextBox 27">
            <a:extLst>
              <a:ext uri="{FF2B5EF4-FFF2-40B4-BE49-F238E27FC236}">
                <a16:creationId xmlns:a16="http://schemas.microsoft.com/office/drawing/2014/main" id="{B9F6B523-2C5F-EC08-2D83-C45F4C8215C0}"/>
              </a:ext>
            </a:extLst>
          </p:cNvPr>
          <p:cNvSpPr txBox="1"/>
          <p:nvPr/>
        </p:nvSpPr>
        <p:spPr>
          <a:xfrm>
            <a:off x="827600" y="1788158"/>
            <a:ext cx="783331" cy="483017"/>
          </a:xfrm>
          <a:prstGeom prst="rect">
            <a:avLst/>
          </a:prstGeom>
          <a:noFill/>
        </p:spPr>
        <p:txBody>
          <a:bodyPr wrap="square">
            <a:spAutoFit/>
          </a:bodyPr>
          <a:lstStyle/>
          <a:p>
            <a:pPr marL="0" marR="0" lvl="0" indent="0" algn="ctr" defTabSz="914400" rtl="1" eaLnBrk="1" fontAlgn="auto" latinLnBrk="0" hangingPunct="1">
              <a:lnSpc>
                <a:spcPct val="115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Adobe Arabic" panose="02040503050201020203" pitchFamily="18" charset="-78"/>
              </a:rPr>
              <a:t>02</a:t>
            </a:r>
          </a:p>
        </p:txBody>
      </p:sp>
      <p:sp>
        <p:nvSpPr>
          <p:cNvPr id="22" name="TextBox 41">
            <a:extLst>
              <a:ext uri="{FF2B5EF4-FFF2-40B4-BE49-F238E27FC236}">
                <a16:creationId xmlns:a16="http://schemas.microsoft.com/office/drawing/2014/main" id="{EEB5C610-CD24-2D3F-EB11-42D6A1F95AAF}"/>
              </a:ext>
            </a:extLst>
          </p:cNvPr>
          <p:cNvSpPr txBox="1"/>
          <p:nvPr/>
        </p:nvSpPr>
        <p:spPr>
          <a:xfrm>
            <a:off x="1215078" y="4616865"/>
            <a:ext cx="783331" cy="483017"/>
          </a:xfrm>
          <a:prstGeom prst="rect">
            <a:avLst/>
          </a:prstGeom>
          <a:noFill/>
        </p:spPr>
        <p:txBody>
          <a:bodyPr wrap="square">
            <a:spAutoFit/>
          </a:bodyPr>
          <a:lstStyle/>
          <a:p>
            <a:pPr marL="0" marR="0" lvl="0" indent="0" algn="ctr" defTabSz="914400" rtl="1" eaLnBrk="1" fontAlgn="auto" latinLnBrk="0" hangingPunct="1">
              <a:lnSpc>
                <a:spcPct val="115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Adobe Arabic" panose="02040503050201020203" pitchFamily="18" charset="-78"/>
              </a:rPr>
              <a:t>04</a:t>
            </a:r>
          </a:p>
        </p:txBody>
      </p:sp>
      <p:sp>
        <p:nvSpPr>
          <p:cNvPr id="24" name="TextBox 20">
            <a:extLst>
              <a:ext uri="{FF2B5EF4-FFF2-40B4-BE49-F238E27FC236}">
                <a16:creationId xmlns:a16="http://schemas.microsoft.com/office/drawing/2014/main" id="{92091C4B-345A-5267-C108-9F24B5DC4B1F}"/>
              </a:ext>
            </a:extLst>
          </p:cNvPr>
          <p:cNvSpPr txBox="1"/>
          <p:nvPr/>
        </p:nvSpPr>
        <p:spPr>
          <a:xfrm>
            <a:off x="5601715" y="1293787"/>
            <a:ext cx="5180451" cy="708656"/>
          </a:xfrm>
          <a:prstGeom prst="rect">
            <a:avLst/>
          </a:prstGeom>
          <a:noFill/>
        </p:spPr>
        <p:txBody>
          <a:bodyPr wrap="square">
            <a:spAutoFit/>
          </a:bodyPr>
          <a:lstStyle/>
          <a:p>
            <a:pPr marL="0" marR="0" lvl="0" indent="0" algn="ctr" defTabSz="914400" rtl="1" eaLnBrk="1" fontAlgn="auto" latinLnBrk="0" hangingPunct="1">
              <a:lnSpc>
                <a:spcPct val="115000"/>
              </a:lnSpc>
              <a:spcBef>
                <a:spcPts val="0"/>
              </a:spcBef>
              <a:spcAft>
                <a:spcPts val="0"/>
              </a:spcAft>
              <a:buClrTx/>
              <a:buSzTx/>
              <a:buFontTx/>
              <a:buNone/>
              <a:tabLst/>
              <a:defRPr/>
            </a:pPr>
            <a:r>
              <a:rPr kumimoji="0" lang="ar-EG" sz="3600" b="1" i="0" u="none" strike="noStrike" kern="1200" cap="none" spc="0" normalizeH="0" baseline="0" noProof="0" dirty="0">
                <a:ln>
                  <a:noFill/>
                </a:ln>
                <a:solidFill>
                  <a:srgbClr val="FFFFFF"/>
                </a:solidFill>
                <a:effectLst/>
                <a:uLnTx/>
                <a:uFillTx/>
                <a:latin typeface="Times New Roman" panose="02020603050405020304" pitchFamily="18" charset="0"/>
                <a:ea typeface="Calibri" panose="020F0502020204030204" pitchFamily="34" charset="0"/>
                <a:cs typeface="Adobe Arabic" panose="02040503050201020203" pitchFamily="18" charset="-78"/>
              </a:rPr>
              <a:t>تأسيس ثقافة تواصل إيجابية</a:t>
            </a:r>
            <a:endParaRPr kumimoji="0" lang="en-US" sz="3600" b="1" i="0" u="none" strike="noStrike" kern="1200" cap="none" spc="0" normalizeH="0" baseline="0" noProof="0" dirty="0">
              <a:ln>
                <a:noFill/>
              </a:ln>
              <a:solidFill>
                <a:srgbClr val="FFFFFF"/>
              </a:solidFill>
              <a:effectLst/>
              <a:uLnTx/>
              <a:uFillTx/>
              <a:latin typeface="Times New Roman" panose="02020603050405020304" pitchFamily="18" charset="0"/>
              <a:ea typeface="Calibri" panose="020F0502020204030204" pitchFamily="34" charset="0"/>
              <a:cs typeface="Adobe Arabic" panose="02040503050201020203" pitchFamily="18" charset="-78"/>
            </a:endParaRPr>
          </a:p>
        </p:txBody>
      </p:sp>
      <p:grpSp>
        <p:nvGrpSpPr>
          <p:cNvPr id="25" name="Group 20">
            <a:extLst>
              <a:ext uri="{FF2B5EF4-FFF2-40B4-BE49-F238E27FC236}">
                <a16:creationId xmlns:a16="http://schemas.microsoft.com/office/drawing/2014/main" id="{B56359CA-A198-3912-F9C1-C4B6814DE03C}"/>
              </a:ext>
            </a:extLst>
          </p:cNvPr>
          <p:cNvGrpSpPr/>
          <p:nvPr/>
        </p:nvGrpSpPr>
        <p:grpSpPr>
          <a:xfrm>
            <a:off x="4849851" y="2578817"/>
            <a:ext cx="6370590" cy="646331"/>
            <a:chOff x="1806222" y="2632971"/>
            <a:chExt cx="6370590" cy="646331"/>
          </a:xfrm>
        </p:grpSpPr>
        <p:sp>
          <p:nvSpPr>
            <p:cNvPr id="26" name="TextBox 21">
              <a:extLst>
                <a:ext uri="{FF2B5EF4-FFF2-40B4-BE49-F238E27FC236}">
                  <a16:creationId xmlns:a16="http://schemas.microsoft.com/office/drawing/2014/main" id="{A1C043EB-2E23-1B31-78CE-60279ADCBDE7}"/>
                </a:ext>
              </a:extLst>
            </p:cNvPr>
            <p:cNvSpPr txBox="1"/>
            <p:nvPr/>
          </p:nvSpPr>
          <p:spPr>
            <a:xfrm>
              <a:off x="1806222" y="2632971"/>
              <a:ext cx="5921647" cy="646331"/>
            </a:xfrm>
            <a:prstGeom prst="rect">
              <a:avLst/>
            </a:prstGeom>
            <a:noFill/>
          </p:spPr>
          <p:txBody>
            <a:bodyPr wrap="square">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ar-EG" sz="3600" b="0" i="0" u="none" strike="noStrike" kern="1200" cap="none" spc="0" normalizeH="0" baseline="0" noProof="0" dirty="0">
                  <a:ln>
                    <a:noFill/>
                  </a:ln>
                  <a:solidFill>
                    <a:prstClr val="white"/>
                  </a:solidFill>
                  <a:effectLst/>
                  <a:uLnTx/>
                  <a:uFillTx/>
                  <a:latin typeface="Adobe Arabic" panose="02040503050201020203" pitchFamily="18" charset="-78"/>
                  <a:ea typeface="Arial Unicode MS"/>
                  <a:cs typeface="Adobe Arabic" panose="02040503050201020203" pitchFamily="18" charset="-78"/>
                </a:rPr>
                <a:t>تشجيع الصراحة والشفافية في التواصل.</a:t>
              </a:r>
              <a:endParaRPr kumimoji="0" lang="en-US" sz="3600" b="0" i="0" u="none" strike="noStrike" kern="1200" cap="none" spc="0" normalizeH="0" baseline="0" noProof="0" dirty="0">
                <a:ln>
                  <a:noFill/>
                </a:ln>
                <a:solidFill>
                  <a:prstClr val="white"/>
                </a:solidFill>
                <a:effectLst/>
                <a:uLnTx/>
                <a:uFillTx/>
                <a:latin typeface="Adobe Arabic" panose="02040503050201020203" pitchFamily="18" charset="-78"/>
                <a:ea typeface="Arial Unicode MS"/>
                <a:cs typeface="Adobe Arabic" panose="02040503050201020203" pitchFamily="18" charset="-78"/>
              </a:endParaRPr>
            </a:p>
          </p:txBody>
        </p:sp>
        <p:pic>
          <p:nvPicPr>
            <p:cNvPr id="27" name="Picture 23">
              <a:extLst>
                <a:ext uri="{FF2B5EF4-FFF2-40B4-BE49-F238E27FC236}">
                  <a16:creationId xmlns:a16="http://schemas.microsoft.com/office/drawing/2014/main" id="{99E91689-FDA4-558B-FE49-594F530D9F89}"/>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7798530" y="2734074"/>
              <a:ext cx="378282" cy="378282"/>
            </a:xfrm>
            <a:prstGeom prst="rect">
              <a:avLst/>
            </a:prstGeom>
          </p:spPr>
        </p:pic>
      </p:grpSp>
      <p:sp>
        <p:nvSpPr>
          <p:cNvPr id="7" name="TextBox 41">
            <a:extLst>
              <a:ext uri="{FF2B5EF4-FFF2-40B4-BE49-F238E27FC236}">
                <a16:creationId xmlns:a16="http://schemas.microsoft.com/office/drawing/2014/main" id="{8D173DA3-A995-7AA1-CDC7-DD5186B9B9DC}"/>
              </a:ext>
            </a:extLst>
          </p:cNvPr>
          <p:cNvSpPr txBox="1"/>
          <p:nvPr/>
        </p:nvSpPr>
        <p:spPr>
          <a:xfrm>
            <a:off x="469276" y="5211443"/>
            <a:ext cx="783331" cy="483017"/>
          </a:xfrm>
          <a:prstGeom prst="rect">
            <a:avLst/>
          </a:prstGeom>
          <a:noFill/>
        </p:spPr>
        <p:txBody>
          <a:bodyPr wrap="square">
            <a:spAutoFit/>
          </a:bodyPr>
          <a:lstStyle/>
          <a:p>
            <a:pPr marL="0" marR="0" lvl="0" indent="0" algn="ctr" defTabSz="914400" rtl="1" eaLnBrk="1" fontAlgn="auto" latinLnBrk="0" hangingPunct="1">
              <a:lnSpc>
                <a:spcPct val="115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Adobe Arabic" panose="02040503050201020203" pitchFamily="18" charset="-78"/>
              </a:rPr>
              <a:t>05</a:t>
            </a:r>
          </a:p>
        </p:txBody>
      </p:sp>
      <p:grpSp>
        <p:nvGrpSpPr>
          <p:cNvPr id="4" name="Group 20">
            <a:extLst>
              <a:ext uri="{FF2B5EF4-FFF2-40B4-BE49-F238E27FC236}">
                <a16:creationId xmlns:a16="http://schemas.microsoft.com/office/drawing/2014/main" id="{EFB8A72D-429B-32D3-1FAA-9A302AC9AC98}"/>
              </a:ext>
            </a:extLst>
          </p:cNvPr>
          <p:cNvGrpSpPr/>
          <p:nvPr/>
        </p:nvGrpSpPr>
        <p:grpSpPr>
          <a:xfrm>
            <a:off x="4849851" y="3725606"/>
            <a:ext cx="6370590" cy="646331"/>
            <a:chOff x="1806222" y="2632971"/>
            <a:chExt cx="6370590" cy="646331"/>
          </a:xfrm>
        </p:grpSpPr>
        <p:sp>
          <p:nvSpPr>
            <p:cNvPr id="5" name="TextBox 21">
              <a:extLst>
                <a:ext uri="{FF2B5EF4-FFF2-40B4-BE49-F238E27FC236}">
                  <a16:creationId xmlns:a16="http://schemas.microsoft.com/office/drawing/2014/main" id="{FB38E3D5-D2C4-B506-CACB-6FF176DCE5D5}"/>
                </a:ext>
              </a:extLst>
            </p:cNvPr>
            <p:cNvSpPr txBox="1"/>
            <p:nvPr/>
          </p:nvSpPr>
          <p:spPr>
            <a:xfrm>
              <a:off x="1806222" y="2632971"/>
              <a:ext cx="5921647" cy="646331"/>
            </a:xfrm>
            <a:prstGeom prst="rect">
              <a:avLst/>
            </a:prstGeom>
            <a:noFill/>
          </p:spPr>
          <p:txBody>
            <a:bodyPr wrap="square">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ar-EG" sz="3600" b="0" i="0" u="none" strike="noStrike" kern="1200" cap="none" spc="0" normalizeH="0" baseline="0" noProof="0" dirty="0">
                  <a:ln>
                    <a:noFill/>
                  </a:ln>
                  <a:solidFill>
                    <a:prstClr val="white"/>
                  </a:solidFill>
                  <a:effectLst/>
                  <a:uLnTx/>
                  <a:uFillTx/>
                  <a:latin typeface="Adobe Arabic" panose="02040503050201020203" pitchFamily="18" charset="-78"/>
                  <a:ea typeface="Arial Unicode MS"/>
                  <a:cs typeface="Adobe Arabic" panose="02040503050201020203" pitchFamily="18" charset="-78"/>
                </a:rPr>
                <a:t>الاحتفاء بتبادل الآراء والأفكار المختلفة.</a:t>
              </a:r>
              <a:endParaRPr kumimoji="0" lang="en-US" sz="3600" b="0" i="0" u="none" strike="noStrike" kern="1200" cap="none" spc="0" normalizeH="0" baseline="0" noProof="0" dirty="0">
                <a:ln>
                  <a:noFill/>
                </a:ln>
                <a:solidFill>
                  <a:prstClr val="white"/>
                </a:solidFill>
                <a:effectLst/>
                <a:uLnTx/>
                <a:uFillTx/>
                <a:latin typeface="Adobe Arabic" panose="02040503050201020203" pitchFamily="18" charset="-78"/>
                <a:ea typeface="Arial Unicode MS"/>
                <a:cs typeface="Adobe Arabic" panose="02040503050201020203" pitchFamily="18" charset="-78"/>
              </a:endParaRPr>
            </a:p>
          </p:txBody>
        </p:sp>
        <p:pic>
          <p:nvPicPr>
            <p:cNvPr id="6" name="Picture 23">
              <a:extLst>
                <a:ext uri="{FF2B5EF4-FFF2-40B4-BE49-F238E27FC236}">
                  <a16:creationId xmlns:a16="http://schemas.microsoft.com/office/drawing/2014/main" id="{3DA192AF-9EB0-DA09-63E4-08D3C0373C87}"/>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7798530" y="2734074"/>
              <a:ext cx="378282" cy="378282"/>
            </a:xfrm>
            <a:prstGeom prst="rect">
              <a:avLst/>
            </a:prstGeom>
          </p:spPr>
        </p:pic>
      </p:grpSp>
    </p:spTree>
    <p:extLst>
      <p:ext uri="{BB962C8B-B14F-4D97-AF65-F5344CB8AC3E}">
        <p14:creationId xmlns:p14="http://schemas.microsoft.com/office/powerpoint/2010/main" val="339973960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250">
        <p159:morph option="byObject"/>
      </p:transition>
    </mc:Choice>
    <mc:Fallback xmlns="">
      <p:transition spd="slow">
        <p:fade/>
      </p:transition>
    </mc:Fallback>
  </mc:AlternateContent>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8A05AA-853A-295B-8BE7-6478B0F55A79}"/>
            </a:ext>
          </a:extLst>
        </p:cNvPr>
        <p:cNvGrpSpPr/>
        <p:nvPr/>
      </p:nvGrpSpPr>
      <p:grpSpPr>
        <a:xfrm>
          <a:off x="0" y="0"/>
          <a:ext cx="0" cy="0"/>
          <a:chOff x="0" y="0"/>
          <a:chExt cx="0" cy="0"/>
        </a:xfrm>
      </p:grpSpPr>
      <p:sp>
        <p:nvSpPr>
          <p:cNvPr id="10" name="TextBox 9">
            <a:extLst>
              <a:ext uri="{FF2B5EF4-FFF2-40B4-BE49-F238E27FC236}">
                <a16:creationId xmlns:a16="http://schemas.microsoft.com/office/drawing/2014/main" id="{93612E29-8741-14E0-7BCD-CF79A500E0F1}"/>
              </a:ext>
            </a:extLst>
          </p:cNvPr>
          <p:cNvSpPr txBox="1"/>
          <p:nvPr/>
        </p:nvSpPr>
        <p:spPr>
          <a:xfrm>
            <a:off x="2885440" y="188387"/>
            <a:ext cx="6583680" cy="646331"/>
          </a:xfrm>
          <a:prstGeom prst="rect">
            <a:avLst/>
          </a:prstGeom>
          <a:noFill/>
        </p:spPr>
        <p:txBody>
          <a:bodyPr wrap="squar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3600" b="1" i="0" u="none" strike="noStrike" kern="1200" cap="none" spc="0" normalizeH="0" baseline="0" noProof="0" dirty="0">
                <a:ln>
                  <a:noFill/>
                </a:ln>
                <a:solidFill>
                  <a:prstClr val="black"/>
                </a:solidFill>
                <a:effectLst/>
                <a:uLnTx/>
                <a:uFillTx/>
                <a:latin typeface="Adobe Arabic" panose="02040503050201020203" pitchFamily="18" charset="-78"/>
                <a:ea typeface="Arial Unicode MS"/>
                <a:cs typeface="Adobe Arabic" panose="02040503050201020203" pitchFamily="18" charset="-78"/>
              </a:rPr>
              <a:t>أهمية النماذج في تفسير الظواهر الجغرافية</a:t>
            </a:r>
          </a:p>
        </p:txBody>
      </p:sp>
      <p:sp>
        <p:nvSpPr>
          <p:cNvPr id="2" name="دائرة: مجوفة 1">
            <a:extLst>
              <a:ext uri="{FF2B5EF4-FFF2-40B4-BE49-F238E27FC236}">
                <a16:creationId xmlns:a16="http://schemas.microsoft.com/office/drawing/2014/main" id="{95D38957-FB68-965E-73A8-5595593E55BC}"/>
              </a:ext>
            </a:extLst>
          </p:cNvPr>
          <p:cNvSpPr/>
          <p:nvPr/>
        </p:nvSpPr>
        <p:spPr>
          <a:xfrm>
            <a:off x="-2715558" y="1036320"/>
            <a:ext cx="5431116" cy="5252720"/>
          </a:xfrm>
          <a:prstGeom prst="donut">
            <a:avLst/>
          </a:prstGeom>
          <a:gradFill flip="none" rotWithShape="1">
            <a:gsLst>
              <a:gs pos="0">
                <a:srgbClr val="A0C9CA">
                  <a:shade val="30000"/>
                  <a:satMod val="115000"/>
                </a:srgbClr>
              </a:gs>
              <a:gs pos="50000">
                <a:srgbClr val="A0C9CA">
                  <a:shade val="67500"/>
                  <a:satMod val="115000"/>
                </a:srgbClr>
              </a:gs>
              <a:gs pos="100000">
                <a:srgbClr val="A0C9CA">
                  <a:shade val="100000"/>
                  <a:satMod val="115000"/>
                </a:srgbClr>
              </a:gs>
            </a:gsLst>
            <a:lin ang="10800000" scaled="1"/>
            <a:tileRect/>
          </a:gra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black"/>
              </a:solidFill>
              <a:effectLst/>
              <a:uLnTx/>
              <a:uFillTx/>
              <a:latin typeface="Arial"/>
              <a:ea typeface="Arial Unicode MS"/>
              <a:cs typeface="+mn-cs"/>
            </a:endParaRPr>
          </a:p>
        </p:txBody>
      </p:sp>
      <p:sp>
        <p:nvSpPr>
          <p:cNvPr id="3" name="مخطط انسيابي: رابط 2">
            <a:extLst>
              <a:ext uri="{FF2B5EF4-FFF2-40B4-BE49-F238E27FC236}">
                <a16:creationId xmlns:a16="http://schemas.microsoft.com/office/drawing/2014/main" id="{FFDDB8CE-68EA-FF7B-469A-CBBED6BBF188}"/>
              </a:ext>
            </a:extLst>
          </p:cNvPr>
          <p:cNvSpPr/>
          <p:nvPr/>
        </p:nvSpPr>
        <p:spPr>
          <a:xfrm>
            <a:off x="1295402" y="4211317"/>
            <a:ext cx="1644792" cy="1574800"/>
          </a:xfrm>
          <a:prstGeom prst="flowChartConnector">
            <a:avLst/>
          </a:prstGeom>
          <a:solidFill>
            <a:srgbClr val="BCBCBC"/>
          </a:solidFill>
          <a:ln w="762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white"/>
              </a:solidFill>
              <a:effectLst/>
              <a:uLnTx/>
              <a:uFillTx/>
              <a:latin typeface="Arial"/>
              <a:ea typeface="Arial Unicode MS"/>
              <a:cs typeface="+mn-cs"/>
            </a:endParaRPr>
          </a:p>
        </p:txBody>
      </p:sp>
      <p:sp>
        <p:nvSpPr>
          <p:cNvPr id="15" name="مستطيل: زوايا مستديرة 14">
            <a:extLst>
              <a:ext uri="{FF2B5EF4-FFF2-40B4-BE49-F238E27FC236}">
                <a16:creationId xmlns:a16="http://schemas.microsoft.com/office/drawing/2014/main" id="{03A70CFD-E877-80E0-B5C3-ADC7CF0A3E03}"/>
              </a:ext>
            </a:extLst>
          </p:cNvPr>
          <p:cNvSpPr/>
          <p:nvPr/>
        </p:nvSpPr>
        <p:spPr>
          <a:xfrm>
            <a:off x="3432937" y="4519965"/>
            <a:ext cx="1277857" cy="124424"/>
          </a:xfrm>
          <a:prstGeom prst="roundRect">
            <a:avLst/>
          </a:prstGeom>
          <a:gradFill flip="none" rotWithShape="1">
            <a:gsLst>
              <a:gs pos="0">
                <a:srgbClr val="A0C9CA">
                  <a:shade val="30000"/>
                  <a:satMod val="115000"/>
                </a:srgbClr>
              </a:gs>
              <a:gs pos="50000">
                <a:srgbClr val="A0C9CA">
                  <a:shade val="67500"/>
                  <a:satMod val="115000"/>
                </a:srgbClr>
              </a:gs>
              <a:gs pos="100000">
                <a:srgbClr val="A0C9CA">
                  <a:shade val="100000"/>
                  <a:satMod val="115000"/>
                </a:srgbClr>
              </a:gs>
            </a:gsLst>
            <a:lin ang="10800000" scaled="1"/>
            <a:tileRect/>
          </a:gra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Arial"/>
              <a:ea typeface="Arial Unicode MS"/>
              <a:cs typeface="+mn-cs"/>
            </a:endParaRPr>
          </a:p>
        </p:txBody>
      </p:sp>
      <p:sp>
        <p:nvSpPr>
          <p:cNvPr id="20" name="مستطيل: زوايا مستديرة 19">
            <a:extLst>
              <a:ext uri="{FF2B5EF4-FFF2-40B4-BE49-F238E27FC236}">
                <a16:creationId xmlns:a16="http://schemas.microsoft.com/office/drawing/2014/main" id="{10BBC490-31F7-C44A-F685-6931EF528E66}"/>
              </a:ext>
            </a:extLst>
          </p:cNvPr>
          <p:cNvSpPr/>
          <p:nvPr/>
        </p:nvSpPr>
        <p:spPr>
          <a:xfrm>
            <a:off x="4922273" y="1358898"/>
            <a:ext cx="6965288" cy="4140204"/>
          </a:xfrm>
          <a:prstGeom prst="roundRect">
            <a:avLst/>
          </a:prstGeom>
          <a:gradFill flip="none" rotWithShape="1">
            <a:gsLst>
              <a:gs pos="0">
                <a:srgbClr val="A0C9CA">
                  <a:shade val="30000"/>
                  <a:satMod val="115000"/>
                </a:srgbClr>
              </a:gs>
              <a:gs pos="50000">
                <a:srgbClr val="A0C9CA">
                  <a:shade val="67500"/>
                  <a:satMod val="115000"/>
                </a:srgbClr>
              </a:gs>
              <a:gs pos="100000">
                <a:srgbClr val="A0C9CA">
                  <a:shade val="100000"/>
                  <a:satMod val="115000"/>
                </a:srgbClr>
              </a:gs>
            </a:gsLst>
            <a:lin ang="0" scaled="1"/>
            <a:tileRect/>
          </a:gra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Arial"/>
              <a:ea typeface="Arial Unicode MS"/>
              <a:cs typeface="+mn-cs"/>
            </a:endParaRPr>
          </a:p>
        </p:txBody>
      </p:sp>
      <p:sp>
        <p:nvSpPr>
          <p:cNvPr id="21" name="TextBox 41">
            <a:extLst>
              <a:ext uri="{FF2B5EF4-FFF2-40B4-BE49-F238E27FC236}">
                <a16:creationId xmlns:a16="http://schemas.microsoft.com/office/drawing/2014/main" id="{8BC9119F-072B-AFA2-58E3-32E538E895F7}"/>
              </a:ext>
            </a:extLst>
          </p:cNvPr>
          <p:cNvSpPr txBox="1"/>
          <p:nvPr/>
        </p:nvSpPr>
        <p:spPr>
          <a:xfrm>
            <a:off x="1658566" y="4582177"/>
            <a:ext cx="783331" cy="743473"/>
          </a:xfrm>
          <a:prstGeom prst="rect">
            <a:avLst/>
          </a:prstGeom>
          <a:noFill/>
        </p:spPr>
        <p:txBody>
          <a:bodyPr wrap="square">
            <a:spAutoFit/>
          </a:bodyPr>
          <a:lstStyle/>
          <a:p>
            <a:pPr marL="0" marR="0" lvl="0" indent="0" algn="ctr" defTabSz="914400" rtl="1" eaLnBrk="1" fontAlgn="auto" latinLnBrk="0" hangingPunct="1">
              <a:lnSpc>
                <a:spcPct val="115000"/>
              </a:lnSpc>
              <a:spcBef>
                <a:spcPts val="0"/>
              </a:spcBef>
              <a:spcAft>
                <a:spcPts val="0"/>
              </a:spcAft>
              <a:buClrTx/>
              <a:buSzTx/>
              <a:buFontTx/>
              <a:buNone/>
              <a:tabLst/>
              <a:defRPr/>
            </a:pPr>
            <a:r>
              <a:rPr kumimoji="0" lang="en-US" sz="4000" b="1" i="0" u="none" strike="noStrike" kern="1200" cap="none" spc="0" normalizeH="0" baseline="0" noProof="0" dirty="0">
                <a:ln>
                  <a:noFill/>
                </a:ln>
                <a:solidFill>
                  <a:srgbClr val="FFCC66"/>
                </a:solidFill>
                <a:effectLst/>
                <a:uLnTx/>
                <a:uFillTx/>
                <a:latin typeface="Times New Roman" panose="02020603050405020304" pitchFamily="18" charset="0"/>
                <a:ea typeface="Calibri" panose="020F0502020204030204" pitchFamily="34" charset="0"/>
                <a:cs typeface="Adobe Arabic" panose="02040503050201020203" pitchFamily="18" charset="-78"/>
              </a:rPr>
              <a:t>04</a:t>
            </a:r>
          </a:p>
        </p:txBody>
      </p:sp>
      <p:sp>
        <p:nvSpPr>
          <p:cNvPr id="22" name="TextBox 14">
            <a:extLst>
              <a:ext uri="{FF2B5EF4-FFF2-40B4-BE49-F238E27FC236}">
                <a16:creationId xmlns:a16="http://schemas.microsoft.com/office/drawing/2014/main" id="{39E37E29-6B78-2BE4-8383-250897D82ABE}"/>
              </a:ext>
            </a:extLst>
          </p:cNvPr>
          <p:cNvSpPr txBox="1"/>
          <p:nvPr/>
        </p:nvSpPr>
        <p:spPr>
          <a:xfrm>
            <a:off x="11176" y="1305141"/>
            <a:ext cx="783331" cy="483017"/>
          </a:xfrm>
          <a:prstGeom prst="rect">
            <a:avLst/>
          </a:prstGeom>
          <a:noFill/>
        </p:spPr>
        <p:txBody>
          <a:bodyPr wrap="square">
            <a:spAutoFit/>
          </a:bodyPr>
          <a:lstStyle/>
          <a:p>
            <a:pPr marL="0" marR="0" lvl="0" indent="0" algn="ctr" defTabSz="914400" rtl="1" eaLnBrk="1" fontAlgn="auto" latinLnBrk="0" hangingPunct="1">
              <a:lnSpc>
                <a:spcPct val="115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Adobe Arabic" panose="02040503050201020203" pitchFamily="18" charset="-78"/>
              </a:rPr>
              <a:t>01</a:t>
            </a:r>
          </a:p>
        </p:txBody>
      </p:sp>
      <p:sp>
        <p:nvSpPr>
          <p:cNvPr id="23" name="TextBox 27">
            <a:extLst>
              <a:ext uri="{FF2B5EF4-FFF2-40B4-BE49-F238E27FC236}">
                <a16:creationId xmlns:a16="http://schemas.microsoft.com/office/drawing/2014/main" id="{75DF33F7-2529-089C-55A8-2CE09FE03CE9}"/>
              </a:ext>
            </a:extLst>
          </p:cNvPr>
          <p:cNvSpPr txBox="1"/>
          <p:nvPr/>
        </p:nvSpPr>
        <p:spPr>
          <a:xfrm>
            <a:off x="827600" y="1788158"/>
            <a:ext cx="783331" cy="483017"/>
          </a:xfrm>
          <a:prstGeom prst="rect">
            <a:avLst/>
          </a:prstGeom>
          <a:noFill/>
        </p:spPr>
        <p:txBody>
          <a:bodyPr wrap="square">
            <a:spAutoFit/>
          </a:bodyPr>
          <a:lstStyle/>
          <a:p>
            <a:pPr marL="0" marR="0" lvl="0" indent="0" algn="ctr" defTabSz="914400" rtl="1" eaLnBrk="1" fontAlgn="auto" latinLnBrk="0" hangingPunct="1">
              <a:lnSpc>
                <a:spcPct val="115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Adobe Arabic" panose="02040503050201020203" pitchFamily="18" charset="-78"/>
              </a:rPr>
              <a:t>02</a:t>
            </a:r>
          </a:p>
        </p:txBody>
      </p:sp>
      <p:sp>
        <p:nvSpPr>
          <p:cNvPr id="25" name="TextBox 34">
            <a:extLst>
              <a:ext uri="{FF2B5EF4-FFF2-40B4-BE49-F238E27FC236}">
                <a16:creationId xmlns:a16="http://schemas.microsoft.com/office/drawing/2014/main" id="{8F66B007-571B-105F-13F4-D79CA335A608}"/>
              </a:ext>
            </a:extLst>
          </p:cNvPr>
          <p:cNvSpPr txBox="1"/>
          <p:nvPr/>
        </p:nvSpPr>
        <p:spPr>
          <a:xfrm>
            <a:off x="1610931" y="2945983"/>
            <a:ext cx="783331" cy="483017"/>
          </a:xfrm>
          <a:prstGeom prst="rect">
            <a:avLst/>
          </a:prstGeom>
          <a:noFill/>
        </p:spPr>
        <p:txBody>
          <a:bodyPr wrap="square">
            <a:spAutoFit/>
          </a:bodyPr>
          <a:lstStyle/>
          <a:p>
            <a:pPr marL="0" marR="0" lvl="0" indent="0" algn="ctr" defTabSz="914400" rtl="1" eaLnBrk="1" fontAlgn="auto" latinLnBrk="0" hangingPunct="1">
              <a:lnSpc>
                <a:spcPct val="115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Adobe Arabic" panose="02040503050201020203" pitchFamily="18" charset="-78"/>
              </a:rPr>
              <a:t>03</a:t>
            </a:r>
          </a:p>
        </p:txBody>
      </p:sp>
      <p:sp>
        <p:nvSpPr>
          <p:cNvPr id="26" name="TextBox 20">
            <a:extLst>
              <a:ext uri="{FF2B5EF4-FFF2-40B4-BE49-F238E27FC236}">
                <a16:creationId xmlns:a16="http://schemas.microsoft.com/office/drawing/2014/main" id="{D2AFF780-6224-2DE6-3EB4-BCCF1003D274}"/>
              </a:ext>
            </a:extLst>
          </p:cNvPr>
          <p:cNvSpPr txBox="1"/>
          <p:nvPr/>
        </p:nvSpPr>
        <p:spPr>
          <a:xfrm>
            <a:off x="6258716" y="1304283"/>
            <a:ext cx="4378167" cy="708656"/>
          </a:xfrm>
          <a:prstGeom prst="rect">
            <a:avLst/>
          </a:prstGeom>
          <a:noFill/>
        </p:spPr>
        <p:txBody>
          <a:bodyPr wrap="square">
            <a:spAutoFit/>
          </a:bodyPr>
          <a:lstStyle/>
          <a:p>
            <a:pPr marL="0" marR="0" lvl="0" indent="0" algn="ctr" defTabSz="914400" rtl="1" eaLnBrk="1" fontAlgn="auto" latinLnBrk="0" hangingPunct="1">
              <a:lnSpc>
                <a:spcPct val="115000"/>
              </a:lnSpc>
              <a:spcBef>
                <a:spcPts val="0"/>
              </a:spcBef>
              <a:spcAft>
                <a:spcPts val="0"/>
              </a:spcAft>
              <a:buClrTx/>
              <a:buSzTx/>
              <a:buFontTx/>
              <a:buNone/>
              <a:tabLst/>
              <a:defRPr/>
            </a:pPr>
            <a:r>
              <a:rPr kumimoji="0" lang="ar-EG" sz="3600" b="1" i="0" u="none" strike="noStrike" kern="1200" cap="none" spc="0" normalizeH="0" baseline="0" noProof="0" dirty="0">
                <a:ln>
                  <a:noFill/>
                </a:ln>
                <a:solidFill>
                  <a:srgbClr val="FFFFFF"/>
                </a:solidFill>
                <a:effectLst/>
                <a:uLnTx/>
                <a:uFillTx/>
                <a:latin typeface="Times New Roman" panose="02020603050405020304" pitchFamily="18" charset="0"/>
                <a:ea typeface="Calibri" panose="020F0502020204030204" pitchFamily="34" charset="0"/>
                <a:cs typeface="Adobe Arabic" panose="02040503050201020203" pitchFamily="18" charset="-78"/>
              </a:rPr>
              <a:t>التقييم والتحسين المستمر</a:t>
            </a:r>
            <a:endParaRPr kumimoji="0" lang="en-US" sz="3600" b="1" i="0" u="none" strike="noStrike" kern="1200" cap="none" spc="0" normalizeH="0" baseline="0" noProof="0" dirty="0">
              <a:ln>
                <a:noFill/>
              </a:ln>
              <a:solidFill>
                <a:srgbClr val="FFFFFF"/>
              </a:solidFill>
              <a:effectLst/>
              <a:uLnTx/>
              <a:uFillTx/>
              <a:latin typeface="Times New Roman" panose="02020603050405020304" pitchFamily="18" charset="0"/>
              <a:ea typeface="Calibri" panose="020F0502020204030204" pitchFamily="34" charset="0"/>
              <a:cs typeface="Adobe Arabic" panose="02040503050201020203" pitchFamily="18" charset="-78"/>
            </a:endParaRPr>
          </a:p>
        </p:txBody>
      </p:sp>
      <p:grpSp>
        <p:nvGrpSpPr>
          <p:cNvPr id="27" name="Group 20">
            <a:extLst>
              <a:ext uri="{FF2B5EF4-FFF2-40B4-BE49-F238E27FC236}">
                <a16:creationId xmlns:a16="http://schemas.microsoft.com/office/drawing/2014/main" id="{01D2C380-6714-5472-7B48-871F4B35745C}"/>
              </a:ext>
            </a:extLst>
          </p:cNvPr>
          <p:cNvGrpSpPr/>
          <p:nvPr/>
        </p:nvGrpSpPr>
        <p:grpSpPr>
          <a:xfrm>
            <a:off x="5059148" y="2712720"/>
            <a:ext cx="6370590" cy="646331"/>
            <a:chOff x="1806222" y="2632971"/>
            <a:chExt cx="6370590" cy="646331"/>
          </a:xfrm>
        </p:grpSpPr>
        <p:sp>
          <p:nvSpPr>
            <p:cNvPr id="28" name="TextBox 21">
              <a:extLst>
                <a:ext uri="{FF2B5EF4-FFF2-40B4-BE49-F238E27FC236}">
                  <a16:creationId xmlns:a16="http://schemas.microsoft.com/office/drawing/2014/main" id="{E5190926-BE30-12F6-F515-378AD2127677}"/>
                </a:ext>
              </a:extLst>
            </p:cNvPr>
            <p:cNvSpPr txBox="1"/>
            <p:nvPr/>
          </p:nvSpPr>
          <p:spPr>
            <a:xfrm>
              <a:off x="1806222" y="2632971"/>
              <a:ext cx="5921647" cy="646331"/>
            </a:xfrm>
            <a:prstGeom prst="rect">
              <a:avLst/>
            </a:prstGeom>
            <a:noFill/>
          </p:spPr>
          <p:txBody>
            <a:bodyPr wrap="square">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ar-AE" sz="3600" b="0" i="0" u="none" strike="noStrike" kern="1200" cap="none" spc="0" normalizeH="0" baseline="0" noProof="0" dirty="0">
                  <a:ln>
                    <a:noFill/>
                  </a:ln>
                  <a:solidFill>
                    <a:prstClr val="white"/>
                  </a:solidFill>
                  <a:effectLst/>
                  <a:uLnTx/>
                  <a:uFillTx/>
                  <a:latin typeface="Adobe Arabic" panose="02040503050201020203" pitchFamily="18" charset="-78"/>
                  <a:ea typeface="Arial Unicode MS"/>
                  <a:cs typeface="Adobe Arabic" panose="02040503050201020203" pitchFamily="18" charset="-78"/>
                </a:rPr>
                <a:t>طلب التغذية الراجعة حول فعالية التواصل.</a:t>
              </a:r>
              <a:endParaRPr kumimoji="0" lang="en-US" sz="3600" b="0" i="0" u="none" strike="noStrike" kern="1200" cap="none" spc="0" normalizeH="0" baseline="0" noProof="0" dirty="0">
                <a:ln>
                  <a:noFill/>
                </a:ln>
                <a:solidFill>
                  <a:prstClr val="white"/>
                </a:solidFill>
                <a:effectLst/>
                <a:uLnTx/>
                <a:uFillTx/>
                <a:latin typeface="Adobe Arabic" panose="02040503050201020203" pitchFamily="18" charset="-78"/>
                <a:ea typeface="Arial Unicode MS"/>
                <a:cs typeface="Adobe Arabic" panose="02040503050201020203" pitchFamily="18" charset="-78"/>
              </a:endParaRPr>
            </a:p>
          </p:txBody>
        </p:sp>
        <p:pic>
          <p:nvPicPr>
            <p:cNvPr id="29" name="Picture 23">
              <a:extLst>
                <a:ext uri="{FF2B5EF4-FFF2-40B4-BE49-F238E27FC236}">
                  <a16:creationId xmlns:a16="http://schemas.microsoft.com/office/drawing/2014/main" id="{512F8DB1-EA03-99B3-2009-62E31C2D77D1}"/>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7798530" y="2734074"/>
              <a:ext cx="378282" cy="378282"/>
            </a:xfrm>
            <a:prstGeom prst="rect">
              <a:avLst/>
            </a:prstGeom>
          </p:spPr>
        </p:pic>
      </p:grpSp>
      <p:sp>
        <p:nvSpPr>
          <p:cNvPr id="4" name="TextBox 41">
            <a:extLst>
              <a:ext uri="{FF2B5EF4-FFF2-40B4-BE49-F238E27FC236}">
                <a16:creationId xmlns:a16="http://schemas.microsoft.com/office/drawing/2014/main" id="{FBC8B30D-B1FF-92BD-3741-11F041721713}"/>
              </a:ext>
            </a:extLst>
          </p:cNvPr>
          <p:cNvSpPr txBox="1"/>
          <p:nvPr/>
        </p:nvSpPr>
        <p:spPr>
          <a:xfrm>
            <a:off x="469276" y="5211443"/>
            <a:ext cx="783331" cy="483017"/>
          </a:xfrm>
          <a:prstGeom prst="rect">
            <a:avLst/>
          </a:prstGeom>
          <a:noFill/>
        </p:spPr>
        <p:txBody>
          <a:bodyPr wrap="square">
            <a:spAutoFit/>
          </a:bodyPr>
          <a:lstStyle/>
          <a:p>
            <a:pPr marL="0" marR="0" lvl="0" indent="0" algn="ctr" defTabSz="914400" rtl="1" eaLnBrk="1" fontAlgn="auto" latinLnBrk="0" hangingPunct="1">
              <a:lnSpc>
                <a:spcPct val="115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Adobe Arabic" panose="02040503050201020203" pitchFamily="18" charset="-78"/>
              </a:rPr>
              <a:t>05</a:t>
            </a:r>
          </a:p>
        </p:txBody>
      </p:sp>
      <p:grpSp>
        <p:nvGrpSpPr>
          <p:cNvPr id="5" name="Group 20">
            <a:extLst>
              <a:ext uri="{FF2B5EF4-FFF2-40B4-BE49-F238E27FC236}">
                <a16:creationId xmlns:a16="http://schemas.microsoft.com/office/drawing/2014/main" id="{73097B00-0406-A12A-7705-A39E129DD5F3}"/>
              </a:ext>
            </a:extLst>
          </p:cNvPr>
          <p:cNvGrpSpPr/>
          <p:nvPr/>
        </p:nvGrpSpPr>
        <p:grpSpPr>
          <a:xfrm>
            <a:off x="5146909" y="3699272"/>
            <a:ext cx="6370590" cy="646331"/>
            <a:chOff x="1806222" y="2632971"/>
            <a:chExt cx="6370590" cy="646331"/>
          </a:xfrm>
        </p:grpSpPr>
        <p:sp>
          <p:nvSpPr>
            <p:cNvPr id="6" name="TextBox 21">
              <a:extLst>
                <a:ext uri="{FF2B5EF4-FFF2-40B4-BE49-F238E27FC236}">
                  <a16:creationId xmlns:a16="http://schemas.microsoft.com/office/drawing/2014/main" id="{BA0DE80E-B566-2AF3-69D6-8D13290C7571}"/>
                </a:ext>
              </a:extLst>
            </p:cNvPr>
            <p:cNvSpPr txBox="1"/>
            <p:nvPr/>
          </p:nvSpPr>
          <p:spPr>
            <a:xfrm>
              <a:off x="1806222" y="2632971"/>
              <a:ext cx="5921647" cy="646331"/>
            </a:xfrm>
            <a:prstGeom prst="rect">
              <a:avLst/>
            </a:prstGeom>
            <a:noFill/>
          </p:spPr>
          <p:txBody>
            <a:bodyPr wrap="square">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ar-AE" sz="3600" b="0" i="0" u="none" strike="noStrike" kern="1200" cap="none" spc="0" normalizeH="0" baseline="0" noProof="0" dirty="0">
                  <a:ln>
                    <a:noFill/>
                  </a:ln>
                  <a:solidFill>
                    <a:prstClr val="white"/>
                  </a:solidFill>
                  <a:effectLst/>
                  <a:uLnTx/>
                  <a:uFillTx/>
                  <a:latin typeface="Adobe Arabic" panose="02040503050201020203" pitchFamily="18" charset="-78"/>
                  <a:ea typeface="Arial Unicode MS"/>
                  <a:cs typeface="Adobe Arabic" panose="02040503050201020203" pitchFamily="18" charset="-78"/>
                </a:rPr>
                <a:t>تحليل حالات سوء التفاهم للتعلّم منها.</a:t>
              </a:r>
              <a:endParaRPr kumimoji="0" lang="en-US" sz="3600" b="0" i="0" u="none" strike="noStrike" kern="1200" cap="none" spc="0" normalizeH="0" baseline="0" noProof="0" dirty="0">
                <a:ln>
                  <a:noFill/>
                </a:ln>
                <a:solidFill>
                  <a:prstClr val="white"/>
                </a:solidFill>
                <a:effectLst/>
                <a:uLnTx/>
                <a:uFillTx/>
                <a:latin typeface="Adobe Arabic" panose="02040503050201020203" pitchFamily="18" charset="-78"/>
                <a:ea typeface="Arial Unicode MS"/>
                <a:cs typeface="Adobe Arabic" panose="02040503050201020203" pitchFamily="18" charset="-78"/>
              </a:endParaRPr>
            </a:p>
          </p:txBody>
        </p:sp>
        <p:pic>
          <p:nvPicPr>
            <p:cNvPr id="7" name="Picture 23">
              <a:extLst>
                <a:ext uri="{FF2B5EF4-FFF2-40B4-BE49-F238E27FC236}">
                  <a16:creationId xmlns:a16="http://schemas.microsoft.com/office/drawing/2014/main" id="{9892253E-4B41-8840-23C9-D3037D343DEE}"/>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7798530" y="2734074"/>
              <a:ext cx="378282" cy="378282"/>
            </a:xfrm>
            <a:prstGeom prst="rect">
              <a:avLst/>
            </a:prstGeom>
          </p:spPr>
        </p:pic>
      </p:grpSp>
    </p:spTree>
    <p:extLst>
      <p:ext uri="{BB962C8B-B14F-4D97-AF65-F5344CB8AC3E}">
        <p14:creationId xmlns:p14="http://schemas.microsoft.com/office/powerpoint/2010/main" val="45879473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250">
        <p159:morph option="byObject"/>
      </p:transition>
    </mc:Choice>
    <mc:Fallback xmlns="">
      <p:transition spd="slow">
        <p:fade/>
      </p:transition>
    </mc:Fallback>
  </mc:AlternateContent>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BC01CFE-0642-A56D-3C1A-535E07C66DBC}"/>
            </a:ext>
          </a:extLst>
        </p:cNvPr>
        <p:cNvGrpSpPr/>
        <p:nvPr/>
      </p:nvGrpSpPr>
      <p:grpSpPr>
        <a:xfrm>
          <a:off x="0" y="0"/>
          <a:ext cx="0" cy="0"/>
          <a:chOff x="0" y="0"/>
          <a:chExt cx="0" cy="0"/>
        </a:xfrm>
      </p:grpSpPr>
      <p:sp>
        <p:nvSpPr>
          <p:cNvPr id="10" name="TextBox 9">
            <a:extLst>
              <a:ext uri="{FF2B5EF4-FFF2-40B4-BE49-F238E27FC236}">
                <a16:creationId xmlns:a16="http://schemas.microsoft.com/office/drawing/2014/main" id="{A2C77F38-8C3C-C731-5238-2B1469E8BC4E}"/>
              </a:ext>
            </a:extLst>
          </p:cNvPr>
          <p:cNvSpPr txBox="1"/>
          <p:nvPr/>
        </p:nvSpPr>
        <p:spPr>
          <a:xfrm>
            <a:off x="2885440" y="188387"/>
            <a:ext cx="6583680" cy="646331"/>
          </a:xfrm>
          <a:prstGeom prst="rect">
            <a:avLst/>
          </a:prstGeom>
          <a:noFill/>
        </p:spPr>
        <p:txBody>
          <a:bodyPr wrap="squar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3600" b="1" i="0" u="none" strike="noStrike" kern="1200" cap="none" spc="0" normalizeH="0" baseline="0" noProof="0" dirty="0">
                <a:ln>
                  <a:noFill/>
                </a:ln>
                <a:solidFill>
                  <a:prstClr val="black"/>
                </a:solidFill>
                <a:effectLst/>
                <a:uLnTx/>
                <a:uFillTx/>
                <a:latin typeface="Adobe Arabic" panose="02040503050201020203" pitchFamily="18" charset="-78"/>
                <a:ea typeface="Arial Unicode MS"/>
                <a:cs typeface="Adobe Arabic" panose="02040503050201020203" pitchFamily="18" charset="-78"/>
              </a:rPr>
              <a:t>أهمية النماذج في تفسير الظواهر الجغرافية</a:t>
            </a:r>
          </a:p>
        </p:txBody>
      </p:sp>
      <p:sp>
        <p:nvSpPr>
          <p:cNvPr id="2" name="دائرة: مجوفة 1">
            <a:extLst>
              <a:ext uri="{FF2B5EF4-FFF2-40B4-BE49-F238E27FC236}">
                <a16:creationId xmlns:a16="http://schemas.microsoft.com/office/drawing/2014/main" id="{32C8F375-ADE5-2D08-5CE5-F22F27D2861F}"/>
              </a:ext>
            </a:extLst>
          </p:cNvPr>
          <p:cNvSpPr/>
          <p:nvPr/>
        </p:nvSpPr>
        <p:spPr>
          <a:xfrm>
            <a:off x="-2715558" y="1036320"/>
            <a:ext cx="5431116" cy="5252720"/>
          </a:xfrm>
          <a:prstGeom prst="donut">
            <a:avLst/>
          </a:prstGeom>
          <a:gradFill flip="none" rotWithShape="1">
            <a:gsLst>
              <a:gs pos="0">
                <a:srgbClr val="A0C9CA">
                  <a:shade val="30000"/>
                  <a:satMod val="115000"/>
                </a:srgbClr>
              </a:gs>
              <a:gs pos="50000">
                <a:srgbClr val="A0C9CA">
                  <a:shade val="67500"/>
                  <a:satMod val="115000"/>
                </a:srgbClr>
              </a:gs>
              <a:gs pos="100000">
                <a:srgbClr val="A0C9CA">
                  <a:shade val="100000"/>
                  <a:satMod val="115000"/>
                </a:srgbClr>
              </a:gs>
            </a:gsLst>
            <a:lin ang="10800000" scaled="1"/>
            <a:tileRect/>
          </a:gra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black"/>
              </a:solidFill>
              <a:effectLst/>
              <a:uLnTx/>
              <a:uFillTx/>
              <a:latin typeface="Arial"/>
              <a:ea typeface="Arial Unicode MS"/>
              <a:cs typeface="+mn-cs"/>
            </a:endParaRPr>
          </a:p>
        </p:txBody>
      </p:sp>
      <p:sp>
        <p:nvSpPr>
          <p:cNvPr id="3" name="مخطط انسيابي: رابط 2">
            <a:extLst>
              <a:ext uri="{FF2B5EF4-FFF2-40B4-BE49-F238E27FC236}">
                <a16:creationId xmlns:a16="http://schemas.microsoft.com/office/drawing/2014/main" id="{DFCDB067-8C40-F225-3AB2-BD33513450B5}"/>
              </a:ext>
            </a:extLst>
          </p:cNvPr>
          <p:cNvSpPr/>
          <p:nvPr/>
        </p:nvSpPr>
        <p:spPr>
          <a:xfrm>
            <a:off x="788535" y="4935737"/>
            <a:ext cx="1644792" cy="1574800"/>
          </a:xfrm>
          <a:prstGeom prst="flowChartConnector">
            <a:avLst/>
          </a:prstGeom>
          <a:solidFill>
            <a:srgbClr val="BCBCBC"/>
          </a:solidFill>
          <a:ln w="762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white"/>
              </a:solidFill>
              <a:effectLst/>
              <a:uLnTx/>
              <a:uFillTx/>
              <a:latin typeface="Arial"/>
              <a:ea typeface="Arial Unicode MS"/>
              <a:cs typeface="+mn-cs"/>
            </a:endParaRPr>
          </a:p>
        </p:txBody>
      </p:sp>
      <p:sp>
        <p:nvSpPr>
          <p:cNvPr id="15" name="مستطيل: زوايا مستديرة 14">
            <a:extLst>
              <a:ext uri="{FF2B5EF4-FFF2-40B4-BE49-F238E27FC236}">
                <a16:creationId xmlns:a16="http://schemas.microsoft.com/office/drawing/2014/main" id="{80BFB7F0-D0E8-A179-8F65-3448602FFC62}"/>
              </a:ext>
            </a:extLst>
          </p:cNvPr>
          <p:cNvSpPr/>
          <p:nvPr/>
        </p:nvSpPr>
        <p:spPr>
          <a:xfrm>
            <a:off x="3063765" y="5157391"/>
            <a:ext cx="1277857" cy="124424"/>
          </a:xfrm>
          <a:prstGeom prst="roundRect">
            <a:avLst/>
          </a:prstGeom>
          <a:gradFill flip="none" rotWithShape="1">
            <a:gsLst>
              <a:gs pos="0">
                <a:srgbClr val="A0C9CA">
                  <a:shade val="30000"/>
                  <a:satMod val="115000"/>
                </a:srgbClr>
              </a:gs>
              <a:gs pos="50000">
                <a:srgbClr val="A0C9CA">
                  <a:shade val="67500"/>
                  <a:satMod val="115000"/>
                </a:srgbClr>
              </a:gs>
              <a:gs pos="100000">
                <a:srgbClr val="A0C9CA">
                  <a:shade val="100000"/>
                  <a:satMod val="115000"/>
                </a:srgbClr>
              </a:gs>
            </a:gsLst>
            <a:lin ang="10800000" scaled="1"/>
            <a:tileRect/>
          </a:gra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Arial"/>
              <a:ea typeface="Arial Unicode MS"/>
              <a:cs typeface="+mn-cs"/>
            </a:endParaRPr>
          </a:p>
        </p:txBody>
      </p:sp>
      <p:sp>
        <p:nvSpPr>
          <p:cNvPr id="20" name="مستطيل: زوايا مستديرة 19">
            <a:extLst>
              <a:ext uri="{FF2B5EF4-FFF2-40B4-BE49-F238E27FC236}">
                <a16:creationId xmlns:a16="http://schemas.microsoft.com/office/drawing/2014/main" id="{F83C2B6D-F763-C8AF-FACE-723C87A38F0F}"/>
              </a:ext>
            </a:extLst>
          </p:cNvPr>
          <p:cNvSpPr/>
          <p:nvPr/>
        </p:nvSpPr>
        <p:spPr>
          <a:xfrm>
            <a:off x="4922273" y="1358898"/>
            <a:ext cx="6965288" cy="4140204"/>
          </a:xfrm>
          <a:prstGeom prst="roundRect">
            <a:avLst/>
          </a:prstGeom>
          <a:gradFill flip="none" rotWithShape="1">
            <a:gsLst>
              <a:gs pos="0">
                <a:srgbClr val="A0C9CA">
                  <a:shade val="30000"/>
                  <a:satMod val="115000"/>
                </a:srgbClr>
              </a:gs>
              <a:gs pos="50000">
                <a:srgbClr val="A0C9CA">
                  <a:shade val="67500"/>
                  <a:satMod val="115000"/>
                </a:srgbClr>
              </a:gs>
              <a:gs pos="100000">
                <a:srgbClr val="A0C9CA">
                  <a:shade val="100000"/>
                  <a:satMod val="115000"/>
                </a:srgbClr>
              </a:gs>
            </a:gsLst>
            <a:lin ang="0" scaled="1"/>
            <a:tileRect/>
          </a:gra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Arial"/>
              <a:ea typeface="Arial Unicode MS"/>
              <a:cs typeface="+mn-cs"/>
            </a:endParaRPr>
          </a:p>
        </p:txBody>
      </p:sp>
      <p:sp>
        <p:nvSpPr>
          <p:cNvPr id="21" name="TextBox 41">
            <a:extLst>
              <a:ext uri="{FF2B5EF4-FFF2-40B4-BE49-F238E27FC236}">
                <a16:creationId xmlns:a16="http://schemas.microsoft.com/office/drawing/2014/main" id="{7C74D5C1-E3A0-55E6-DC0F-6AE147196620}"/>
              </a:ext>
            </a:extLst>
          </p:cNvPr>
          <p:cNvSpPr txBox="1"/>
          <p:nvPr/>
        </p:nvSpPr>
        <p:spPr>
          <a:xfrm>
            <a:off x="1546248" y="4188644"/>
            <a:ext cx="783331" cy="483017"/>
          </a:xfrm>
          <a:prstGeom prst="rect">
            <a:avLst/>
          </a:prstGeom>
          <a:noFill/>
        </p:spPr>
        <p:txBody>
          <a:bodyPr wrap="square">
            <a:spAutoFit/>
          </a:bodyPr>
          <a:lstStyle/>
          <a:p>
            <a:pPr marL="0" marR="0" lvl="0" indent="0" algn="ctr" defTabSz="914400" rtl="1" eaLnBrk="1" fontAlgn="auto" latinLnBrk="0" hangingPunct="1">
              <a:lnSpc>
                <a:spcPct val="115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Adobe Arabic" panose="02040503050201020203" pitchFamily="18" charset="-78"/>
              </a:rPr>
              <a:t>04</a:t>
            </a:r>
          </a:p>
        </p:txBody>
      </p:sp>
      <p:sp>
        <p:nvSpPr>
          <p:cNvPr id="22" name="TextBox 14">
            <a:extLst>
              <a:ext uri="{FF2B5EF4-FFF2-40B4-BE49-F238E27FC236}">
                <a16:creationId xmlns:a16="http://schemas.microsoft.com/office/drawing/2014/main" id="{21EA7994-5168-ABEA-28A3-BABD8B11AB4A}"/>
              </a:ext>
            </a:extLst>
          </p:cNvPr>
          <p:cNvSpPr txBox="1"/>
          <p:nvPr/>
        </p:nvSpPr>
        <p:spPr>
          <a:xfrm>
            <a:off x="11176" y="1305141"/>
            <a:ext cx="783331" cy="483017"/>
          </a:xfrm>
          <a:prstGeom prst="rect">
            <a:avLst/>
          </a:prstGeom>
          <a:noFill/>
        </p:spPr>
        <p:txBody>
          <a:bodyPr wrap="square">
            <a:spAutoFit/>
          </a:bodyPr>
          <a:lstStyle/>
          <a:p>
            <a:pPr marL="0" marR="0" lvl="0" indent="0" algn="ctr" defTabSz="914400" rtl="1" eaLnBrk="1" fontAlgn="auto" latinLnBrk="0" hangingPunct="1">
              <a:lnSpc>
                <a:spcPct val="115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Adobe Arabic" panose="02040503050201020203" pitchFamily="18" charset="-78"/>
              </a:rPr>
              <a:t>01</a:t>
            </a:r>
          </a:p>
        </p:txBody>
      </p:sp>
      <p:sp>
        <p:nvSpPr>
          <p:cNvPr id="23" name="TextBox 27">
            <a:extLst>
              <a:ext uri="{FF2B5EF4-FFF2-40B4-BE49-F238E27FC236}">
                <a16:creationId xmlns:a16="http://schemas.microsoft.com/office/drawing/2014/main" id="{C2BBF453-E370-1523-6DFE-C75244E9EA64}"/>
              </a:ext>
            </a:extLst>
          </p:cNvPr>
          <p:cNvSpPr txBox="1"/>
          <p:nvPr/>
        </p:nvSpPr>
        <p:spPr>
          <a:xfrm>
            <a:off x="827600" y="1788158"/>
            <a:ext cx="783331" cy="483017"/>
          </a:xfrm>
          <a:prstGeom prst="rect">
            <a:avLst/>
          </a:prstGeom>
          <a:noFill/>
        </p:spPr>
        <p:txBody>
          <a:bodyPr wrap="square">
            <a:spAutoFit/>
          </a:bodyPr>
          <a:lstStyle/>
          <a:p>
            <a:pPr marL="0" marR="0" lvl="0" indent="0" algn="ctr" defTabSz="914400" rtl="1" eaLnBrk="1" fontAlgn="auto" latinLnBrk="0" hangingPunct="1">
              <a:lnSpc>
                <a:spcPct val="115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Adobe Arabic" panose="02040503050201020203" pitchFamily="18" charset="-78"/>
              </a:rPr>
              <a:t>02</a:t>
            </a:r>
          </a:p>
        </p:txBody>
      </p:sp>
      <p:sp>
        <p:nvSpPr>
          <p:cNvPr id="25" name="TextBox 34">
            <a:extLst>
              <a:ext uri="{FF2B5EF4-FFF2-40B4-BE49-F238E27FC236}">
                <a16:creationId xmlns:a16="http://schemas.microsoft.com/office/drawing/2014/main" id="{094BA27F-E9DB-151C-540A-1DFB159B44CA}"/>
              </a:ext>
            </a:extLst>
          </p:cNvPr>
          <p:cNvSpPr txBox="1"/>
          <p:nvPr/>
        </p:nvSpPr>
        <p:spPr>
          <a:xfrm>
            <a:off x="1610931" y="2945983"/>
            <a:ext cx="783331" cy="483017"/>
          </a:xfrm>
          <a:prstGeom prst="rect">
            <a:avLst/>
          </a:prstGeom>
          <a:noFill/>
        </p:spPr>
        <p:txBody>
          <a:bodyPr wrap="square">
            <a:spAutoFit/>
          </a:bodyPr>
          <a:lstStyle/>
          <a:p>
            <a:pPr marL="0" marR="0" lvl="0" indent="0" algn="ctr" defTabSz="914400" rtl="1" eaLnBrk="1" fontAlgn="auto" latinLnBrk="0" hangingPunct="1">
              <a:lnSpc>
                <a:spcPct val="115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Adobe Arabic" panose="02040503050201020203" pitchFamily="18" charset="-78"/>
              </a:rPr>
              <a:t>03</a:t>
            </a:r>
          </a:p>
        </p:txBody>
      </p:sp>
      <p:sp>
        <p:nvSpPr>
          <p:cNvPr id="26" name="TextBox 20">
            <a:extLst>
              <a:ext uri="{FF2B5EF4-FFF2-40B4-BE49-F238E27FC236}">
                <a16:creationId xmlns:a16="http://schemas.microsoft.com/office/drawing/2014/main" id="{207273AC-31BD-B764-670D-1A36A74493BD}"/>
              </a:ext>
            </a:extLst>
          </p:cNvPr>
          <p:cNvSpPr txBox="1"/>
          <p:nvPr/>
        </p:nvSpPr>
        <p:spPr>
          <a:xfrm>
            <a:off x="6258716" y="1584955"/>
            <a:ext cx="4818314" cy="708656"/>
          </a:xfrm>
          <a:prstGeom prst="rect">
            <a:avLst/>
          </a:prstGeom>
          <a:noFill/>
        </p:spPr>
        <p:txBody>
          <a:bodyPr wrap="square">
            <a:spAutoFit/>
          </a:bodyPr>
          <a:lstStyle/>
          <a:p>
            <a:pPr marL="0" marR="0" lvl="0" indent="0" algn="ctr" defTabSz="914400" rtl="1" eaLnBrk="1" fontAlgn="auto" latinLnBrk="0" hangingPunct="1">
              <a:lnSpc>
                <a:spcPct val="115000"/>
              </a:lnSpc>
              <a:spcBef>
                <a:spcPts val="0"/>
              </a:spcBef>
              <a:spcAft>
                <a:spcPts val="0"/>
              </a:spcAft>
              <a:buClrTx/>
              <a:buSzTx/>
              <a:buFontTx/>
              <a:buNone/>
              <a:tabLst/>
              <a:defRPr/>
            </a:pPr>
            <a:r>
              <a:rPr kumimoji="0" lang="ar-EG" sz="3600" b="1" i="0" u="none" strike="noStrike" kern="1200" cap="none" spc="0" normalizeH="0" baseline="0" noProof="0" dirty="0">
                <a:ln>
                  <a:noFill/>
                </a:ln>
                <a:solidFill>
                  <a:srgbClr val="FFFFFF"/>
                </a:solidFill>
                <a:effectLst/>
                <a:uLnTx/>
                <a:uFillTx/>
                <a:latin typeface="Times New Roman" panose="02020603050405020304" pitchFamily="18" charset="0"/>
                <a:ea typeface="Calibri" panose="020F0502020204030204" pitchFamily="34" charset="0"/>
                <a:cs typeface="Adobe Arabic" panose="02040503050201020203" pitchFamily="18" charset="-78"/>
              </a:rPr>
              <a:t>المرونة والتكيّف</a:t>
            </a:r>
            <a:endParaRPr kumimoji="0" lang="en-US" sz="3600" b="1" i="0" u="none" strike="noStrike" kern="1200" cap="none" spc="0" normalizeH="0" baseline="0" noProof="0" dirty="0">
              <a:ln>
                <a:noFill/>
              </a:ln>
              <a:solidFill>
                <a:srgbClr val="FFFFFF"/>
              </a:solidFill>
              <a:effectLst/>
              <a:uLnTx/>
              <a:uFillTx/>
              <a:latin typeface="Times New Roman" panose="02020603050405020304" pitchFamily="18" charset="0"/>
              <a:ea typeface="Calibri" panose="020F0502020204030204" pitchFamily="34" charset="0"/>
              <a:cs typeface="Adobe Arabic" panose="02040503050201020203" pitchFamily="18" charset="-78"/>
            </a:endParaRPr>
          </a:p>
        </p:txBody>
      </p:sp>
      <p:grpSp>
        <p:nvGrpSpPr>
          <p:cNvPr id="27" name="Group 20">
            <a:extLst>
              <a:ext uri="{FF2B5EF4-FFF2-40B4-BE49-F238E27FC236}">
                <a16:creationId xmlns:a16="http://schemas.microsoft.com/office/drawing/2014/main" id="{DCD8D663-D400-AE91-4474-CA1220868871}"/>
              </a:ext>
            </a:extLst>
          </p:cNvPr>
          <p:cNvGrpSpPr/>
          <p:nvPr/>
        </p:nvGrpSpPr>
        <p:grpSpPr>
          <a:xfrm>
            <a:off x="5219622" y="2622817"/>
            <a:ext cx="6370590" cy="646331"/>
            <a:chOff x="1806222" y="2632971"/>
            <a:chExt cx="6370590" cy="646331"/>
          </a:xfrm>
        </p:grpSpPr>
        <p:sp>
          <p:nvSpPr>
            <p:cNvPr id="28" name="TextBox 21">
              <a:extLst>
                <a:ext uri="{FF2B5EF4-FFF2-40B4-BE49-F238E27FC236}">
                  <a16:creationId xmlns:a16="http://schemas.microsoft.com/office/drawing/2014/main" id="{49BFA811-8D46-64D6-85F6-768C9F187B21}"/>
                </a:ext>
              </a:extLst>
            </p:cNvPr>
            <p:cNvSpPr txBox="1"/>
            <p:nvPr/>
          </p:nvSpPr>
          <p:spPr>
            <a:xfrm>
              <a:off x="1806222" y="2632971"/>
              <a:ext cx="5921647" cy="646331"/>
            </a:xfrm>
            <a:prstGeom prst="rect">
              <a:avLst/>
            </a:prstGeom>
            <a:noFill/>
          </p:spPr>
          <p:txBody>
            <a:bodyPr wrap="square">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ar-AE" sz="3600" b="0" i="0" u="none" strike="noStrike" kern="1200" cap="none" spc="0" normalizeH="0" baseline="0" noProof="0" dirty="0">
                  <a:ln>
                    <a:noFill/>
                  </a:ln>
                  <a:solidFill>
                    <a:prstClr val="white"/>
                  </a:solidFill>
                  <a:effectLst/>
                  <a:uLnTx/>
                  <a:uFillTx/>
                  <a:latin typeface="Adobe Arabic" panose="02040503050201020203" pitchFamily="18" charset="-78"/>
                  <a:ea typeface="Arial Unicode MS"/>
                  <a:cs typeface="Adobe Arabic" panose="02040503050201020203" pitchFamily="18" charset="-78"/>
                </a:rPr>
                <a:t>تكييف أساليب التواصل وفقاً للموقف والأشخاص.</a:t>
              </a:r>
              <a:endParaRPr kumimoji="0" lang="en-US" sz="3600" b="0" i="0" u="none" strike="noStrike" kern="1200" cap="none" spc="0" normalizeH="0" baseline="0" noProof="0" dirty="0">
                <a:ln>
                  <a:noFill/>
                </a:ln>
                <a:solidFill>
                  <a:prstClr val="white"/>
                </a:solidFill>
                <a:effectLst/>
                <a:uLnTx/>
                <a:uFillTx/>
                <a:latin typeface="Adobe Arabic" panose="02040503050201020203" pitchFamily="18" charset="-78"/>
                <a:ea typeface="Arial Unicode MS"/>
                <a:cs typeface="Adobe Arabic" panose="02040503050201020203" pitchFamily="18" charset="-78"/>
              </a:endParaRPr>
            </a:p>
          </p:txBody>
        </p:sp>
        <p:pic>
          <p:nvPicPr>
            <p:cNvPr id="29" name="Picture 23">
              <a:extLst>
                <a:ext uri="{FF2B5EF4-FFF2-40B4-BE49-F238E27FC236}">
                  <a16:creationId xmlns:a16="http://schemas.microsoft.com/office/drawing/2014/main" id="{17462275-6ECA-2B6A-F825-9A695E6DC1B3}"/>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7798530" y="2734074"/>
              <a:ext cx="378282" cy="378282"/>
            </a:xfrm>
            <a:prstGeom prst="rect">
              <a:avLst/>
            </a:prstGeom>
          </p:spPr>
        </p:pic>
      </p:grpSp>
      <p:sp>
        <p:nvSpPr>
          <p:cNvPr id="4" name="TextBox 41">
            <a:extLst>
              <a:ext uri="{FF2B5EF4-FFF2-40B4-BE49-F238E27FC236}">
                <a16:creationId xmlns:a16="http://schemas.microsoft.com/office/drawing/2014/main" id="{962D3A12-4B13-D9BA-82F2-D8F249CE9A62}"/>
              </a:ext>
            </a:extLst>
          </p:cNvPr>
          <p:cNvSpPr txBox="1"/>
          <p:nvPr/>
        </p:nvSpPr>
        <p:spPr>
          <a:xfrm>
            <a:off x="1219265" y="5305869"/>
            <a:ext cx="783331" cy="743473"/>
          </a:xfrm>
          <a:prstGeom prst="rect">
            <a:avLst/>
          </a:prstGeom>
          <a:noFill/>
        </p:spPr>
        <p:txBody>
          <a:bodyPr wrap="square">
            <a:spAutoFit/>
          </a:bodyPr>
          <a:lstStyle/>
          <a:p>
            <a:pPr marL="0" marR="0" lvl="0" indent="0" algn="ctr" defTabSz="914400" rtl="1" eaLnBrk="1" fontAlgn="auto" latinLnBrk="0" hangingPunct="1">
              <a:lnSpc>
                <a:spcPct val="115000"/>
              </a:lnSpc>
              <a:spcBef>
                <a:spcPts val="0"/>
              </a:spcBef>
              <a:spcAft>
                <a:spcPts val="0"/>
              </a:spcAft>
              <a:buClrTx/>
              <a:buSzTx/>
              <a:buFontTx/>
              <a:buNone/>
              <a:tabLst/>
              <a:defRPr/>
            </a:pPr>
            <a:r>
              <a:rPr kumimoji="0" lang="en-US" sz="4000" b="1" i="0" u="none" strike="noStrike" kern="1200" cap="none" spc="0" normalizeH="0" baseline="0" noProof="0" dirty="0">
                <a:ln>
                  <a:noFill/>
                </a:ln>
                <a:solidFill>
                  <a:srgbClr val="FFC000"/>
                </a:solidFill>
                <a:effectLst/>
                <a:uLnTx/>
                <a:uFillTx/>
                <a:latin typeface="Times New Roman" panose="02020603050405020304" pitchFamily="18" charset="0"/>
                <a:ea typeface="Calibri" panose="020F0502020204030204" pitchFamily="34" charset="0"/>
                <a:cs typeface="Adobe Arabic" panose="02040503050201020203" pitchFamily="18" charset="-78"/>
              </a:rPr>
              <a:t>05</a:t>
            </a:r>
          </a:p>
        </p:txBody>
      </p:sp>
      <p:grpSp>
        <p:nvGrpSpPr>
          <p:cNvPr id="5" name="Group 20">
            <a:extLst>
              <a:ext uri="{FF2B5EF4-FFF2-40B4-BE49-F238E27FC236}">
                <a16:creationId xmlns:a16="http://schemas.microsoft.com/office/drawing/2014/main" id="{05A57F90-B71C-8025-7EBA-B8CFD1BE22C7}"/>
              </a:ext>
            </a:extLst>
          </p:cNvPr>
          <p:cNvGrpSpPr/>
          <p:nvPr/>
        </p:nvGrpSpPr>
        <p:grpSpPr>
          <a:xfrm>
            <a:off x="5219622" y="3737793"/>
            <a:ext cx="6370590" cy="646331"/>
            <a:chOff x="1806222" y="2632971"/>
            <a:chExt cx="6370590" cy="646331"/>
          </a:xfrm>
        </p:grpSpPr>
        <p:sp>
          <p:nvSpPr>
            <p:cNvPr id="6" name="TextBox 21">
              <a:extLst>
                <a:ext uri="{FF2B5EF4-FFF2-40B4-BE49-F238E27FC236}">
                  <a16:creationId xmlns:a16="http://schemas.microsoft.com/office/drawing/2014/main" id="{64D88B0B-2C01-38CA-9146-4ADA211FE3F4}"/>
                </a:ext>
              </a:extLst>
            </p:cNvPr>
            <p:cNvSpPr txBox="1"/>
            <p:nvPr/>
          </p:nvSpPr>
          <p:spPr>
            <a:xfrm>
              <a:off x="1806222" y="2632971"/>
              <a:ext cx="5921647" cy="646331"/>
            </a:xfrm>
            <a:prstGeom prst="rect">
              <a:avLst/>
            </a:prstGeom>
            <a:noFill/>
          </p:spPr>
          <p:txBody>
            <a:bodyPr wrap="square">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ar-AE" sz="3600" b="0" i="0" u="none" strike="noStrike" kern="1200" cap="none" spc="0" normalizeH="0" baseline="0" noProof="0" dirty="0">
                  <a:ln>
                    <a:noFill/>
                  </a:ln>
                  <a:solidFill>
                    <a:prstClr val="white"/>
                  </a:solidFill>
                  <a:effectLst/>
                  <a:uLnTx/>
                  <a:uFillTx/>
                  <a:latin typeface="Adobe Arabic" panose="02040503050201020203" pitchFamily="18" charset="-78"/>
                  <a:ea typeface="Arial Unicode MS"/>
                  <a:cs typeface="Adobe Arabic" panose="02040503050201020203" pitchFamily="18" charset="-78"/>
                </a:rPr>
                <a:t>الانفتاح على طرق جديدة للتواصل.</a:t>
              </a:r>
              <a:endParaRPr kumimoji="0" lang="en-US" sz="3600" b="0" i="0" u="none" strike="noStrike" kern="1200" cap="none" spc="0" normalizeH="0" baseline="0" noProof="0" dirty="0">
                <a:ln>
                  <a:noFill/>
                </a:ln>
                <a:solidFill>
                  <a:prstClr val="white"/>
                </a:solidFill>
                <a:effectLst/>
                <a:uLnTx/>
                <a:uFillTx/>
                <a:latin typeface="Adobe Arabic" panose="02040503050201020203" pitchFamily="18" charset="-78"/>
                <a:ea typeface="Arial Unicode MS"/>
                <a:cs typeface="Adobe Arabic" panose="02040503050201020203" pitchFamily="18" charset="-78"/>
              </a:endParaRPr>
            </a:p>
          </p:txBody>
        </p:sp>
        <p:pic>
          <p:nvPicPr>
            <p:cNvPr id="7" name="Picture 23">
              <a:extLst>
                <a:ext uri="{FF2B5EF4-FFF2-40B4-BE49-F238E27FC236}">
                  <a16:creationId xmlns:a16="http://schemas.microsoft.com/office/drawing/2014/main" id="{3A784555-3154-140E-3DD6-1635551A6486}"/>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7798530" y="2734074"/>
              <a:ext cx="378282" cy="378282"/>
            </a:xfrm>
            <a:prstGeom prst="rect">
              <a:avLst/>
            </a:prstGeom>
          </p:spPr>
        </p:pic>
      </p:grpSp>
    </p:spTree>
    <p:extLst>
      <p:ext uri="{BB962C8B-B14F-4D97-AF65-F5344CB8AC3E}">
        <p14:creationId xmlns:p14="http://schemas.microsoft.com/office/powerpoint/2010/main" val="193573656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250">
        <p159:morph option="byObject"/>
      </p:transition>
    </mc:Choice>
    <mc:Fallback xmlns="">
      <p:transition spd="slow">
        <p:fade/>
      </p:transition>
    </mc:Fallback>
  </mc:AlternateContent>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722F92-866C-EDB2-AD70-293FC93A459C}"/>
            </a:ext>
          </a:extLst>
        </p:cNvPr>
        <p:cNvGrpSpPr/>
        <p:nvPr/>
      </p:nvGrpSpPr>
      <p:grpSpPr>
        <a:xfrm>
          <a:off x="0" y="0"/>
          <a:ext cx="0" cy="0"/>
          <a:chOff x="0" y="0"/>
          <a:chExt cx="0" cy="0"/>
        </a:xfrm>
      </p:grpSpPr>
      <p:sp>
        <p:nvSpPr>
          <p:cNvPr id="29" name="TextBox 28">
            <a:extLst>
              <a:ext uri="{FF2B5EF4-FFF2-40B4-BE49-F238E27FC236}">
                <a16:creationId xmlns:a16="http://schemas.microsoft.com/office/drawing/2014/main" id="{B133E05C-7F44-E86C-68E8-8BEE0AF41E38}"/>
              </a:ext>
            </a:extLst>
          </p:cNvPr>
          <p:cNvSpPr txBox="1"/>
          <p:nvPr/>
        </p:nvSpPr>
        <p:spPr>
          <a:xfrm>
            <a:off x="1002401" y="3155737"/>
            <a:ext cx="5009702" cy="658642"/>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r>
              <a:rPr lang="ar-EG" dirty="0"/>
              <a:t>لعبة أدوار: الاجتماع الإشرافي</a:t>
            </a:r>
          </a:p>
        </p:txBody>
      </p:sp>
      <p:sp>
        <p:nvSpPr>
          <p:cNvPr id="8" name="TextBox 7">
            <a:extLst>
              <a:ext uri="{FF2B5EF4-FFF2-40B4-BE49-F238E27FC236}">
                <a16:creationId xmlns:a16="http://schemas.microsoft.com/office/drawing/2014/main" id="{4D6673D9-9616-C88B-A0AA-321FBDDAFF71}"/>
              </a:ext>
            </a:extLst>
          </p:cNvPr>
          <p:cNvSpPr txBox="1"/>
          <p:nvPr/>
        </p:nvSpPr>
        <p:spPr>
          <a:xfrm>
            <a:off x="2779494" y="-181335"/>
            <a:ext cx="6633012"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نشاط تدريبي</a:t>
            </a:r>
            <a:endParaRPr lang="en-US" sz="4000" dirty="0">
              <a:solidFill>
                <a:schemeClr val="bg1"/>
              </a:solidFill>
              <a:effectLst/>
              <a:latin typeface="Adobe Arabic" panose="02040503050201020203" pitchFamily="18" charset="-78"/>
              <a:ea typeface="Calibri" panose="020F0502020204030204" pitchFamily="34" charset="0"/>
              <a:cs typeface="Adobe Arabic" panose="02040503050201020203" pitchFamily="18" charset="-78"/>
            </a:endParaRPr>
          </a:p>
        </p:txBody>
      </p:sp>
      <p:pic>
        <p:nvPicPr>
          <p:cNvPr id="9" name="Picture 8">
            <a:extLst>
              <a:ext uri="{FF2B5EF4-FFF2-40B4-BE49-F238E27FC236}">
                <a16:creationId xmlns:a16="http://schemas.microsoft.com/office/drawing/2014/main" id="{A30A6998-BC7E-21FA-F433-A6C1C9D9EBA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3" name="Picture 2">
            <a:extLst>
              <a:ext uri="{FF2B5EF4-FFF2-40B4-BE49-F238E27FC236}">
                <a16:creationId xmlns:a16="http://schemas.microsoft.com/office/drawing/2014/main" id="{1F718161-CC22-E746-3976-C46FDCBA320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79898" y="1386963"/>
            <a:ext cx="4762500" cy="4762500"/>
          </a:xfrm>
          <a:prstGeom prst="rect">
            <a:avLst/>
          </a:prstGeom>
        </p:spPr>
      </p:pic>
    </p:spTree>
    <p:extLst>
      <p:ext uri="{BB962C8B-B14F-4D97-AF65-F5344CB8AC3E}">
        <p14:creationId xmlns:p14="http://schemas.microsoft.com/office/powerpoint/2010/main" val="3056509655"/>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Shape 477">
          <a:extLst>
            <a:ext uri="{FF2B5EF4-FFF2-40B4-BE49-F238E27FC236}">
              <a16:creationId xmlns:a16="http://schemas.microsoft.com/office/drawing/2014/main" id="{6B70F241-6170-8151-5FFC-034556E14308}"/>
            </a:ext>
          </a:extLst>
        </p:cNvPr>
        <p:cNvGrpSpPr/>
        <p:nvPr/>
      </p:nvGrpSpPr>
      <p:grpSpPr>
        <a:xfrm>
          <a:off x="0" y="0"/>
          <a:ext cx="0" cy="0"/>
          <a:chOff x="0" y="0"/>
          <a:chExt cx="0" cy="0"/>
        </a:xfrm>
      </p:grpSpPr>
      <p:sp>
        <p:nvSpPr>
          <p:cNvPr id="2" name="عنوان 1">
            <a:extLst>
              <a:ext uri="{FF2B5EF4-FFF2-40B4-BE49-F238E27FC236}">
                <a16:creationId xmlns:a16="http://schemas.microsoft.com/office/drawing/2014/main" id="{6A9CDAE7-747D-AEBB-708F-71FDBA38F1CD}"/>
              </a:ext>
            </a:extLst>
          </p:cNvPr>
          <p:cNvSpPr txBox="1">
            <a:spLocks/>
          </p:cNvSpPr>
          <p:nvPr/>
        </p:nvSpPr>
        <p:spPr>
          <a:xfrm>
            <a:off x="6213764" y="1"/>
            <a:ext cx="5779903" cy="1284790"/>
          </a:xfrm>
          <a:prstGeom prst="rect">
            <a:avLst/>
          </a:prstGeom>
        </p:spPr>
        <p:txBody>
          <a:bodyPr vert="horz" lIns="91440" tIns="45720" rIns="91440" bIns="45720" rtlCol="1" anchor="ctr">
            <a:noAutofit/>
          </a:bodyPr>
          <a:lstStyle>
            <a:lvl1pPr algn="r" defTabSz="914400" rtl="1" eaLnBrk="1" latinLnBrk="0" hangingPunct="1">
              <a:lnSpc>
                <a:spcPct val="90000"/>
              </a:lnSpc>
              <a:spcBef>
                <a:spcPct val="0"/>
              </a:spcBef>
              <a:buNone/>
              <a:defRPr sz="2800" kern="1200">
                <a:solidFill>
                  <a:srgbClr val="A9894C"/>
                </a:solidFill>
                <a:latin typeface="TS Safaa Bold" panose="00000800000000000000" pitchFamily="50" charset="-78"/>
                <a:ea typeface="+mj-ea"/>
                <a:cs typeface="TS Safaa Bold" panose="00000800000000000000" pitchFamily="50" charset="-78"/>
              </a:defRPr>
            </a:lvl1pPr>
          </a:lstStyle>
          <a:p>
            <a:pPr algn="ctr">
              <a:lnSpc>
                <a:spcPct val="100000"/>
              </a:lnSpc>
            </a:pPr>
            <a:r>
              <a:rPr lang="ar-AE" sz="32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rPr>
              <a:t>التقويم</a:t>
            </a:r>
          </a:p>
        </p:txBody>
      </p:sp>
      <p:sp>
        <p:nvSpPr>
          <p:cNvPr id="6" name="Rectangle: Rounded Corners 13">
            <a:extLst>
              <a:ext uri="{FF2B5EF4-FFF2-40B4-BE49-F238E27FC236}">
                <a16:creationId xmlns:a16="http://schemas.microsoft.com/office/drawing/2014/main" id="{7DF5D063-4BE5-B4A3-2C91-11F9FAFBD541}"/>
              </a:ext>
            </a:extLst>
          </p:cNvPr>
          <p:cNvSpPr/>
          <p:nvPr/>
        </p:nvSpPr>
        <p:spPr>
          <a:xfrm>
            <a:off x="782320" y="1646324"/>
            <a:ext cx="10627360" cy="5010346"/>
          </a:xfrm>
          <a:prstGeom prst="roundRect">
            <a:avLst>
              <a:gd name="adj" fmla="val 7321"/>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TextBox 7">
            <a:extLst>
              <a:ext uri="{FF2B5EF4-FFF2-40B4-BE49-F238E27FC236}">
                <a16:creationId xmlns:a16="http://schemas.microsoft.com/office/drawing/2014/main" id="{42D53272-1303-C1E8-A933-FA02FB0B493D}"/>
              </a:ext>
            </a:extLst>
          </p:cNvPr>
          <p:cNvSpPr txBox="1"/>
          <p:nvPr/>
        </p:nvSpPr>
        <p:spPr>
          <a:xfrm>
            <a:off x="894079" y="1750182"/>
            <a:ext cx="10403842" cy="5010346"/>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3"/>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b="1" dirty="0">
                <a:solidFill>
                  <a:srgbClr val="168489"/>
                </a:solidFill>
              </a:rPr>
              <a:t>شركة "المستقبل للخدمات الهندسية"</a:t>
            </a:r>
            <a:endParaRPr lang="ar-AE" b="1" dirty="0">
              <a:solidFill>
                <a:srgbClr val="168489"/>
              </a:solidFill>
            </a:endParaRPr>
          </a:p>
          <a:p>
            <a:pPr marL="0" indent="0">
              <a:buNone/>
            </a:pPr>
            <a:r>
              <a:rPr lang="ar-SA" b="1" dirty="0">
                <a:solidFill>
                  <a:schemeClr val="tx1"/>
                </a:solidFill>
              </a:rPr>
              <a:t>شركة "المستقبل للخدمات الهندسية" شركة متوسطة الحجم تعمل في مجال تقديم الاستشارات الهندسية للمشاريع الكبرى. تمّ تعيين سارة مؤخراً كمديرة لقسم الدعم الفني المكوّن من 12 مهندساً وفنياً. اكتشفت سارة وجود مشكلات عديدة في التواصل داخل القسم، ومع الأقسام الأخرى، ومع العملاء.</a:t>
            </a:r>
          </a:p>
          <a:p>
            <a:pPr marL="0" indent="0">
              <a:buNone/>
            </a:pPr>
            <a:r>
              <a:rPr lang="ar-SA" b="1" dirty="0">
                <a:solidFill>
                  <a:schemeClr val="tx1"/>
                </a:solidFill>
              </a:rPr>
              <a:t>تشمل المشكلات: تأخر الرد على استفسارات العملاء، سوء فهم متكرر للمتطلبات الفنية، خلافات داخلية بين أعضاء الفريق، وضعف التنسيق مع قسم المبيعات. كما أن الاجتماعات الأسبوعية للقسم غير منظمة وتستغرق وقتاً طويلاً دون نتائج واضحة.</a:t>
            </a:r>
          </a:p>
          <a:p>
            <a:pPr marL="0" indent="0">
              <a:buNone/>
            </a:pPr>
            <a:r>
              <a:rPr lang="ar-SA" b="1" dirty="0">
                <a:solidFill>
                  <a:schemeClr val="tx1"/>
                </a:solidFill>
              </a:rPr>
              <a:t>لاحظت سارة أيضاً أن الفريق ينقسم إلى مجموعتين: المهندسون القدامى (5 أشخاص) الذين يحتكرون المعرفة ويقاومون التغيير، والمهندسون الجدد (7 أشخاص) الذين يشعرون بالإحباط وقلة التقدير. بالإضافة إلى ذلك، فإن مدير القسم السابق كان يتخذ جميع القرارات بنفسه دون إشراك الفريق.</a:t>
            </a:r>
          </a:p>
        </p:txBody>
      </p:sp>
    </p:spTree>
    <p:extLst>
      <p:ext uri="{BB962C8B-B14F-4D97-AF65-F5344CB8AC3E}">
        <p14:creationId xmlns:p14="http://schemas.microsoft.com/office/powerpoint/2010/main" val="131032865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1+#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Shape 477">
          <a:extLst>
            <a:ext uri="{FF2B5EF4-FFF2-40B4-BE49-F238E27FC236}">
              <a16:creationId xmlns:a16="http://schemas.microsoft.com/office/drawing/2014/main" id="{6AF764A1-DE4E-5A43-6216-DFB7ACDC7D3F}"/>
            </a:ext>
          </a:extLst>
        </p:cNvPr>
        <p:cNvGrpSpPr/>
        <p:nvPr/>
      </p:nvGrpSpPr>
      <p:grpSpPr>
        <a:xfrm>
          <a:off x="0" y="0"/>
          <a:ext cx="0" cy="0"/>
          <a:chOff x="0" y="0"/>
          <a:chExt cx="0" cy="0"/>
        </a:xfrm>
      </p:grpSpPr>
      <p:sp>
        <p:nvSpPr>
          <p:cNvPr id="2" name="عنوان 1">
            <a:extLst>
              <a:ext uri="{FF2B5EF4-FFF2-40B4-BE49-F238E27FC236}">
                <a16:creationId xmlns:a16="http://schemas.microsoft.com/office/drawing/2014/main" id="{8222CA26-CA4D-6228-C1DD-91237CEA6F17}"/>
              </a:ext>
            </a:extLst>
          </p:cNvPr>
          <p:cNvSpPr txBox="1">
            <a:spLocks/>
          </p:cNvSpPr>
          <p:nvPr/>
        </p:nvSpPr>
        <p:spPr>
          <a:xfrm>
            <a:off x="6213764" y="1"/>
            <a:ext cx="5779903" cy="1284790"/>
          </a:xfrm>
          <a:prstGeom prst="rect">
            <a:avLst/>
          </a:prstGeom>
        </p:spPr>
        <p:txBody>
          <a:bodyPr vert="horz" lIns="91440" tIns="45720" rIns="91440" bIns="45720" rtlCol="1" anchor="ctr">
            <a:noAutofit/>
          </a:bodyPr>
          <a:lstStyle>
            <a:lvl1pPr algn="r" defTabSz="914400" rtl="1" eaLnBrk="1" latinLnBrk="0" hangingPunct="1">
              <a:lnSpc>
                <a:spcPct val="90000"/>
              </a:lnSpc>
              <a:spcBef>
                <a:spcPct val="0"/>
              </a:spcBef>
              <a:buNone/>
              <a:defRPr sz="2800" kern="1200">
                <a:solidFill>
                  <a:srgbClr val="A9894C"/>
                </a:solidFill>
                <a:latin typeface="TS Safaa Bold" panose="00000800000000000000" pitchFamily="50" charset="-78"/>
                <a:ea typeface="+mj-ea"/>
                <a:cs typeface="TS Safaa Bold" panose="00000800000000000000" pitchFamily="50" charset="-78"/>
              </a:defRPr>
            </a:lvl1pPr>
          </a:lstStyle>
          <a:p>
            <a:pPr algn="ctr">
              <a:lnSpc>
                <a:spcPct val="100000"/>
              </a:lnSpc>
            </a:pPr>
            <a:r>
              <a:rPr lang="ar-AE" sz="32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rPr>
              <a:t>التقويم</a:t>
            </a:r>
          </a:p>
        </p:txBody>
      </p:sp>
      <p:sp>
        <p:nvSpPr>
          <p:cNvPr id="6" name="Rectangle: Rounded Corners 13">
            <a:extLst>
              <a:ext uri="{FF2B5EF4-FFF2-40B4-BE49-F238E27FC236}">
                <a16:creationId xmlns:a16="http://schemas.microsoft.com/office/drawing/2014/main" id="{4D2B9D22-C364-DE39-067A-4E1122D3AFF3}"/>
              </a:ext>
            </a:extLst>
          </p:cNvPr>
          <p:cNvSpPr/>
          <p:nvPr/>
        </p:nvSpPr>
        <p:spPr>
          <a:xfrm>
            <a:off x="2342225" y="1646324"/>
            <a:ext cx="7224817" cy="888532"/>
          </a:xfrm>
          <a:prstGeom prst="roundRect">
            <a:avLst>
              <a:gd name="adj" fmla="val 7321"/>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TextBox 7">
            <a:extLst>
              <a:ext uri="{FF2B5EF4-FFF2-40B4-BE49-F238E27FC236}">
                <a16:creationId xmlns:a16="http://schemas.microsoft.com/office/drawing/2014/main" id="{43618FFB-2384-9FF0-10F1-166FE378D44A}"/>
              </a:ext>
            </a:extLst>
          </p:cNvPr>
          <p:cNvSpPr txBox="1"/>
          <p:nvPr/>
        </p:nvSpPr>
        <p:spPr>
          <a:xfrm>
            <a:off x="2072640" y="1750182"/>
            <a:ext cx="7224817" cy="619272"/>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3"/>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sz="3200" b="1" dirty="0">
                <a:solidFill>
                  <a:srgbClr val="168489"/>
                </a:solidFill>
              </a:rPr>
              <a:t>ما أبرز معوقات التواصل في هذه الحالة؟ وكيف يمكن تصنيفها؟</a:t>
            </a:r>
            <a:endParaRPr lang="ar-AE" sz="3200" b="1" dirty="0">
              <a:solidFill>
                <a:srgbClr val="168489"/>
              </a:solidFill>
            </a:endParaRPr>
          </a:p>
        </p:txBody>
      </p:sp>
      <p:pic>
        <p:nvPicPr>
          <p:cNvPr id="3074" name="Picture 2" descr="Confused ">
            <a:extLst>
              <a:ext uri="{FF2B5EF4-FFF2-40B4-BE49-F238E27FC236}">
                <a16:creationId xmlns:a16="http://schemas.microsoft.com/office/drawing/2014/main" id="{DA5421D4-4ECA-BDD9-D93D-AA144CB8C43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3481" y="2442258"/>
            <a:ext cx="4415742" cy="44157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4391065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1+#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3074"/>
                                        </p:tgtEl>
                                        <p:attrNameLst>
                                          <p:attrName>style.visibility</p:attrName>
                                        </p:attrNameLst>
                                      </p:cBhvr>
                                      <p:to>
                                        <p:strVal val="visible"/>
                                      </p:to>
                                    </p:set>
                                    <p:animEffect transition="in" filter="wipe(left)">
                                      <p:cBhvr>
                                        <p:cTn id="12" dur="500"/>
                                        <p:tgtEl>
                                          <p:spTgt spid="30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02592D-4A89-5AD2-C4D3-79477D019381}"/>
            </a:ext>
          </a:extLst>
        </p:cNvPr>
        <p:cNvGrpSpPr/>
        <p:nvPr/>
      </p:nvGrpSpPr>
      <p:grpSpPr>
        <a:xfrm>
          <a:off x="0" y="0"/>
          <a:ext cx="0" cy="0"/>
          <a:chOff x="0" y="0"/>
          <a:chExt cx="0" cy="0"/>
        </a:xfrm>
      </p:grpSpPr>
      <p:sp>
        <p:nvSpPr>
          <p:cNvPr id="13" name="Rectangle 12">
            <a:extLst>
              <a:ext uri="{FF2B5EF4-FFF2-40B4-BE49-F238E27FC236}">
                <a16:creationId xmlns:a16="http://schemas.microsoft.com/office/drawing/2014/main" id="{FA2BD134-B580-8E11-5974-4EB414D1051F}"/>
              </a:ext>
            </a:extLst>
          </p:cNvPr>
          <p:cNvSpPr/>
          <p:nvPr/>
        </p:nvSpPr>
        <p:spPr>
          <a:xfrm>
            <a:off x="0" y="1667359"/>
            <a:ext cx="12213132" cy="5073811"/>
          </a:xfrm>
          <a:prstGeom prst="rect">
            <a:avLst/>
          </a:prstGeom>
          <a:solidFill>
            <a:srgbClr val="008080"/>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Tajawal ExtraBold" panose="00000800000000000000" pitchFamily="2" charset="-78"/>
              <a:cs typeface="Tajawal ExtraBold" panose="00000800000000000000" pitchFamily="2" charset="-78"/>
            </a:endParaRPr>
          </a:p>
        </p:txBody>
      </p:sp>
      <p:sp>
        <p:nvSpPr>
          <p:cNvPr id="10" name="TextBox 9">
            <a:extLst>
              <a:ext uri="{FF2B5EF4-FFF2-40B4-BE49-F238E27FC236}">
                <a16:creationId xmlns:a16="http://schemas.microsoft.com/office/drawing/2014/main" id="{FF3BAD50-686F-255C-0867-43E4E96A225C}"/>
              </a:ext>
            </a:extLst>
          </p:cNvPr>
          <p:cNvSpPr txBox="1"/>
          <p:nvPr/>
        </p:nvSpPr>
        <p:spPr>
          <a:xfrm>
            <a:off x="7958731" y="550315"/>
            <a:ext cx="4387116" cy="646331"/>
          </a:xfrm>
          <a:prstGeom prst="rect">
            <a:avLst/>
          </a:prstGeom>
          <a:noFill/>
        </p:spPr>
        <p:txBody>
          <a:bodyPr wrap="square">
            <a:spAutoFit/>
          </a:bodyPr>
          <a:lstStyle/>
          <a:p>
            <a:pPr algn="ctr" rtl="1"/>
            <a:r>
              <a:rPr lang="ar-EG" sz="3600" b="1" dirty="0">
                <a:solidFill>
                  <a:srgbClr val="4A431E"/>
                </a:solidFill>
                <a:latin typeface="Adobe Arabic" panose="02040503050201020203" pitchFamily="18" charset="-78"/>
                <a:cs typeface="Adobe Arabic" panose="02040503050201020203" pitchFamily="18" charset="-78"/>
              </a:rPr>
              <a:t>نشاط العصف الذهني</a:t>
            </a:r>
            <a:endParaRPr lang="en-US" sz="3600" b="1" dirty="0">
              <a:solidFill>
                <a:srgbClr val="4A431E"/>
              </a:solidFill>
              <a:latin typeface="Adobe Arabic" panose="02040503050201020203" pitchFamily="18" charset="-78"/>
              <a:cs typeface="Adobe Arabic" panose="02040503050201020203" pitchFamily="18" charset="-78"/>
            </a:endParaRPr>
          </a:p>
        </p:txBody>
      </p:sp>
      <p:pic>
        <p:nvPicPr>
          <p:cNvPr id="6" name="صورة 5">
            <a:extLst>
              <a:ext uri="{FF2B5EF4-FFF2-40B4-BE49-F238E27FC236}">
                <a16:creationId xmlns:a16="http://schemas.microsoft.com/office/drawing/2014/main" id="{944FBB3D-CCCE-A1D1-381F-D37A9E1E9CD9}"/>
              </a:ext>
            </a:extLst>
          </p:cNvPr>
          <p:cNvPicPr>
            <a:picLocks noChangeAspect="1"/>
          </p:cNvPicPr>
          <p:nvPr/>
        </p:nvPicPr>
        <p:blipFill>
          <a:blip r:embed="rId2">
            <a:alphaModFix amt="85000"/>
            <a:extLst>
              <a:ext uri="{28A0092B-C50C-407E-A947-70E740481C1C}">
                <a14:useLocalDpi xmlns:a14="http://schemas.microsoft.com/office/drawing/2010/main" val="0"/>
              </a:ext>
            </a:extLst>
          </a:blip>
          <a:srcRect/>
          <a:stretch/>
        </p:blipFill>
        <p:spPr>
          <a:xfrm>
            <a:off x="407211" y="1850066"/>
            <a:ext cx="11398710" cy="4799004"/>
          </a:xfrm>
          <a:prstGeom prst="rect">
            <a:avLst/>
          </a:prstGeom>
        </p:spPr>
      </p:pic>
      <p:grpSp>
        <p:nvGrpSpPr>
          <p:cNvPr id="27" name="Group 32">
            <a:extLst>
              <a:ext uri="{FF2B5EF4-FFF2-40B4-BE49-F238E27FC236}">
                <a16:creationId xmlns:a16="http://schemas.microsoft.com/office/drawing/2014/main" id="{31899178-EA2D-E7F7-56FA-C52D60F23DBE}"/>
              </a:ext>
            </a:extLst>
          </p:cNvPr>
          <p:cNvGrpSpPr/>
          <p:nvPr/>
        </p:nvGrpSpPr>
        <p:grpSpPr>
          <a:xfrm>
            <a:off x="3584765" y="1850066"/>
            <a:ext cx="5022469" cy="1299532"/>
            <a:chOff x="7914766" y="2610524"/>
            <a:chExt cx="3313236" cy="857278"/>
          </a:xfrm>
        </p:grpSpPr>
        <p:sp>
          <p:nvSpPr>
            <p:cNvPr id="28" name="Rectangle: Rounded Corners 13">
              <a:extLst>
                <a:ext uri="{FF2B5EF4-FFF2-40B4-BE49-F238E27FC236}">
                  <a16:creationId xmlns:a16="http://schemas.microsoft.com/office/drawing/2014/main" id="{C3B58654-CCFA-66EF-812C-AD895BE9C571}"/>
                </a:ext>
              </a:extLst>
            </p:cNvPr>
            <p:cNvSpPr/>
            <p:nvPr/>
          </p:nvSpPr>
          <p:spPr>
            <a:xfrm>
              <a:off x="7914766" y="2610524"/>
              <a:ext cx="3313236" cy="857278"/>
            </a:xfrm>
            <a:prstGeom prst="roundRect">
              <a:avLst>
                <a:gd name="adj" fmla="val 7321"/>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extBox 17">
              <a:extLst>
                <a:ext uri="{FF2B5EF4-FFF2-40B4-BE49-F238E27FC236}">
                  <a16:creationId xmlns:a16="http://schemas.microsoft.com/office/drawing/2014/main" id="{B42C672B-62D3-CB6A-C659-3E125221B40D}"/>
                </a:ext>
              </a:extLst>
            </p:cNvPr>
            <p:cNvSpPr txBox="1"/>
            <p:nvPr/>
          </p:nvSpPr>
          <p:spPr>
            <a:xfrm>
              <a:off x="8146604" y="2696396"/>
              <a:ext cx="2863502" cy="629407"/>
            </a:xfrm>
            <a:prstGeom prst="rect">
              <a:avLst/>
            </a:prstGeom>
            <a:noFill/>
          </p:spPr>
          <p:txBody>
            <a:bodyPr wrap="square">
              <a:spAutoFit/>
            </a:bodyPr>
            <a:lstStyle/>
            <a:p>
              <a:pPr algn="r"/>
              <a:r>
                <a:rPr lang="ar-EG" sz="2800" dirty="0">
                  <a:solidFill>
                    <a:srgbClr val="4A431E"/>
                  </a:solidFill>
                  <a:latin typeface="Adobe Arabic" panose="02040503050201020203" pitchFamily="18" charset="-78"/>
                  <a:cs typeface="Adobe Arabic" panose="02040503050201020203" pitchFamily="18" charset="-78"/>
                </a:rPr>
                <a:t>"ما الفرق بين القائد والمدير في نظرك؟ وهل يمكن لشخص واحد أن يجمع بين الصفتين"؟</a:t>
              </a:r>
              <a:endParaRPr lang="en-US" sz="2800" dirty="0">
                <a:solidFill>
                  <a:srgbClr val="4A431E"/>
                </a:solidFill>
                <a:latin typeface="Adobe Arabic" panose="02040503050201020203" pitchFamily="18" charset="-78"/>
                <a:cs typeface="Adobe Arabic" panose="02040503050201020203" pitchFamily="18" charset="-78"/>
              </a:endParaRPr>
            </a:p>
          </p:txBody>
        </p:sp>
      </p:grpSp>
    </p:spTree>
    <p:extLst>
      <p:ext uri="{BB962C8B-B14F-4D97-AF65-F5344CB8AC3E}">
        <p14:creationId xmlns:p14="http://schemas.microsoft.com/office/powerpoint/2010/main" val="166853345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25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ppt_x"/>
                                          </p:val>
                                        </p:tav>
                                        <p:tav tm="100000">
                                          <p:val>
                                            <p:strVal val="#ppt_x"/>
                                          </p:val>
                                        </p:tav>
                                      </p:tavLst>
                                    </p:anim>
                                    <p:anim calcmode="lin" valueType="num">
                                      <p:cBhvr additive="base">
                                        <p:cTn id="8"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Shape 477">
          <a:extLst>
            <a:ext uri="{FF2B5EF4-FFF2-40B4-BE49-F238E27FC236}">
              <a16:creationId xmlns:a16="http://schemas.microsoft.com/office/drawing/2014/main" id="{40261760-4654-AA6B-E439-8C9D57B4F3F2}"/>
            </a:ext>
          </a:extLst>
        </p:cNvPr>
        <p:cNvGrpSpPr/>
        <p:nvPr/>
      </p:nvGrpSpPr>
      <p:grpSpPr>
        <a:xfrm>
          <a:off x="0" y="0"/>
          <a:ext cx="0" cy="0"/>
          <a:chOff x="0" y="0"/>
          <a:chExt cx="0" cy="0"/>
        </a:xfrm>
      </p:grpSpPr>
      <p:sp>
        <p:nvSpPr>
          <p:cNvPr id="2" name="عنوان 1">
            <a:extLst>
              <a:ext uri="{FF2B5EF4-FFF2-40B4-BE49-F238E27FC236}">
                <a16:creationId xmlns:a16="http://schemas.microsoft.com/office/drawing/2014/main" id="{75055F48-398A-1612-F749-7363BF909B39}"/>
              </a:ext>
            </a:extLst>
          </p:cNvPr>
          <p:cNvSpPr txBox="1">
            <a:spLocks/>
          </p:cNvSpPr>
          <p:nvPr/>
        </p:nvSpPr>
        <p:spPr>
          <a:xfrm>
            <a:off x="6213764" y="1"/>
            <a:ext cx="5779903" cy="1284790"/>
          </a:xfrm>
          <a:prstGeom prst="rect">
            <a:avLst/>
          </a:prstGeom>
        </p:spPr>
        <p:txBody>
          <a:bodyPr vert="horz" lIns="91440" tIns="45720" rIns="91440" bIns="45720" rtlCol="1" anchor="ctr">
            <a:noAutofit/>
          </a:bodyPr>
          <a:lstStyle>
            <a:lvl1pPr algn="r" defTabSz="914400" rtl="1" eaLnBrk="1" latinLnBrk="0" hangingPunct="1">
              <a:lnSpc>
                <a:spcPct val="90000"/>
              </a:lnSpc>
              <a:spcBef>
                <a:spcPct val="0"/>
              </a:spcBef>
              <a:buNone/>
              <a:defRPr sz="2800" kern="1200">
                <a:solidFill>
                  <a:srgbClr val="A9894C"/>
                </a:solidFill>
                <a:latin typeface="TS Safaa Bold" panose="00000800000000000000" pitchFamily="50" charset="-78"/>
                <a:ea typeface="+mj-ea"/>
                <a:cs typeface="TS Safaa Bold" panose="00000800000000000000" pitchFamily="50" charset="-78"/>
              </a:defRPr>
            </a:lvl1pPr>
          </a:lstStyle>
          <a:p>
            <a:pPr algn="ctr">
              <a:lnSpc>
                <a:spcPct val="100000"/>
              </a:lnSpc>
            </a:pPr>
            <a:r>
              <a:rPr lang="ar-AE" sz="32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rPr>
              <a:t>التقويم</a:t>
            </a:r>
          </a:p>
        </p:txBody>
      </p:sp>
      <p:sp>
        <p:nvSpPr>
          <p:cNvPr id="6" name="Rectangle: Rounded Corners 13">
            <a:extLst>
              <a:ext uri="{FF2B5EF4-FFF2-40B4-BE49-F238E27FC236}">
                <a16:creationId xmlns:a16="http://schemas.microsoft.com/office/drawing/2014/main" id="{D565FD44-8D3F-62CD-C4DA-C5E1CF987A28}"/>
              </a:ext>
            </a:extLst>
          </p:cNvPr>
          <p:cNvSpPr/>
          <p:nvPr/>
        </p:nvSpPr>
        <p:spPr>
          <a:xfrm>
            <a:off x="187616" y="1646324"/>
            <a:ext cx="11547184" cy="888532"/>
          </a:xfrm>
          <a:prstGeom prst="roundRect">
            <a:avLst>
              <a:gd name="adj" fmla="val 7321"/>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TextBox 7">
            <a:extLst>
              <a:ext uri="{FF2B5EF4-FFF2-40B4-BE49-F238E27FC236}">
                <a16:creationId xmlns:a16="http://schemas.microsoft.com/office/drawing/2014/main" id="{642658E4-37CD-6E8A-5192-7CE86A8B8BCA}"/>
              </a:ext>
            </a:extLst>
          </p:cNvPr>
          <p:cNvSpPr txBox="1"/>
          <p:nvPr/>
        </p:nvSpPr>
        <p:spPr>
          <a:xfrm>
            <a:off x="187616" y="1750182"/>
            <a:ext cx="11435424" cy="619272"/>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3"/>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sz="3200" b="1" dirty="0">
                <a:solidFill>
                  <a:srgbClr val="168489"/>
                </a:solidFill>
              </a:rPr>
              <a:t>اقترح ثلاث استراتيجيات يمكن أن تتبعها سارة لتحسين التواصل داخل القسم وبناء الثقة بين أعضاء الفريق.</a:t>
            </a:r>
            <a:endParaRPr lang="ar-AE" sz="3200" b="1" dirty="0">
              <a:solidFill>
                <a:srgbClr val="168489"/>
              </a:solidFill>
            </a:endParaRPr>
          </a:p>
        </p:txBody>
      </p:sp>
      <p:pic>
        <p:nvPicPr>
          <p:cNvPr id="4098" name="Picture 2" descr="Confused ">
            <a:extLst>
              <a:ext uri="{FF2B5EF4-FFF2-40B4-BE49-F238E27FC236}">
                <a16:creationId xmlns:a16="http://schemas.microsoft.com/office/drawing/2014/main" id="{1DE832E7-BDB6-2454-1FB1-9D44E925E45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2604304"/>
            <a:ext cx="4253696" cy="42536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2872288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1+#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par>
                                <p:cTn id="9" presetID="22" presetClass="entr" presetSubtype="2" fill="hold" nodeType="withEffect">
                                  <p:stCondLst>
                                    <p:cond delay="0"/>
                                  </p:stCondLst>
                                  <p:childTnLst>
                                    <p:set>
                                      <p:cBhvr>
                                        <p:cTn id="10" dur="1" fill="hold">
                                          <p:stCondLst>
                                            <p:cond delay="0"/>
                                          </p:stCondLst>
                                        </p:cTn>
                                        <p:tgtEl>
                                          <p:spTgt spid="4098"/>
                                        </p:tgtEl>
                                        <p:attrNameLst>
                                          <p:attrName>style.visibility</p:attrName>
                                        </p:attrNameLst>
                                      </p:cBhvr>
                                      <p:to>
                                        <p:strVal val="visible"/>
                                      </p:to>
                                    </p:set>
                                    <p:animEffect transition="in" filter="wipe(right)">
                                      <p:cBhvr>
                                        <p:cTn id="11" dur="500"/>
                                        <p:tgtEl>
                                          <p:spTgt spid="40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Shape 477">
          <a:extLst>
            <a:ext uri="{FF2B5EF4-FFF2-40B4-BE49-F238E27FC236}">
              <a16:creationId xmlns:a16="http://schemas.microsoft.com/office/drawing/2014/main" id="{ED8E9D56-3396-3D56-44EF-678EAFE93E59}"/>
            </a:ext>
          </a:extLst>
        </p:cNvPr>
        <p:cNvGrpSpPr/>
        <p:nvPr/>
      </p:nvGrpSpPr>
      <p:grpSpPr>
        <a:xfrm>
          <a:off x="0" y="0"/>
          <a:ext cx="0" cy="0"/>
          <a:chOff x="0" y="0"/>
          <a:chExt cx="0" cy="0"/>
        </a:xfrm>
      </p:grpSpPr>
      <p:sp>
        <p:nvSpPr>
          <p:cNvPr id="2" name="عنوان 1">
            <a:extLst>
              <a:ext uri="{FF2B5EF4-FFF2-40B4-BE49-F238E27FC236}">
                <a16:creationId xmlns:a16="http://schemas.microsoft.com/office/drawing/2014/main" id="{72774199-C0EA-40BD-0896-95C650277ECB}"/>
              </a:ext>
            </a:extLst>
          </p:cNvPr>
          <p:cNvSpPr txBox="1">
            <a:spLocks/>
          </p:cNvSpPr>
          <p:nvPr/>
        </p:nvSpPr>
        <p:spPr>
          <a:xfrm>
            <a:off x="6213764" y="1"/>
            <a:ext cx="5779903" cy="1284790"/>
          </a:xfrm>
          <a:prstGeom prst="rect">
            <a:avLst/>
          </a:prstGeom>
        </p:spPr>
        <p:txBody>
          <a:bodyPr vert="horz" lIns="91440" tIns="45720" rIns="91440" bIns="45720" rtlCol="1" anchor="ctr">
            <a:noAutofit/>
          </a:bodyPr>
          <a:lstStyle>
            <a:lvl1pPr algn="r" defTabSz="914400" rtl="1" eaLnBrk="1" latinLnBrk="0" hangingPunct="1">
              <a:lnSpc>
                <a:spcPct val="90000"/>
              </a:lnSpc>
              <a:spcBef>
                <a:spcPct val="0"/>
              </a:spcBef>
              <a:buNone/>
              <a:defRPr sz="2800" kern="1200">
                <a:solidFill>
                  <a:srgbClr val="A9894C"/>
                </a:solidFill>
                <a:latin typeface="TS Safaa Bold" panose="00000800000000000000" pitchFamily="50" charset="-78"/>
                <a:ea typeface="+mj-ea"/>
                <a:cs typeface="TS Safaa Bold" panose="00000800000000000000" pitchFamily="50" charset="-78"/>
              </a:defRPr>
            </a:lvl1pPr>
          </a:lstStyle>
          <a:p>
            <a:pPr algn="ctr">
              <a:lnSpc>
                <a:spcPct val="100000"/>
              </a:lnSpc>
            </a:pPr>
            <a:r>
              <a:rPr lang="ar-AE" sz="32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rPr>
              <a:t>التقويم</a:t>
            </a:r>
          </a:p>
        </p:txBody>
      </p:sp>
      <p:sp>
        <p:nvSpPr>
          <p:cNvPr id="6" name="Rectangle: Rounded Corners 13">
            <a:extLst>
              <a:ext uri="{FF2B5EF4-FFF2-40B4-BE49-F238E27FC236}">
                <a16:creationId xmlns:a16="http://schemas.microsoft.com/office/drawing/2014/main" id="{EBAC8542-8BFC-EC19-0B18-B4F4D670DABE}"/>
              </a:ext>
            </a:extLst>
          </p:cNvPr>
          <p:cNvSpPr/>
          <p:nvPr/>
        </p:nvSpPr>
        <p:spPr>
          <a:xfrm>
            <a:off x="890402" y="1646324"/>
            <a:ext cx="9665838" cy="888532"/>
          </a:xfrm>
          <a:prstGeom prst="roundRect">
            <a:avLst>
              <a:gd name="adj" fmla="val 7321"/>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9" name="TextBox 7">
            <a:extLst>
              <a:ext uri="{FF2B5EF4-FFF2-40B4-BE49-F238E27FC236}">
                <a16:creationId xmlns:a16="http://schemas.microsoft.com/office/drawing/2014/main" id="{B696727A-2F87-6DF3-2C25-879E1E7F81AF}"/>
              </a:ext>
            </a:extLst>
          </p:cNvPr>
          <p:cNvSpPr txBox="1"/>
          <p:nvPr/>
        </p:nvSpPr>
        <p:spPr>
          <a:xfrm>
            <a:off x="1330960" y="1750182"/>
            <a:ext cx="8829040" cy="619272"/>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3"/>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sz="3200" b="1" dirty="0">
                <a:solidFill>
                  <a:srgbClr val="168489"/>
                </a:solidFill>
              </a:rPr>
              <a:t>كيف يمكن لسارة إعادة هيكلة الاجتماعات الأسبوعية لتصبح أكثر فعالية؟</a:t>
            </a:r>
            <a:endParaRPr lang="ar-AE" sz="3200" b="1" dirty="0">
              <a:solidFill>
                <a:srgbClr val="168489"/>
              </a:solidFill>
            </a:endParaRPr>
          </a:p>
        </p:txBody>
      </p:sp>
      <p:pic>
        <p:nvPicPr>
          <p:cNvPr id="6146" name="Picture 2" descr="Idea ">
            <a:extLst>
              <a:ext uri="{FF2B5EF4-FFF2-40B4-BE49-F238E27FC236}">
                <a16:creationId xmlns:a16="http://schemas.microsoft.com/office/drawing/2014/main" id="{DA95082A-53BF-9878-F428-4B15EFE9437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2473312"/>
            <a:ext cx="4784202" cy="478420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418500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1+#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par>
                                <p:cTn id="9" presetID="22" presetClass="entr" presetSubtype="1" fill="hold" nodeType="withEffect">
                                  <p:stCondLst>
                                    <p:cond delay="0"/>
                                  </p:stCondLst>
                                  <p:childTnLst>
                                    <p:set>
                                      <p:cBhvr>
                                        <p:cTn id="10" dur="1" fill="hold">
                                          <p:stCondLst>
                                            <p:cond delay="0"/>
                                          </p:stCondLst>
                                        </p:cTn>
                                        <p:tgtEl>
                                          <p:spTgt spid="6146"/>
                                        </p:tgtEl>
                                        <p:attrNameLst>
                                          <p:attrName>style.visibility</p:attrName>
                                        </p:attrNameLst>
                                      </p:cBhvr>
                                      <p:to>
                                        <p:strVal val="visible"/>
                                      </p:to>
                                    </p:set>
                                    <p:animEffect transition="in" filter="wipe(up)">
                                      <p:cBhvr>
                                        <p:cTn id="11" dur="500"/>
                                        <p:tgtEl>
                                          <p:spTgt spid="61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Shape 477">
          <a:extLst>
            <a:ext uri="{FF2B5EF4-FFF2-40B4-BE49-F238E27FC236}">
              <a16:creationId xmlns:a16="http://schemas.microsoft.com/office/drawing/2014/main" id="{5EA4335F-48FB-3417-E466-9B8F25723B06}"/>
            </a:ext>
          </a:extLst>
        </p:cNvPr>
        <p:cNvGrpSpPr/>
        <p:nvPr/>
      </p:nvGrpSpPr>
      <p:grpSpPr>
        <a:xfrm>
          <a:off x="0" y="0"/>
          <a:ext cx="0" cy="0"/>
          <a:chOff x="0" y="0"/>
          <a:chExt cx="0" cy="0"/>
        </a:xfrm>
      </p:grpSpPr>
      <p:sp>
        <p:nvSpPr>
          <p:cNvPr id="2" name="عنوان 1">
            <a:extLst>
              <a:ext uri="{FF2B5EF4-FFF2-40B4-BE49-F238E27FC236}">
                <a16:creationId xmlns:a16="http://schemas.microsoft.com/office/drawing/2014/main" id="{7B912B09-8D56-E003-6D74-7F2A4155098E}"/>
              </a:ext>
            </a:extLst>
          </p:cNvPr>
          <p:cNvSpPr txBox="1">
            <a:spLocks/>
          </p:cNvSpPr>
          <p:nvPr/>
        </p:nvSpPr>
        <p:spPr>
          <a:xfrm>
            <a:off x="6213764" y="1"/>
            <a:ext cx="5779903" cy="1284790"/>
          </a:xfrm>
          <a:prstGeom prst="rect">
            <a:avLst/>
          </a:prstGeom>
        </p:spPr>
        <p:txBody>
          <a:bodyPr vert="horz" lIns="91440" tIns="45720" rIns="91440" bIns="45720" rtlCol="1" anchor="ctr">
            <a:noAutofit/>
          </a:bodyPr>
          <a:lstStyle>
            <a:lvl1pPr algn="r" defTabSz="914400" rtl="1" eaLnBrk="1" latinLnBrk="0" hangingPunct="1">
              <a:lnSpc>
                <a:spcPct val="90000"/>
              </a:lnSpc>
              <a:spcBef>
                <a:spcPct val="0"/>
              </a:spcBef>
              <a:buNone/>
              <a:defRPr sz="2800" kern="1200">
                <a:solidFill>
                  <a:srgbClr val="A9894C"/>
                </a:solidFill>
                <a:latin typeface="TS Safaa Bold" panose="00000800000000000000" pitchFamily="50" charset="-78"/>
                <a:ea typeface="+mj-ea"/>
                <a:cs typeface="TS Safaa Bold" panose="00000800000000000000" pitchFamily="50" charset="-78"/>
              </a:defRPr>
            </a:lvl1pPr>
          </a:lstStyle>
          <a:p>
            <a:pPr algn="ctr">
              <a:lnSpc>
                <a:spcPct val="100000"/>
              </a:lnSpc>
            </a:pPr>
            <a:r>
              <a:rPr lang="ar-AE" sz="32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rPr>
              <a:t>التقويم</a:t>
            </a:r>
          </a:p>
        </p:txBody>
      </p:sp>
      <p:sp>
        <p:nvSpPr>
          <p:cNvPr id="6" name="Rectangle: Rounded Corners 13">
            <a:extLst>
              <a:ext uri="{FF2B5EF4-FFF2-40B4-BE49-F238E27FC236}">
                <a16:creationId xmlns:a16="http://schemas.microsoft.com/office/drawing/2014/main" id="{1C936BA8-8BA3-5EFA-00A2-C6EE8ADC259F}"/>
              </a:ext>
            </a:extLst>
          </p:cNvPr>
          <p:cNvSpPr/>
          <p:nvPr/>
        </p:nvSpPr>
        <p:spPr>
          <a:xfrm>
            <a:off x="148722" y="1584780"/>
            <a:ext cx="11525118" cy="888532"/>
          </a:xfrm>
          <a:prstGeom prst="roundRect">
            <a:avLst>
              <a:gd name="adj" fmla="val 7321"/>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TextBox 7">
            <a:extLst>
              <a:ext uri="{FF2B5EF4-FFF2-40B4-BE49-F238E27FC236}">
                <a16:creationId xmlns:a16="http://schemas.microsoft.com/office/drawing/2014/main" id="{6366B4E3-A358-C024-8401-397AC6E30E66}"/>
              </a:ext>
            </a:extLst>
          </p:cNvPr>
          <p:cNvSpPr txBox="1"/>
          <p:nvPr/>
        </p:nvSpPr>
        <p:spPr>
          <a:xfrm>
            <a:off x="518160" y="1750182"/>
            <a:ext cx="11155680" cy="619272"/>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3"/>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sz="3200" b="1" dirty="0">
                <a:solidFill>
                  <a:srgbClr val="168489"/>
                </a:solidFill>
              </a:rPr>
              <a:t>ما الأساليب التي يمكن أن تستخدمها سارة للتأثير والإقناع في المهندسين القدامى الذين يقاومون التغيير؟</a:t>
            </a:r>
            <a:endParaRPr lang="ar-AE" sz="3200" b="1" dirty="0">
              <a:solidFill>
                <a:srgbClr val="168489"/>
              </a:solidFill>
            </a:endParaRPr>
          </a:p>
        </p:txBody>
      </p:sp>
      <p:pic>
        <p:nvPicPr>
          <p:cNvPr id="4" name="صورة 3">
            <a:extLst>
              <a:ext uri="{FF2B5EF4-FFF2-40B4-BE49-F238E27FC236}">
                <a16:creationId xmlns:a16="http://schemas.microsoft.com/office/drawing/2014/main" id="{C2BC1473-F8BA-841C-92AF-62572764AA75}"/>
              </a:ext>
            </a:extLst>
          </p:cNvPr>
          <p:cNvPicPr>
            <a:picLocks noChangeAspect="1"/>
          </p:cNvPicPr>
          <p:nvPr/>
        </p:nvPicPr>
        <p:blipFill>
          <a:blip r:embed="rId4"/>
          <a:stretch>
            <a:fillRect/>
          </a:stretch>
        </p:blipFill>
        <p:spPr>
          <a:xfrm>
            <a:off x="104172" y="2473312"/>
            <a:ext cx="4876800" cy="4876800"/>
          </a:xfrm>
          <a:prstGeom prst="rect">
            <a:avLst/>
          </a:prstGeom>
        </p:spPr>
      </p:pic>
    </p:spTree>
    <p:extLst>
      <p:ext uri="{BB962C8B-B14F-4D97-AF65-F5344CB8AC3E}">
        <p14:creationId xmlns:p14="http://schemas.microsoft.com/office/powerpoint/2010/main" val="282694146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1+#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par>
                                <p:cTn id="9" presetID="22" presetClass="entr" presetSubtype="8"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left)">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Shape 477">
          <a:extLst>
            <a:ext uri="{FF2B5EF4-FFF2-40B4-BE49-F238E27FC236}">
              <a16:creationId xmlns:a16="http://schemas.microsoft.com/office/drawing/2014/main" id="{28BD6C3F-B540-AC02-E766-83E1D7ECF5A9}"/>
            </a:ext>
          </a:extLst>
        </p:cNvPr>
        <p:cNvGrpSpPr/>
        <p:nvPr/>
      </p:nvGrpSpPr>
      <p:grpSpPr>
        <a:xfrm>
          <a:off x="0" y="0"/>
          <a:ext cx="0" cy="0"/>
          <a:chOff x="0" y="0"/>
          <a:chExt cx="0" cy="0"/>
        </a:xfrm>
      </p:grpSpPr>
      <p:sp>
        <p:nvSpPr>
          <p:cNvPr id="5" name="عنوان 1">
            <a:extLst>
              <a:ext uri="{FF2B5EF4-FFF2-40B4-BE49-F238E27FC236}">
                <a16:creationId xmlns:a16="http://schemas.microsoft.com/office/drawing/2014/main" id="{1CC5C4E0-32C4-BD2D-B57B-5F954D44AF59}"/>
              </a:ext>
            </a:extLst>
          </p:cNvPr>
          <p:cNvSpPr txBox="1">
            <a:spLocks/>
          </p:cNvSpPr>
          <p:nvPr/>
        </p:nvSpPr>
        <p:spPr>
          <a:xfrm>
            <a:off x="3653653" y="0"/>
            <a:ext cx="4884691" cy="1924253"/>
          </a:xfrm>
          <a:prstGeom prst="rect">
            <a:avLst/>
          </a:prstGeom>
        </p:spPr>
        <p:txBody>
          <a:bodyPr vert="horz" lIns="91440" tIns="45720" rIns="91440" bIns="45720" rtlCol="1" anchor="ctr">
            <a:noAutofit/>
          </a:bodyPr>
          <a:lstStyle>
            <a:lvl1pPr algn="r" defTabSz="914400" rtl="1" eaLnBrk="1" latinLnBrk="0" hangingPunct="1">
              <a:lnSpc>
                <a:spcPct val="90000"/>
              </a:lnSpc>
              <a:spcBef>
                <a:spcPct val="0"/>
              </a:spcBef>
              <a:buNone/>
              <a:defRPr sz="2800" kern="1200">
                <a:solidFill>
                  <a:srgbClr val="A9894C"/>
                </a:solidFill>
                <a:latin typeface="TS Safaa Bold" panose="00000800000000000000" pitchFamily="50" charset="-78"/>
                <a:ea typeface="+mj-ea"/>
                <a:cs typeface="TS Safaa Bold" panose="00000800000000000000" pitchFamily="50" charset="-78"/>
              </a:defRPr>
            </a:lvl1pPr>
          </a:lstStyle>
          <a:p>
            <a:pPr algn="ctr">
              <a:lnSpc>
                <a:spcPct val="200000"/>
              </a:lnSpc>
            </a:pPr>
            <a:r>
              <a:rPr lang="ar-AE" sz="96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rPr>
              <a:t>الخاتمة</a:t>
            </a:r>
            <a:endParaRPr lang="en-US" sz="96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endParaRPr>
          </a:p>
        </p:txBody>
      </p:sp>
      <p:pic>
        <p:nvPicPr>
          <p:cNvPr id="6" name="Picture 5" descr="A calendar with a note on it&#10;&#10;AI-generated content may be incorrect.">
            <a:extLst>
              <a:ext uri="{FF2B5EF4-FFF2-40B4-BE49-F238E27FC236}">
                <a16:creationId xmlns:a16="http://schemas.microsoft.com/office/drawing/2014/main" id="{C1CF5E32-F751-56BB-234E-5514B2BB7F45}"/>
              </a:ext>
            </a:extLst>
          </p:cNvPr>
          <p:cNvPicPr>
            <a:picLocks noChangeAspect="1"/>
          </p:cNvPicPr>
          <p:nvPr/>
        </p:nvPicPr>
        <p:blipFill>
          <a:blip r:embed="rId3"/>
          <a:stretch>
            <a:fillRect/>
          </a:stretch>
        </p:blipFill>
        <p:spPr>
          <a:xfrm>
            <a:off x="3054452" y="2121223"/>
            <a:ext cx="6083094" cy="4936070"/>
          </a:xfrm>
          <a:prstGeom prst="rect">
            <a:avLst/>
          </a:prstGeom>
        </p:spPr>
      </p:pic>
      <p:sp>
        <p:nvSpPr>
          <p:cNvPr id="7" name="Rectangle 6">
            <a:extLst>
              <a:ext uri="{FF2B5EF4-FFF2-40B4-BE49-F238E27FC236}">
                <a16:creationId xmlns:a16="http://schemas.microsoft.com/office/drawing/2014/main" id="{0574DF98-3708-5C66-D4B4-A03FB5E0ED08}"/>
              </a:ext>
            </a:extLst>
          </p:cNvPr>
          <p:cNvSpPr/>
          <p:nvPr/>
        </p:nvSpPr>
        <p:spPr>
          <a:xfrm>
            <a:off x="6494585" y="3868615"/>
            <a:ext cx="1008184" cy="703385"/>
          </a:xfrm>
          <a:prstGeom prst="rect">
            <a:avLst/>
          </a:prstGeom>
          <a:solidFill>
            <a:srgbClr val="31AFA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8525628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Shape 477">
          <a:extLst>
            <a:ext uri="{FF2B5EF4-FFF2-40B4-BE49-F238E27FC236}">
              <a16:creationId xmlns:a16="http://schemas.microsoft.com/office/drawing/2014/main" id="{4668D1CB-5B13-A037-7645-8C2DA77EB940}"/>
            </a:ext>
          </a:extLst>
        </p:cNvPr>
        <p:cNvGrpSpPr/>
        <p:nvPr/>
      </p:nvGrpSpPr>
      <p:grpSpPr>
        <a:xfrm>
          <a:off x="0" y="0"/>
          <a:ext cx="0" cy="0"/>
          <a:chOff x="0" y="0"/>
          <a:chExt cx="0" cy="0"/>
        </a:xfrm>
      </p:grpSpPr>
      <p:sp>
        <p:nvSpPr>
          <p:cNvPr id="5" name="عنوان 1">
            <a:extLst>
              <a:ext uri="{FF2B5EF4-FFF2-40B4-BE49-F238E27FC236}">
                <a16:creationId xmlns:a16="http://schemas.microsoft.com/office/drawing/2014/main" id="{C0C9D1B3-AA1B-62F4-15BD-CD4D11A1E0D8}"/>
              </a:ext>
            </a:extLst>
          </p:cNvPr>
          <p:cNvSpPr txBox="1">
            <a:spLocks/>
          </p:cNvSpPr>
          <p:nvPr/>
        </p:nvSpPr>
        <p:spPr>
          <a:xfrm>
            <a:off x="8900160" y="0"/>
            <a:ext cx="3129280" cy="995680"/>
          </a:xfrm>
          <a:prstGeom prst="rect">
            <a:avLst/>
          </a:prstGeom>
        </p:spPr>
        <p:txBody>
          <a:bodyPr vert="horz" lIns="91440" tIns="45720" rIns="91440" bIns="45720" rtlCol="1" anchor="ctr">
            <a:noAutofit/>
          </a:bodyPr>
          <a:lstStyle>
            <a:lvl1pPr algn="r" defTabSz="914400" rtl="1" eaLnBrk="1" latinLnBrk="0" hangingPunct="1">
              <a:lnSpc>
                <a:spcPct val="90000"/>
              </a:lnSpc>
              <a:spcBef>
                <a:spcPct val="0"/>
              </a:spcBef>
              <a:buNone/>
              <a:defRPr sz="2800" kern="1200">
                <a:solidFill>
                  <a:srgbClr val="A9894C"/>
                </a:solidFill>
                <a:latin typeface="TS Safaa Bold" panose="00000800000000000000" pitchFamily="50" charset="-78"/>
                <a:ea typeface="+mj-ea"/>
                <a:cs typeface="TS Safaa Bold" panose="00000800000000000000" pitchFamily="50" charset="-78"/>
              </a:defRPr>
            </a:lvl1pPr>
          </a:lstStyle>
          <a:p>
            <a:pPr algn="ctr">
              <a:lnSpc>
                <a:spcPct val="200000"/>
              </a:lnSpc>
            </a:pPr>
            <a:r>
              <a:rPr lang="ar-AE" sz="4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rPr>
              <a:t>الخاتمة</a:t>
            </a:r>
            <a:endParaRPr lang="en-US" sz="4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endParaRPr>
          </a:p>
        </p:txBody>
      </p:sp>
      <p:pic>
        <p:nvPicPr>
          <p:cNvPr id="6" name="Picture 5" descr="A calendar with a note on it&#10;&#10;AI-generated content may be incorrect.">
            <a:extLst>
              <a:ext uri="{FF2B5EF4-FFF2-40B4-BE49-F238E27FC236}">
                <a16:creationId xmlns:a16="http://schemas.microsoft.com/office/drawing/2014/main" id="{193C6A91-D91F-86B6-48E5-30BBF3C999EF}"/>
              </a:ext>
            </a:extLst>
          </p:cNvPr>
          <p:cNvPicPr>
            <a:picLocks noChangeAspect="1"/>
          </p:cNvPicPr>
          <p:nvPr/>
        </p:nvPicPr>
        <p:blipFill>
          <a:blip r:embed="rId3"/>
          <a:stretch>
            <a:fillRect/>
          </a:stretch>
        </p:blipFill>
        <p:spPr>
          <a:xfrm>
            <a:off x="77492" y="4064000"/>
            <a:ext cx="3197814" cy="2594836"/>
          </a:xfrm>
          <a:prstGeom prst="rect">
            <a:avLst/>
          </a:prstGeom>
        </p:spPr>
      </p:pic>
      <p:sp>
        <p:nvSpPr>
          <p:cNvPr id="3" name="TextBox 28">
            <a:extLst>
              <a:ext uri="{FF2B5EF4-FFF2-40B4-BE49-F238E27FC236}">
                <a16:creationId xmlns:a16="http://schemas.microsoft.com/office/drawing/2014/main" id="{726F431F-A56B-6F53-B560-9A63D4285591}"/>
              </a:ext>
            </a:extLst>
          </p:cNvPr>
          <p:cNvSpPr txBox="1"/>
          <p:nvPr/>
        </p:nvSpPr>
        <p:spPr>
          <a:xfrm>
            <a:off x="1676399" y="1283124"/>
            <a:ext cx="10155470" cy="1791260"/>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pPr rtl="1"/>
            <a:r>
              <a:rPr lang="ar-EG" b="0" dirty="0">
                <a:solidFill>
                  <a:schemeClr val="bg1"/>
                </a:solidFill>
              </a:rPr>
              <a:t>في ختام هذه الجلسة، تناولنا مهارات التواصل القيادي وبناء العلاقات كأحد أهم الركائز للقيادة والإشراف الفعّال. استكشفنا مهارات الاتصال الأساسية وكيف يمكن للقادة استخدامها للتأثير والإقناع، بالإضافة إلى أهمية بناء الثقة وتعزيز العلاقات المهنية في بيئة العمل.</a:t>
            </a:r>
          </a:p>
        </p:txBody>
      </p:sp>
      <p:sp>
        <p:nvSpPr>
          <p:cNvPr id="4" name="TextBox 28">
            <a:extLst>
              <a:ext uri="{FF2B5EF4-FFF2-40B4-BE49-F238E27FC236}">
                <a16:creationId xmlns:a16="http://schemas.microsoft.com/office/drawing/2014/main" id="{CC9A199D-6E67-9DDF-9449-D023956E22EB}"/>
              </a:ext>
            </a:extLst>
          </p:cNvPr>
          <p:cNvSpPr txBox="1"/>
          <p:nvPr/>
        </p:nvSpPr>
        <p:spPr>
          <a:xfrm>
            <a:off x="2987040" y="3580318"/>
            <a:ext cx="8936270" cy="1791260"/>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pPr rtl="1"/>
            <a:r>
              <a:rPr lang="ar-EG" b="0" dirty="0">
                <a:solidFill>
                  <a:schemeClr val="bg1"/>
                </a:solidFill>
              </a:rPr>
              <a:t>كما تعرّفنا على أساليب إدارة الاجتماعات الإشرافية بفعالية، وحدّدنا المعوقات الشائعة للتواصل واستراتيجيات التغلب عليها. من خلال النشاطات والتمارين العملية، قمنا بتطبيق هذه المهارات في مواقف واقعية، وتبادلنا الخبرات والدروس المستفادة.</a:t>
            </a:r>
          </a:p>
        </p:txBody>
      </p:sp>
    </p:spTree>
    <p:extLst>
      <p:ext uri="{BB962C8B-B14F-4D97-AF65-F5344CB8AC3E}">
        <p14:creationId xmlns:p14="http://schemas.microsoft.com/office/powerpoint/2010/main" val="338461859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3" grpId="0"/>
      <p:bldP spid="4" grpId="0"/>
    </p:bld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Shape 477">
          <a:extLst>
            <a:ext uri="{FF2B5EF4-FFF2-40B4-BE49-F238E27FC236}">
              <a16:creationId xmlns:a16="http://schemas.microsoft.com/office/drawing/2014/main" id="{D49D3D4C-5095-67B9-3844-793CEEC7B0EE}"/>
            </a:ext>
          </a:extLst>
        </p:cNvPr>
        <p:cNvGrpSpPr/>
        <p:nvPr/>
      </p:nvGrpSpPr>
      <p:grpSpPr>
        <a:xfrm>
          <a:off x="0" y="0"/>
          <a:ext cx="0" cy="0"/>
          <a:chOff x="0" y="0"/>
          <a:chExt cx="0" cy="0"/>
        </a:xfrm>
      </p:grpSpPr>
      <p:sp>
        <p:nvSpPr>
          <p:cNvPr id="5" name="عنوان 1">
            <a:extLst>
              <a:ext uri="{FF2B5EF4-FFF2-40B4-BE49-F238E27FC236}">
                <a16:creationId xmlns:a16="http://schemas.microsoft.com/office/drawing/2014/main" id="{61AA99BA-7E6E-4606-5B0A-C835EA03A894}"/>
              </a:ext>
            </a:extLst>
          </p:cNvPr>
          <p:cNvSpPr txBox="1">
            <a:spLocks/>
          </p:cNvSpPr>
          <p:nvPr/>
        </p:nvSpPr>
        <p:spPr>
          <a:xfrm>
            <a:off x="8900160" y="0"/>
            <a:ext cx="3129280" cy="995680"/>
          </a:xfrm>
          <a:prstGeom prst="rect">
            <a:avLst/>
          </a:prstGeom>
        </p:spPr>
        <p:txBody>
          <a:bodyPr vert="horz" lIns="91440" tIns="45720" rIns="91440" bIns="45720" rtlCol="1" anchor="ctr">
            <a:noAutofit/>
          </a:bodyPr>
          <a:lstStyle>
            <a:lvl1pPr algn="r" defTabSz="914400" rtl="1" eaLnBrk="1" latinLnBrk="0" hangingPunct="1">
              <a:lnSpc>
                <a:spcPct val="90000"/>
              </a:lnSpc>
              <a:spcBef>
                <a:spcPct val="0"/>
              </a:spcBef>
              <a:buNone/>
              <a:defRPr sz="2800" kern="1200">
                <a:solidFill>
                  <a:srgbClr val="A9894C"/>
                </a:solidFill>
                <a:latin typeface="TS Safaa Bold" panose="00000800000000000000" pitchFamily="50" charset="-78"/>
                <a:ea typeface="+mj-ea"/>
                <a:cs typeface="TS Safaa Bold" panose="00000800000000000000" pitchFamily="50" charset="-78"/>
              </a:defRPr>
            </a:lvl1pPr>
          </a:lstStyle>
          <a:p>
            <a:pPr algn="ctr">
              <a:lnSpc>
                <a:spcPct val="200000"/>
              </a:lnSpc>
            </a:pPr>
            <a:r>
              <a:rPr lang="ar-AE" sz="4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rPr>
              <a:t>الخاتمة</a:t>
            </a:r>
            <a:endParaRPr lang="en-US" sz="4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endParaRPr>
          </a:p>
        </p:txBody>
      </p:sp>
      <p:pic>
        <p:nvPicPr>
          <p:cNvPr id="6" name="Picture 5" descr="A calendar with a note on it&#10;&#10;AI-generated content may be incorrect.">
            <a:extLst>
              <a:ext uri="{FF2B5EF4-FFF2-40B4-BE49-F238E27FC236}">
                <a16:creationId xmlns:a16="http://schemas.microsoft.com/office/drawing/2014/main" id="{4CA22D85-55AA-17A7-642D-EBEEB671AEA1}"/>
              </a:ext>
            </a:extLst>
          </p:cNvPr>
          <p:cNvPicPr>
            <a:picLocks noChangeAspect="1"/>
          </p:cNvPicPr>
          <p:nvPr/>
        </p:nvPicPr>
        <p:blipFill>
          <a:blip r:embed="rId3"/>
          <a:stretch>
            <a:fillRect/>
          </a:stretch>
        </p:blipFill>
        <p:spPr>
          <a:xfrm>
            <a:off x="77492" y="4064000"/>
            <a:ext cx="3197814" cy="2594836"/>
          </a:xfrm>
          <a:prstGeom prst="rect">
            <a:avLst/>
          </a:prstGeom>
        </p:spPr>
      </p:pic>
      <p:sp>
        <p:nvSpPr>
          <p:cNvPr id="3" name="TextBox 28">
            <a:extLst>
              <a:ext uri="{FF2B5EF4-FFF2-40B4-BE49-F238E27FC236}">
                <a16:creationId xmlns:a16="http://schemas.microsoft.com/office/drawing/2014/main" id="{BC25E7B0-8C5B-23A7-AA8A-AE07BFA0AA4C}"/>
              </a:ext>
            </a:extLst>
          </p:cNvPr>
          <p:cNvSpPr txBox="1"/>
          <p:nvPr/>
        </p:nvSpPr>
        <p:spPr>
          <a:xfrm>
            <a:off x="1676399" y="1283124"/>
            <a:ext cx="10155470" cy="1791260"/>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pPr rtl="1"/>
            <a:r>
              <a:rPr lang="ar-EG" b="0" dirty="0">
                <a:solidFill>
                  <a:schemeClr val="bg1"/>
                </a:solidFill>
              </a:rPr>
              <a:t>التواصل القيادي الفعّال ليس مجرّد مهارة تقنية، بل هو فن يتطلب الممارسة المستمرة والتعلّم والتطوير. كما يتطلب الوعي الذاتي والانفتاح على التغذية الراجعة والمرونة في تكييف الأساليب وفقاً للمواقف والأشخاص.</a:t>
            </a:r>
          </a:p>
        </p:txBody>
      </p:sp>
      <p:sp>
        <p:nvSpPr>
          <p:cNvPr id="4" name="TextBox 28">
            <a:extLst>
              <a:ext uri="{FF2B5EF4-FFF2-40B4-BE49-F238E27FC236}">
                <a16:creationId xmlns:a16="http://schemas.microsoft.com/office/drawing/2014/main" id="{ED544C9C-C347-E08D-30E1-183FEB5CB0A9}"/>
              </a:ext>
            </a:extLst>
          </p:cNvPr>
          <p:cNvSpPr txBox="1"/>
          <p:nvPr/>
        </p:nvSpPr>
        <p:spPr>
          <a:xfrm>
            <a:off x="2895599" y="3361828"/>
            <a:ext cx="8936270" cy="1224951"/>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pPr rtl="1"/>
            <a:r>
              <a:rPr lang="ar-EG" b="0" dirty="0">
                <a:solidFill>
                  <a:schemeClr val="bg1"/>
                </a:solidFill>
              </a:rPr>
              <a:t>تذكّروا دائماً أن القائد الناجح ليس بالضرورة من يتحدّث أكثر، بل من يستمع أفضل، ومن يستطيع إيصال رسالته بوضوح وتأثير، ومن يبني جسور الثقة مع فريقه.</a:t>
            </a:r>
          </a:p>
        </p:txBody>
      </p:sp>
      <p:sp>
        <p:nvSpPr>
          <p:cNvPr id="2" name="TextBox 28">
            <a:extLst>
              <a:ext uri="{FF2B5EF4-FFF2-40B4-BE49-F238E27FC236}">
                <a16:creationId xmlns:a16="http://schemas.microsoft.com/office/drawing/2014/main" id="{D8702D5F-F764-7CA6-9932-502A16057829}"/>
              </a:ext>
            </a:extLst>
          </p:cNvPr>
          <p:cNvSpPr txBox="1"/>
          <p:nvPr/>
        </p:nvSpPr>
        <p:spPr>
          <a:xfrm>
            <a:off x="2895599" y="4874223"/>
            <a:ext cx="8936270" cy="1791260"/>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pPr rtl="1"/>
            <a:r>
              <a:rPr lang="ar-EG" b="0" dirty="0">
                <a:solidFill>
                  <a:schemeClr val="bg1"/>
                </a:solidFill>
              </a:rPr>
              <a:t>وكما قال ستيفن كوفي: "التواصل هو المهارة الأكثر أهمية في الحياة". فلنعمل على تطوير مهاراتنا التواصلية باستمرار، ولنجعل منها أداة فعّالة لتحقيق النجاح في مهامنا القيادية والإشرافية.</a:t>
            </a:r>
          </a:p>
        </p:txBody>
      </p:sp>
    </p:spTree>
    <p:extLst>
      <p:ext uri="{BB962C8B-B14F-4D97-AF65-F5344CB8AC3E}">
        <p14:creationId xmlns:p14="http://schemas.microsoft.com/office/powerpoint/2010/main" val="145334504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fade">
                                      <p:cBhvr>
                                        <p:cTn id="22" dur="1000"/>
                                        <p:tgtEl>
                                          <p:spTgt spid="2"/>
                                        </p:tgtEl>
                                      </p:cBhvr>
                                    </p:animEffect>
                                    <p:anim calcmode="lin" valueType="num">
                                      <p:cBhvr>
                                        <p:cTn id="23" dur="1000" fill="hold"/>
                                        <p:tgtEl>
                                          <p:spTgt spid="2"/>
                                        </p:tgtEl>
                                        <p:attrNameLst>
                                          <p:attrName>ppt_x</p:attrName>
                                        </p:attrNameLst>
                                      </p:cBhvr>
                                      <p:tavLst>
                                        <p:tav tm="0">
                                          <p:val>
                                            <p:strVal val="#ppt_x"/>
                                          </p:val>
                                        </p:tav>
                                        <p:tav tm="100000">
                                          <p:val>
                                            <p:strVal val="#ppt_x"/>
                                          </p:val>
                                        </p:tav>
                                      </p:tavLst>
                                    </p:anim>
                                    <p:anim calcmode="lin" valueType="num">
                                      <p:cBhvr>
                                        <p:cTn id="24"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3" grpId="0"/>
      <p:bldP spid="4" grpId="0"/>
      <p:bldP spid="2" grpId="0"/>
    </p:bld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مجموعة 16"/>
          <p:cNvGrpSpPr/>
          <p:nvPr/>
        </p:nvGrpSpPr>
        <p:grpSpPr>
          <a:xfrm>
            <a:off x="5149904" y="2329903"/>
            <a:ext cx="6530032" cy="1062021"/>
            <a:chOff x="5149904" y="2436930"/>
            <a:chExt cx="6530032" cy="1062021"/>
          </a:xfrm>
        </p:grpSpPr>
        <p:sp>
          <p:nvSpPr>
            <p:cNvPr id="19" name="Title 1">
              <a:extLst>
                <a:ext uri="{FF2B5EF4-FFF2-40B4-BE49-F238E27FC236}">
                  <a16:creationId xmlns:a16="http://schemas.microsoft.com/office/drawing/2014/main" id="{E0197EA2-8A0A-2439-183A-A843C905F943}"/>
                </a:ext>
              </a:extLst>
            </p:cNvPr>
            <p:cNvSpPr txBox="1">
              <a:spLocks/>
            </p:cNvSpPr>
            <p:nvPr/>
          </p:nvSpPr>
          <p:spPr>
            <a:xfrm>
              <a:off x="5149904" y="2826898"/>
              <a:ext cx="6358689" cy="500458"/>
            </a:xfrm>
            <a:prstGeom prst="rect">
              <a:avLst/>
            </a:prstGeom>
          </p:spPr>
          <p:txBody>
            <a:bodyPr anchor="b">
              <a:noAutofit/>
            </a:bodyPr>
            <a:lstStyle>
              <a:lvl1pPr algn="r" defTabSz="914400" rtl="1" eaLnBrk="1" latinLnBrk="0" hangingPunct="1">
                <a:lnSpc>
                  <a:spcPct val="90000"/>
                </a:lnSpc>
                <a:spcBef>
                  <a:spcPct val="0"/>
                </a:spcBef>
                <a:buNone/>
                <a:defRPr sz="2800" kern="1200">
                  <a:solidFill>
                    <a:srgbClr val="1C3280"/>
                  </a:solidFill>
                  <a:latin typeface="+mj-lt"/>
                  <a:ea typeface="+mj-ea"/>
                  <a:cs typeface="+mj-cs"/>
                </a:defRPr>
              </a:lvl1pPr>
            </a:lstStyle>
            <a:p>
              <a:r>
                <a:rPr lang="ar-SA" sz="2500" dirty="0">
                  <a:solidFill>
                    <a:srgbClr val="8EE1DE"/>
                  </a:solidFill>
                  <a:latin typeface="SST Arabic Medium" panose="020B0604030504020204" pitchFamily="34" charset="-78"/>
                  <a:cs typeface="SST Arabic Medium" panose="020B0604030504020204" pitchFamily="34" charset="-78"/>
                </a:rPr>
                <a:t>بناء الفرق والتحفيز وتمكين الموظفين</a:t>
              </a:r>
            </a:p>
          </p:txBody>
        </p:sp>
        <p:grpSp>
          <p:nvGrpSpPr>
            <p:cNvPr id="20" name="Group 3"/>
            <p:cNvGrpSpPr/>
            <p:nvPr/>
          </p:nvGrpSpPr>
          <p:grpSpPr>
            <a:xfrm>
              <a:off x="5149904" y="2436930"/>
              <a:ext cx="6406631" cy="1062021"/>
              <a:chOff x="-59571" y="-104775"/>
              <a:chExt cx="2531015" cy="419564"/>
            </a:xfrm>
          </p:grpSpPr>
          <p:sp>
            <p:nvSpPr>
              <p:cNvPr id="30" name="Freeform 4"/>
              <p:cNvSpPr/>
              <p:nvPr/>
            </p:nvSpPr>
            <p:spPr>
              <a:xfrm>
                <a:off x="-59571" y="-10016"/>
                <a:ext cx="2531015" cy="314789"/>
              </a:xfrm>
              <a:custGeom>
                <a:avLst/>
                <a:gdLst/>
                <a:ahLst/>
                <a:cxnLst/>
                <a:rect l="l" t="t" r="r" b="b"/>
                <a:pathLst>
                  <a:path w="2471444" h="314789">
                    <a:moveTo>
                      <a:pt x="0" y="0"/>
                    </a:moveTo>
                    <a:lnTo>
                      <a:pt x="2471444" y="0"/>
                    </a:lnTo>
                    <a:lnTo>
                      <a:pt x="2471444" y="314789"/>
                    </a:lnTo>
                    <a:lnTo>
                      <a:pt x="0" y="314789"/>
                    </a:lnTo>
                    <a:close/>
                  </a:path>
                </a:pathLst>
              </a:custGeom>
              <a:gradFill rotWithShape="1">
                <a:gsLst>
                  <a:gs pos="0">
                    <a:srgbClr val="8ED2D1">
                      <a:alpha val="21000"/>
                    </a:srgbClr>
                  </a:gs>
                  <a:gs pos="100000">
                    <a:srgbClr val="FFFFFF">
                      <a:alpha val="21000"/>
                    </a:srgbClr>
                  </a:gs>
                </a:gsLst>
                <a:lin ang="2700000"/>
              </a:gradFill>
            </p:spPr>
            <p:txBody>
              <a:bodyPr/>
              <a:lstStyle/>
              <a:p>
                <a:endParaRPr lang="fr-FR" dirty="0"/>
              </a:p>
            </p:txBody>
          </p:sp>
          <p:sp>
            <p:nvSpPr>
              <p:cNvPr id="31" name="TextBox 5"/>
              <p:cNvSpPr txBox="1"/>
              <p:nvPr/>
            </p:nvSpPr>
            <p:spPr>
              <a:xfrm>
                <a:off x="0" y="-104775"/>
                <a:ext cx="2471444" cy="419564"/>
              </a:xfrm>
              <a:prstGeom prst="rect">
                <a:avLst/>
              </a:prstGeom>
            </p:spPr>
            <p:txBody>
              <a:bodyPr lIns="33867" tIns="33867" rIns="33867" bIns="33867" rtlCol="0" anchor="ctr"/>
              <a:lstStyle/>
              <a:p>
                <a:pPr algn="ctr">
                  <a:lnSpc>
                    <a:spcPts val="2382"/>
                  </a:lnSpc>
                </a:pPr>
                <a:endParaRPr sz="1200" dirty="0">
                  <a:solidFill>
                    <a:prstClr val="black"/>
                  </a:solidFill>
                </a:endParaRPr>
              </a:p>
            </p:txBody>
          </p:sp>
        </p:grpSp>
        <p:grpSp>
          <p:nvGrpSpPr>
            <p:cNvPr id="24" name="Group 6"/>
            <p:cNvGrpSpPr/>
            <p:nvPr/>
          </p:nvGrpSpPr>
          <p:grpSpPr>
            <a:xfrm>
              <a:off x="11556535" y="2702142"/>
              <a:ext cx="123401" cy="796809"/>
              <a:chOff x="0" y="0"/>
              <a:chExt cx="48751" cy="314789"/>
            </a:xfrm>
          </p:grpSpPr>
          <p:sp>
            <p:nvSpPr>
              <p:cNvPr id="28" name="Freeform 7"/>
              <p:cNvSpPr/>
              <p:nvPr/>
            </p:nvSpPr>
            <p:spPr>
              <a:xfrm>
                <a:off x="0" y="0"/>
                <a:ext cx="48751" cy="314789"/>
              </a:xfrm>
              <a:custGeom>
                <a:avLst/>
                <a:gdLst/>
                <a:ahLst/>
                <a:cxnLst/>
                <a:rect l="l" t="t" r="r" b="b"/>
                <a:pathLst>
                  <a:path w="48751" h="314789">
                    <a:moveTo>
                      <a:pt x="0" y="0"/>
                    </a:moveTo>
                    <a:lnTo>
                      <a:pt x="48751" y="0"/>
                    </a:lnTo>
                    <a:lnTo>
                      <a:pt x="48751" y="314789"/>
                    </a:lnTo>
                    <a:lnTo>
                      <a:pt x="0" y="314789"/>
                    </a:lnTo>
                    <a:close/>
                  </a:path>
                </a:pathLst>
              </a:custGeom>
              <a:gradFill rotWithShape="1">
                <a:gsLst>
                  <a:gs pos="0">
                    <a:srgbClr val="A5DBDB">
                      <a:alpha val="100000"/>
                    </a:srgbClr>
                  </a:gs>
                  <a:gs pos="100000">
                    <a:srgbClr val="02BBB5">
                      <a:alpha val="100000"/>
                    </a:srgbClr>
                  </a:gs>
                </a:gsLst>
                <a:lin ang="5400000"/>
              </a:gradFill>
            </p:spPr>
            <p:txBody>
              <a:bodyPr/>
              <a:lstStyle/>
              <a:p>
                <a:endParaRPr lang="fr-FR"/>
              </a:p>
            </p:txBody>
          </p:sp>
          <p:sp>
            <p:nvSpPr>
              <p:cNvPr id="29" name="TextBox 8"/>
              <p:cNvSpPr txBox="1"/>
              <p:nvPr/>
            </p:nvSpPr>
            <p:spPr>
              <a:xfrm>
                <a:off x="0" y="-104775"/>
                <a:ext cx="48751" cy="419564"/>
              </a:xfrm>
              <a:prstGeom prst="rect">
                <a:avLst/>
              </a:prstGeom>
            </p:spPr>
            <p:txBody>
              <a:bodyPr lIns="33867" tIns="33867" rIns="33867" bIns="33867" rtlCol="0" anchor="ctr"/>
              <a:lstStyle/>
              <a:p>
                <a:pPr algn="ctr">
                  <a:lnSpc>
                    <a:spcPts val="2382"/>
                  </a:lnSpc>
                </a:pPr>
                <a:endParaRPr sz="1200" dirty="0">
                  <a:solidFill>
                    <a:prstClr val="black"/>
                  </a:solidFill>
                </a:endParaRPr>
              </a:p>
            </p:txBody>
          </p:sp>
        </p:grpSp>
      </p:grpSp>
      <p:grpSp>
        <p:nvGrpSpPr>
          <p:cNvPr id="18" name="مجموعة 17"/>
          <p:cNvGrpSpPr/>
          <p:nvPr/>
        </p:nvGrpSpPr>
        <p:grpSpPr>
          <a:xfrm>
            <a:off x="8413944" y="1906491"/>
            <a:ext cx="3265992" cy="423412"/>
            <a:chOff x="8431767" y="2665270"/>
            <a:chExt cx="3265992" cy="423412"/>
          </a:xfrm>
        </p:grpSpPr>
        <p:grpSp>
          <p:nvGrpSpPr>
            <p:cNvPr id="27" name="مجموعة 26"/>
            <p:cNvGrpSpPr/>
            <p:nvPr/>
          </p:nvGrpSpPr>
          <p:grpSpPr>
            <a:xfrm>
              <a:off x="8431767" y="2665270"/>
              <a:ext cx="2800758" cy="423412"/>
              <a:chOff x="8499670" y="2038872"/>
              <a:chExt cx="2800758" cy="423412"/>
            </a:xfrm>
          </p:grpSpPr>
          <p:grpSp>
            <p:nvGrpSpPr>
              <p:cNvPr id="33" name="Group 10"/>
              <p:cNvGrpSpPr/>
              <p:nvPr/>
            </p:nvGrpSpPr>
            <p:grpSpPr>
              <a:xfrm>
                <a:off x="11263987" y="2063879"/>
                <a:ext cx="36441" cy="398405"/>
                <a:chOff x="0" y="0"/>
                <a:chExt cx="14396" cy="157394"/>
              </a:xfrm>
            </p:grpSpPr>
            <p:sp>
              <p:nvSpPr>
                <p:cNvPr id="35" name="Freeform 11"/>
                <p:cNvSpPr/>
                <p:nvPr/>
              </p:nvSpPr>
              <p:spPr>
                <a:xfrm>
                  <a:off x="0" y="0"/>
                  <a:ext cx="14396" cy="157394"/>
                </a:xfrm>
                <a:custGeom>
                  <a:avLst/>
                  <a:gdLst/>
                  <a:ahLst/>
                  <a:cxnLst/>
                  <a:rect l="l" t="t" r="r" b="b"/>
                  <a:pathLst>
                    <a:path w="14396" h="157394">
                      <a:moveTo>
                        <a:pt x="7198" y="0"/>
                      </a:moveTo>
                      <a:lnTo>
                        <a:pt x="7198" y="0"/>
                      </a:lnTo>
                      <a:cubicBezTo>
                        <a:pt x="9107" y="0"/>
                        <a:pt x="10938" y="758"/>
                        <a:pt x="12288" y="2108"/>
                      </a:cubicBezTo>
                      <a:cubicBezTo>
                        <a:pt x="13638" y="3458"/>
                        <a:pt x="14396" y="5289"/>
                        <a:pt x="14396" y="7198"/>
                      </a:cubicBezTo>
                      <a:lnTo>
                        <a:pt x="14396" y="150196"/>
                      </a:lnTo>
                      <a:cubicBezTo>
                        <a:pt x="14396" y="154172"/>
                        <a:pt x="11174" y="157394"/>
                        <a:pt x="7198" y="157394"/>
                      </a:cubicBezTo>
                      <a:lnTo>
                        <a:pt x="7198" y="157394"/>
                      </a:lnTo>
                      <a:cubicBezTo>
                        <a:pt x="5289" y="157394"/>
                        <a:pt x="3458" y="156636"/>
                        <a:pt x="2108" y="155286"/>
                      </a:cubicBezTo>
                      <a:cubicBezTo>
                        <a:pt x="758" y="153936"/>
                        <a:pt x="0" y="152105"/>
                        <a:pt x="0" y="150196"/>
                      </a:cubicBezTo>
                      <a:lnTo>
                        <a:pt x="0" y="7198"/>
                      </a:lnTo>
                      <a:cubicBezTo>
                        <a:pt x="0" y="3223"/>
                        <a:pt x="3223" y="0"/>
                        <a:pt x="7198" y="0"/>
                      </a:cubicBezTo>
                      <a:close/>
                    </a:path>
                  </a:pathLst>
                </a:custGeom>
                <a:gradFill rotWithShape="1">
                  <a:gsLst>
                    <a:gs pos="0">
                      <a:srgbClr val="A5DBDB">
                        <a:alpha val="100000"/>
                      </a:srgbClr>
                    </a:gs>
                    <a:gs pos="100000">
                      <a:srgbClr val="02BBB5">
                        <a:alpha val="100000"/>
                      </a:srgbClr>
                    </a:gs>
                  </a:gsLst>
                  <a:lin ang="5400000"/>
                </a:gradFill>
              </p:spPr>
              <p:txBody>
                <a:bodyPr/>
                <a:lstStyle/>
                <a:p>
                  <a:endParaRPr lang="fr-FR"/>
                </a:p>
              </p:txBody>
            </p:sp>
            <p:sp>
              <p:nvSpPr>
                <p:cNvPr id="36" name="TextBox 12"/>
                <p:cNvSpPr txBox="1"/>
                <p:nvPr/>
              </p:nvSpPr>
              <p:spPr>
                <a:xfrm>
                  <a:off x="0" y="-104775"/>
                  <a:ext cx="14396" cy="262169"/>
                </a:xfrm>
                <a:prstGeom prst="rect">
                  <a:avLst/>
                </a:prstGeom>
              </p:spPr>
              <p:txBody>
                <a:bodyPr lIns="33867" tIns="33867" rIns="33867" bIns="33867" rtlCol="0" anchor="ctr"/>
                <a:lstStyle/>
                <a:p>
                  <a:pPr algn="ctr">
                    <a:lnSpc>
                      <a:spcPts val="2382"/>
                    </a:lnSpc>
                  </a:pPr>
                  <a:endParaRPr sz="1200" dirty="0">
                    <a:solidFill>
                      <a:prstClr val="black"/>
                    </a:solidFill>
                  </a:endParaRPr>
                </a:p>
              </p:txBody>
            </p:sp>
          </p:grpSp>
          <p:sp>
            <p:nvSpPr>
              <p:cNvPr id="34" name="TextBox 14"/>
              <p:cNvSpPr txBox="1"/>
              <p:nvPr/>
            </p:nvSpPr>
            <p:spPr>
              <a:xfrm>
                <a:off x="8499670" y="2038872"/>
                <a:ext cx="2640916" cy="398058"/>
              </a:xfrm>
              <a:prstGeom prst="rect">
                <a:avLst/>
              </a:prstGeom>
            </p:spPr>
            <p:txBody>
              <a:bodyPr wrap="square" lIns="0" tIns="0" rIns="0" bIns="0" rtlCol="0" anchor="t">
                <a:spAutoFit/>
              </a:bodyPr>
              <a:lstStyle/>
              <a:p>
                <a:pPr>
                  <a:lnSpc>
                    <a:spcPts val="3425"/>
                  </a:lnSpc>
                  <a:spcBef>
                    <a:spcPct val="0"/>
                  </a:spcBef>
                </a:pPr>
                <a:r>
                  <a:rPr lang="ar-EG" sz="2446" dirty="0">
                    <a:solidFill>
                      <a:srgbClr val="BEE6DC"/>
                    </a:solidFill>
                    <a:latin typeface="Segoe UI"/>
                    <a:ea typeface="Segoe UI"/>
                    <a:cs typeface="Segoe UI"/>
                    <a:sym typeface="Segoe UI"/>
                    <a:rtl/>
                  </a:rPr>
                  <a:t>اليوم التدريبي الثالث</a:t>
                </a:r>
              </a:p>
            </p:txBody>
          </p:sp>
        </p:grpSp>
        <p:pic>
          <p:nvPicPr>
            <p:cNvPr id="32" name="صورة 31"/>
            <p:cNvPicPr>
              <a:picLocks noChangeAspect="1"/>
            </p:cNvPicPr>
            <p:nvPr/>
          </p:nvPicPr>
          <p:blipFill rotWithShape="1">
            <a:blip r:embed="rId3">
              <a:extLst>
                <a:ext uri="{28A0092B-C50C-407E-A947-70E740481C1C}">
                  <a14:useLocalDpi xmlns:a14="http://schemas.microsoft.com/office/drawing/2010/main" val="0"/>
                </a:ext>
              </a:extLst>
            </a:blip>
            <a:srcRect l="61395" b="5884"/>
            <a:stretch/>
          </p:blipFill>
          <p:spPr>
            <a:xfrm>
              <a:off x="11252977" y="2686842"/>
              <a:ext cx="444782" cy="401840"/>
            </a:xfrm>
            <a:prstGeom prst="rect">
              <a:avLst/>
            </a:prstGeom>
          </p:spPr>
        </p:pic>
      </p:grpSp>
    </p:spTree>
    <p:extLst>
      <p:ext uri="{BB962C8B-B14F-4D97-AF65-F5344CB8AC3E}">
        <p14:creationId xmlns:p14="http://schemas.microsoft.com/office/powerpoint/2010/main" val="4181346640"/>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BF348A0-9F72-018B-1F77-BA2A7BC278FE}"/>
            </a:ext>
          </a:extLst>
        </p:cNvPr>
        <p:cNvGrpSpPr/>
        <p:nvPr/>
      </p:nvGrpSpPr>
      <p:grpSpPr>
        <a:xfrm>
          <a:off x="0" y="0"/>
          <a:ext cx="0" cy="0"/>
          <a:chOff x="0" y="0"/>
          <a:chExt cx="0" cy="0"/>
        </a:xfrm>
      </p:grpSpPr>
      <p:sp>
        <p:nvSpPr>
          <p:cNvPr id="13" name="Rectangle 12">
            <a:extLst>
              <a:ext uri="{FF2B5EF4-FFF2-40B4-BE49-F238E27FC236}">
                <a16:creationId xmlns:a16="http://schemas.microsoft.com/office/drawing/2014/main" id="{912B010D-0F62-A3C8-78FD-A06D9CB500E2}"/>
              </a:ext>
            </a:extLst>
          </p:cNvPr>
          <p:cNvSpPr/>
          <p:nvPr/>
        </p:nvSpPr>
        <p:spPr>
          <a:xfrm>
            <a:off x="0" y="1"/>
            <a:ext cx="12192000" cy="6858000"/>
          </a:xfrm>
          <a:prstGeom prst="rect">
            <a:avLst/>
          </a:prstGeom>
          <a:solidFill>
            <a:srgbClr val="00808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ajawal ExtraBold" panose="00000800000000000000" pitchFamily="2" charset="-78"/>
              <a:ea typeface="+mn-ea"/>
              <a:cs typeface="Tajawal ExtraBold" panose="00000800000000000000" pitchFamily="2" charset="-78"/>
            </a:endParaRPr>
          </a:p>
        </p:txBody>
      </p:sp>
      <p:cxnSp>
        <p:nvCxnSpPr>
          <p:cNvPr id="19" name="Straight Connector 18">
            <a:extLst>
              <a:ext uri="{FF2B5EF4-FFF2-40B4-BE49-F238E27FC236}">
                <a16:creationId xmlns:a16="http://schemas.microsoft.com/office/drawing/2014/main" id="{F8CAB66C-AB3C-932C-B2D1-7490A34AE1A8}"/>
              </a:ext>
            </a:extLst>
          </p:cNvPr>
          <p:cNvCxnSpPr>
            <a:cxnSpLocks/>
          </p:cNvCxnSpPr>
          <p:nvPr/>
        </p:nvCxnSpPr>
        <p:spPr>
          <a:xfrm flipH="1">
            <a:off x="4651513" y="-286597"/>
            <a:ext cx="2888974" cy="0"/>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sp>
        <p:nvSpPr>
          <p:cNvPr id="6" name="TextBox 5">
            <a:extLst>
              <a:ext uri="{FF2B5EF4-FFF2-40B4-BE49-F238E27FC236}">
                <a16:creationId xmlns:a16="http://schemas.microsoft.com/office/drawing/2014/main" id="{CA698263-BD19-97F9-62F8-3B7660218F54}"/>
              </a:ext>
            </a:extLst>
          </p:cNvPr>
          <p:cNvSpPr txBox="1"/>
          <p:nvPr/>
        </p:nvSpPr>
        <p:spPr>
          <a:xfrm>
            <a:off x="3048000" y="43067"/>
            <a:ext cx="6096000" cy="646331"/>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ar-EG" sz="3600" b="0" i="0" u="none" strike="noStrike" kern="1200" cap="none" spc="0" normalizeH="0" baseline="0" noProof="0" dirty="0">
                <a:ln>
                  <a:noFill/>
                </a:ln>
                <a:solidFill>
                  <a:prstClr val="white"/>
                </a:solidFill>
                <a:effectLst/>
                <a:uLnTx/>
                <a:uFillTx/>
                <a:latin typeface="Tajawal ExtraBold" panose="00000800000000000000" pitchFamily="2" charset="-78"/>
                <a:ea typeface="+mn-ea"/>
                <a:cs typeface="Tajawal ExtraBold" panose="00000800000000000000" pitchFamily="2" charset="-78"/>
              </a:rPr>
              <a:t>مقدّمة الجلسة</a:t>
            </a:r>
            <a:endParaRPr kumimoji="0" lang="en-US" sz="3600" b="0" i="0" u="none" strike="noStrike" kern="1200" cap="none" spc="0" normalizeH="0" baseline="0" noProof="0" dirty="0">
              <a:ln>
                <a:noFill/>
              </a:ln>
              <a:solidFill>
                <a:prstClr val="white"/>
              </a:solidFill>
              <a:effectLst/>
              <a:uLnTx/>
              <a:uFillTx/>
              <a:latin typeface="Tajawal ExtraBold" panose="00000800000000000000" pitchFamily="2" charset="-78"/>
              <a:ea typeface="+mn-ea"/>
              <a:cs typeface="Tajawal ExtraBold" panose="00000800000000000000" pitchFamily="2" charset="-78"/>
            </a:endParaRPr>
          </a:p>
        </p:txBody>
      </p:sp>
      <p:grpSp>
        <p:nvGrpSpPr>
          <p:cNvPr id="35" name="Group 34">
            <a:extLst>
              <a:ext uri="{FF2B5EF4-FFF2-40B4-BE49-F238E27FC236}">
                <a16:creationId xmlns:a16="http://schemas.microsoft.com/office/drawing/2014/main" id="{FB438E40-AFAC-239F-6050-0248D20E2E69}"/>
              </a:ext>
            </a:extLst>
          </p:cNvPr>
          <p:cNvGrpSpPr/>
          <p:nvPr/>
        </p:nvGrpSpPr>
        <p:grpSpPr>
          <a:xfrm>
            <a:off x="6096000" y="975995"/>
            <a:ext cx="5527039" cy="4932001"/>
            <a:chOff x="-3064472" y="2518086"/>
            <a:chExt cx="10789919" cy="2243623"/>
          </a:xfrm>
        </p:grpSpPr>
        <p:sp>
          <p:nvSpPr>
            <p:cNvPr id="9" name="Rectangle: Rounded Corners 8">
              <a:extLst>
                <a:ext uri="{FF2B5EF4-FFF2-40B4-BE49-F238E27FC236}">
                  <a16:creationId xmlns:a16="http://schemas.microsoft.com/office/drawing/2014/main" id="{6B39CD18-CA5D-B718-543C-C79DF3713783}"/>
                </a:ext>
              </a:extLst>
            </p:cNvPr>
            <p:cNvSpPr/>
            <p:nvPr/>
          </p:nvSpPr>
          <p:spPr>
            <a:xfrm>
              <a:off x="-3064472" y="2518086"/>
              <a:ext cx="10789919" cy="2243623"/>
            </a:xfrm>
            <a:prstGeom prst="roundRect">
              <a:avLst>
                <a:gd name="adj" fmla="val 7321"/>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5" name="TextBox 24">
              <a:extLst>
                <a:ext uri="{FF2B5EF4-FFF2-40B4-BE49-F238E27FC236}">
                  <a16:creationId xmlns:a16="http://schemas.microsoft.com/office/drawing/2014/main" id="{F909F968-E51E-425E-9357-C0D211AEA08F}"/>
                </a:ext>
              </a:extLst>
            </p:cNvPr>
            <p:cNvSpPr txBox="1"/>
            <p:nvPr/>
          </p:nvSpPr>
          <p:spPr>
            <a:xfrm>
              <a:off x="-2946399" y="2710106"/>
              <a:ext cx="10210799" cy="1610129"/>
            </a:xfrm>
            <a:prstGeom prst="rect">
              <a:avLst/>
            </a:prstGeom>
            <a:noFill/>
          </p:spPr>
          <p:txBody>
            <a:bodyPr wrap="squar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ar-EG" sz="2800" b="0" i="0" u="none" strike="noStrike" kern="1200" cap="none" spc="0" normalizeH="0" baseline="0" noProof="0" dirty="0">
                  <a:ln>
                    <a:noFill/>
                  </a:ln>
                  <a:solidFill>
                    <a:srgbClr val="4A431E"/>
                  </a:solidFill>
                  <a:effectLst/>
                  <a:uLnTx/>
                  <a:uFillTx/>
                  <a:latin typeface="Adobe Arabic" panose="02040503050201020203" pitchFamily="18" charset="-78"/>
                  <a:ea typeface="+mn-ea"/>
                  <a:cs typeface="Adobe Arabic" panose="02040503050201020203" pitchFamily="18" charset="-78"/>
                </a:rPr>
                <a:t>أهلاً بكم في اليوم الثاني من دورتنا التدريبية. تركّز جلستنا اليوم على موضوع محوري في الإدارة الحديثة وهو "بناء الفرق والتحفيز وتمكين الموظفين". </a:t>
              </a:r>
            </a:p>
            <a:p>
              <a:pPr marL="0" marR="0" lvl="0" indent="0" algn="r" defTabSz="914400" rtl="0" eaLnBrk="1" fontAlgn="auto" latinLnBrk="0" hangingPunct="1">
                <a:lnSpc>
                  <a:spcPct val="100000"/>
                </a:lnSpc>
                <a:spcBef>
                  <a:spcPts val="0"/>
                </a:spcBef>
                <a:spcAft>
                  <a:spcPts val="0"/>
                </a:spcAft>
                <a:buClrTx/>
                <a:buSzTx/>
                <a:buFontTx/>
                <a:buNone/>
                <a:tabLst/>
                <a:defRPr/>
              </a:pPr>
              <a:r>
                <a:rPr kumimoji="0" lang="ar-EG" sz="2800" b="0" i="0" u="none" strike="noStrike" kern="1200" cap="none" spc="0" normalizeH="0" baseline="0" noProof="0" dirty="0">
                  <a:ln>
                    <a:noFill/>
                  </a:ln>
                  <a:solidFill>
                    <a:srgbClr val="4A431E"/>
                  </a:solidFill>
                  <a:effectLst/>
                  <a:uLnTx/>
                  <a:uFillTx/>
                  <a:latin typeface="Adobe Arabic" panose="02040503050201020203" pitchFamily="18" charset="-78"/>
                  <a:ea typeface="+mn-ea"/>
                  <a:cs typeface="Adobe Arabic" panose="02040503050201020203" pitchFamily="18" charset="-78"/>
                </a:rPr>
                <a:t>يُعدّ بناء فريق عمل متماسك ومحفّز من أهمّ التحدّيات التي تواجه المشرفين والمدراء في بيئة الأعمال المعاصرة. فالمورد البشري هو الثروة الحقيقية لأيّ مؤسّسة، وقدرتنا على تحفيز الموظّفين وتمكينهم تنعكس مباشرة على إنتاجيّة المنظّمة وتحقيق أهدافها الاستراتيجية.</a:t>
              </a:r>
            </a:p>
          </p:txBody>
        </p:sp>
      </p:grpSp>
      <p:pic>
        <p:nvPicPr>
          <p:cNvPr id="4" name="صورة 3">
            <a:extLst>
              <a:ext uri="{FF2B5EF4-FFF2-40B4-BE49-F238E27FC236}">
                <a16:creationId xmlns:a16="http://schemas.microsoft.com/office/drawing/2014/main" id="{C540E45F-F628-1A85-338C-287DB5CA103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90012" y="1273942"/>
            <a:ext cx="5312486" cy="4496938"/>
          </a:xfrm>
          <a:prstGeom prst="rect">
            <a:avLst/>
          </a:prstGeom>
        </p:spPr>
      </p:pic>
    </p:spTree>
    <p:extLst>
      <p:ext uri="{BB962C8B-B14F-4D97-AF65-F5344CB8AC3E}">
        <p14:creationId xmlns:p14="http://schemas.microsoft.com/office/powerpoint/2010/main" val="294229343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25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additive="base">
                                        <p:cTn id="7" dur="500" fill="hold"/>
                                        <p:tgtEl>
                                          <p:spTgt spid="35"/>
                                        </p:tgtEl>
                                        <p:attrNameLst>
                                          <p:attrName>ppt_x</p:attrName>
                                        </p:attrNameLst>
                                      </p:cBhvr>
                                      <p:tavLst>
                                        <p:tav tm="0">
                                          <p:val>
                                            <p:strVal val="1+#ppt_w/2"/>
                                          </p:val>
                                        </p:tav>
                                        <p:tav tm="100000">
                                          <p:val>
                                            <p:strVal val="#ppt_x"/>
                                          </p:val>
                                        </p:tav>
                                      </p:tavLst>
                                    </p:anim>
                                    <p:anim calcmode="lin" valueType="num">
                                      <p:cBhvr additive="base">
                                        <p:cTn id="8" dur="500" fill="hold"/>
                                        <p:tgtEl>
                                          <p:spTgt spid="3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719B80-C706-603A-F994-FEF6BBCF1A47}"/>
            </a:ext>
          </a:extLst>
        </p:cNvPr>
        <p:cNvGrpSpPr/>
        <p:nvPr/>
      </p:nvGrpSpPr>
      <p:grpSpPr>
        <a:xfrm>
          <a:off x="0" y="0"/>
          <a:ext cx="0" cy="0"/>
          <a:chOff x="0" y="0"/>
          <a:chExt cx="0" cy="0"/>
        </a:xfrm>
      </p:grpSpPr>
      <p:sp>
        <p:nvSpPr>
          <p:cNvPr id="13" name="Rectangle 12">
            <a:extLst>
              <a:ext uri="{FF2B5EF4-FFF2-40B4-BE49-F238E27FC236}">
                <a16:creationId xmlns:a16="http://schemas.microsoft.com/office/drawing/2014/main" id="{E83517D4-D3D2-3643-CC0C-1C56D4EE1876}"/>
              </a:ext>
            </a:extLst>
          </p:cNvPr>
          <p:cNvSpPr/>
          <p:nvPr/>
        </p:nvSpPr>
        <p:spPr>
          <a:xfrm>
            <a:off x="0" y="1667359"/>
            <a:ext cx="12213132" cy="5073811"/>
          </a:xfrm>
          <a:prstGeom prst="rect">
            <a:avLst/>
          </a:prstGeom>
          <a:solidFill>
            <a:srgbClr val="008080"/>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ajawal ExtraBold" panose="00000800000000000000" pitchFamily="2" charset="-78"/>
              <a:ea typeface="+mn-ea"/>
              <a:cs typeface="Tajawal ExtraBold" panose="00000800000000000000" pitchFamily="2" charset="-78"/>
            </a:endParaRPr>
          </a:p>
        </p:txBody>
      </p:sp>
      <p:sp>
        <p:nvSpPr>
          <p:cNvPr id="10" name="TextBox 9">
            <a:extLst>
              <a:ext uri="{FF2B5EF4-FFF2-40B4-BE49-F238E27FC236}">
                <a16:creationId xmlns:a16="http://schemas.microsoft.com/office/drawing/2014/main" id="{3F75EA2A-EF85-2EA0-9B92-65FDFBBA4DD0}"/>
              </a:ext>
            </a:extLst>
          </p:cNvPr>
          <p:cNvSpPr txBox="1"/>
          <p:nvPr/>
        </p:nvSpPr>
        <p:spPr>
          <a:xfrm>
            <a:off x="7958731" y="550315"/>
            <a:ext cx="4387116" cy="646331"/>
          </a:xfrm>
          <a:prstGeom prst="rect">
            <a:avLst/>
          </a:prstGeom>
          <a:noFill/>
        </p:spPr>
        <p:txBody>
          <a:bodyPr wrap="squar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3600" b="1" i="0" u="none" strike="noStrike" kern="1200" cap="none" spc="0" normalizeH="0" baseline="0" noProof="0" dirty="0">
                <a:ln>
                  <a:noFill/>
                </a:ln>
                <a:solidFill>
                  <a:srgbClr val="4A431E"/>
                </a:solidFill>
                <a:effectLst/>
                <a:uLnTx/>
                <a:uFillTx/>
                <a:latin typeface="Adobe Arabic" panose="02040503050201020203" pitchFamily="18" charset="-78"/>
                <a:ea typeface="+mn-ea"/>
                <a:cs typeface="Adobe Arabic" panose="02040503050201020203" pitchFamily="18" charset="-78"/>
              </a:rPr>
              <a:t>نشاط العصف الذهني</a:t>
            </a:r>
            <a:endParaRPr kumimoji="0" lang="en-US" sz="3600" b="1" i="0" u="none" strike="noStrike" kern="1200" cap="none" spc="0" normalizeH="0" baseline="0" noProof="0" dirty="0">
              <a:ln>
                <a:noFill/>
              </a:ln>
              <a:solidFill>
                <a:srgbClr val="4A431E"/>
              </a:solidFill>
              <a:effectLst/>
              <a:uLnTx/>
              <a:uFillTx/>
              <a:latin typeface="Adobe Arabic" panose="02040503050201020203" pitchFamily="18" charset="-78"/>
              <a:ea typeface="+mn-ea"/>
              <a:cs typeface="Adobe Arabic" panose="02040503050201020203" pitchFamily="18" charset="-78"/>
            </a:endParaRPr>
          </a:p>
        </p:txBody>
      </p:sp>
      <p:pic>
        <p:nvPicPr>
          <p:cNvPr id="6" name="صورة 5">
            <a:extLst>
              <a:ext uri="{FF2B5EF4-FFF2-40B4-BE49-F238E27FC236}">
                <a16:creationId xmlns:a16="http://schemas.microsoft.com/office/drawing/2014/main" id="{78F58278-D7F4-E695-E656-BAC20B284223}"/>
              </a:ext>
            </a:extLst>
          </p:cNvPr>
          <p:cNvPicPr>
            <a:picLocks noChangeAspect="1"/>
          </p:cNvPicPr>
          <p:nvPr/>
        </p:nvPicPr>
        <p:blipFill>
          <a:blip r:embed="rId3">
            <a:alphaModFix amt="85000"/>
            <a:extLst>
              <a:ext uri="{28A0092B-C50C-407E-A947-70E740481C1C}">
                <a14:useLocalDpi xmlns:a14="http://schemas.microsoft.com/office/drawing/2010/main" val="0"/>
              </a:ext>
            </a:extLst>
          </a:blip>
          <a:srcRect/>
          <a:stretch/>
        </p:blipFill>
        <p:spPr>
          <a:xfrm>
            <a:off x="1220012" y="1850066"/>
            <a:ext cx="9773108" cy="4799004"/>
          </a:xfrm>
          <a:prstGeom prst="rect">
            <a:avLst/>
          </a:prstGeom>
        </p:spPr>
      </p:pic>
      <p:grpSp>
        <p:nvGrpSpPr>
          <p:cNvPr id="27" name="Group 32">
            <a:extLst>
              <a:ext uri="{FF2B5EF4-FFF2-40B4-BE49-F238E27FC236}">
                <a16:creationId xmlns:a16="http://schemas.microsoft.com/office/drawing/2014/main" id="{364B6F8E-24CD-38B7-E7C5-CD8C1B5D525B}"/>
              </a:ext>
            </a:extLst>
          </p:cNvPr>
          <p:cNvGrpSpPr/>
          <p:nvPr/>
        </p:nvGrpSpPr>
        <p:grpSpPr>
          <a:xfrm>
            <a:off x="3584765" y="1850067"/>
            <a:ext cx="5022469" cy="1946054"/>
            <a:chOff x="7914766" y="2610524"/>
            <a:chExt cx="3313236" cy="1283777"/>
          </a:xfrm>
        </p:grpSpPr>
        <p:sp>
          <p:nvSpPr>
            <p:cNvPr id="28" name="Rectangle: Rounded Corners 13">
              <a:extLst>
                <a:ext uri="{FF2B5EF4-FFF2-40B4-BE49-F238E27FC236}">
                  <a16:creationId xmlns:a16="http://schemas.microsoft.com/office/drawing/2014/main" id="{10B64A6F-CB70-EFC3-0A53-47379355BAC1}"/>
                </a:ext>
              </a:extLst>
            </p:cNvPr>
            <p:cNvSpPr/>
            <p:nvPr/>
          </p:nvSpPr>
          <p:spPr>
            <a:xfrm>
              <a:off x="7914766" y="2610524"/>
              <a:ext cx="3313236" cy="1283777"/>
            </a:xfrm>
            <a:prstGeom prst="roundRect">
              <a:avLst>
                <a:gd name="adj" fmla="val 7321"/>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9" name="TextBox 17">
              <a:extLst>
                <a:ext uri="{FF2B5EF4-FFF2-40B4-BE49-F238E27FC236}">
                  <a16:creationId xmlns:a16="http://schemas.microsoft.com/office/drawing/2014/main" id="{5D956249-A9A8-8F79-CE7D-02AB32D609DB}"/>
                </a:ext>
              </a:extLst>
            </p:cNvPr>
            <p:cNvSpPr txBox="1"/>
            <p:nvPr/>
          </p:nvSpPr>
          <p:spPr>
            <a:xfrm>
              <a:off x="8146604" y="2696396"/>
              <a:ext cx="2863502" cy="1197905"/>
            </a:xfrm>
            <a:prstGeom prst="rect">
              <a:avLst/>
            </a:prstGeom>
            <a:noFill/>
          </p:spPr>
          <p:txBody>
            <a:bodyPr wrap="squar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ar-EG" sz="2800" b="0" i="0" u="none" strike="noStrike" kern="1200" cap="none" spc="0" normalizeH="0" baseline="0" noProof="0" dirty="0">
                  <a:ln>
                    <a:noFill/>
                  </a:ln>
                  <a:solidFill>
                    <a:srgbClr val="4A431E"/>
                  </a:solidFill>
                  <a:effectLst/>
                  <a:uLnTx/>
                  <a:uFillTx/>
                  <a:latin typeface="Adobe Arabic" panose="02040503050201020203" pitchFamily="18" charset="-78"/>
                  <a:ea typeface="+mn-ea"/>
                  <a:cs typeface="Adobe Arabic" panose="02040503050201020203" pitchFamily="18" charset="-78"/>
                </a:rPr>
                <a:t>" ما الذي يدفعك أنت شخصياً للعمل بجدّ وتفان؟ وهل تعتقد أن ما يحفّزك هو نفس ما يحفّز زملاءك؟ كيف يمكن للمشرف أن يكتشف ما يحرّك كل موظّف"؟</a:t>
              </a:r>
              <a:endParaRPr kumimoji="0" lang="en-US" sz="2800" b="0" i="0" u="none" strike="noStrike" kern="1200" cap="none" spc="0" normalizeH="0" baseline="0" noProof="0" dirty="0">
                <a:ln>
                  <a:noFill/>
                </a:ln>
                <a:solidFill>
                  <a:srgbClr val="4A431E"/>
                </a:solidFill>
                <a:effectLst/>
                <a:uLnTx/>
                <a:uFillTx/>
                <a:latin typeface="Adobe Arabic" panose="02040503050201020203" pitchFamily="18" charset="-78"/>
                <a:ea typeface="+mn-ea"/>
                <a:cs typeface="Adobe Arabic" panose="02040503050201020203" pitchFamily="18" charset="-78"/>
              </a:endParaRPr>
            </a:p>
          </p:txBody>
        </p:sp>
      </p:grpSp>
    </p:spTree>
    <p:extLst>
      <p:ext uri="{BB962C8B-B14F-4D97-AF65-F5344CB8AC3E}">
        <p14:creationId xmlns:p14="http://schemas.microsoft.com/office/powerpoint/2010/main" val="423267449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25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ppt_x"/>
                                          </p:val>
                                        </p:tav>
                                        <p:tav tm="100000">
                                          <p:val>
                                            <p:strVal val="#ppt_x"/>
                                          </p:val>
                                        </p:tav>
                                      </p:tavLst>
                                    </p:anim>
                                    <p:anim calcmode="lin" valueType="num">
                                      <p:cBhvr additive="base">
                                        <p:cTn id="8"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C30D0D-FB48-54F1-8C85-99F9F507C073}"/>
            </a:ext>
          </a:extLst>
        </p:cNvPr>
        <p:cNvGrpSpPr/>
        <p:nvPr/>
      </p:nvGrpSpPr>
      <p:grpSpPr>
        <a:xfrm>
          <a:off x="0" y="0"/>
          <a:ext cx="0" cy="0"/>
          <a:chOff x="0" y="0"/>
          <a:chExt cx="0" cy="0"/>
        </a:xfrm>
      </p:grpSpPr>
      <p:pic>
        <p:nvPicPr>
          <p:cNvPr id="9" name="Picture 8">
            <a:extLst>
              <a:ext uri="{FF2B5EF4-FFF2-40B4-BE49-F238E27FC236}">
                <a16:creationId xmlns:a16="http://schemas.microsoft.com/office/drawing/2014/main" id="{E02D75ED-A599-E420-00E5-E2DA0DF9B66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2" name="TextBox 7">
            <a:extLst>
              <a:ext uri="{FF2B5EF4-FFF2-40B4-BE49-F238E27FC236}">
                <a16:creationId xmlns:a16="http://schemas.microsoft.com/office/drawing/2014/main" id="{E5E9BC3E-B347-C412-5DCB-25FC4179EE1E}"/>
              </a:ext>
            </a:extLst>
          </p:cNvPr>
          <p:cNvSpPr txBox="1"/>
          <p:nvPr/>
        </p:nvSpPr>
        <p:spPr>
          <a:xfrm>
            <a:off x="1378870" y="-140860"/>
            <a:ext cx="9020620" cy="729430"/>
          </a:xfrm>
          <a:prstGeom prst="rect">
            <a:avLst/>
          </a:prstGeom>
          <a:noFill/>
        </p:spPr>
        <p:txBody>
          <a:bodyPr wrap="square">
            <a:spAutoFit/>
          </a:bodyPr>
          <a:lstStyle/>
          <a:p>
            <a:pPr algn="ctr" rtl="1">
              <a:lnSpc>
                <a:spcPct val="115000"/>
              </a:lnSpc>
            </a:pPr>
            <a:r>
              <a:rPr lang="ar-SA" sz="3600" b="1" dirty="0">
                <a:solidFill>
                  <a:schemeClr val="bg1"/>
                </a:solidFill>
                <a:latin typeface="Adobe Arabic" panose="02040503050201020203" pitchFamily="18" charset="-78"/>
                <a:cs typeface="Adobe Arabic" panose="02040503050201020203" pitchFamily="18" charset="-78"/>
              </a:rPr>
              <a:t>بناء وتحفيز فرق العمل</a:t>
            </a:r>
          </a:p>
        </p:txBody>
      </p:sp>
      <p:grpSp>
        <p:nvGrpSpPr>
          <p:cNvPr id="3" name="Group 36">
            <a:extLst>
              <a:ext uri="{FF2B5EF4-FFF2-40B4-BE49-F238E27FC236}">
                <a16:creationId xmlns:a16="http://schemas.microsoft.com/office/drawing/2014/main" id="{CD9AFD10-E8C5-F58C-BDCD-F623CF4EEFEC}"/>
              </a:ext>
            </a:extLst>
          </p:cNvPr>
          <p:cNvGrpSpPr/>
          <p:nvPr/>
        </p:nvGrpSpPr>
        <p:grpSpPr>
          <a:xfrm>
            <a:off x="1473201" y="701754"/>
            <a:ext cx="10585835" cy="895350"/>
            <a:chOff x="1451453" y="997952"/>
            <a:chExt cx="10585835" cy="895350"/>
          </a:xfrm>
        </p:grpSpPr>
        <p:sp>
          <p:nvSpPr>
            <p:cNvPr id="5" name="TextBox 3">
              <a:extLst>
                <a:ext uri="{FF2B5EF4-FFF2-40B4-BE49-F238E27FC236}">
                  <a16:creationId xmlns:a16="http://schemas.microsoft.com/office/drawing/2014/main" id="{F119A552-2688-D475-5ACB-B192CCCBFDFF}"/>
                </a:ext>
              </a:extLst>
            </p:cNvPr>
            <p:cNvSpPr txBox="1"/>
            <p:nvPr/>
          </p:nvSpPr>
          <p:spPr>
            <a:xfrm>
              <a:off x="1451453" y="1119604"/>
              <a:ext cx="9538086" cy="707886"/>
            </a:xfrm>
            <a:prstGeom prst="rect">
              <a:avLst/>
            </a:prstGeom>
            <a:noFill/>
          </p:spPr>
          <p:txBody>
            <a:bodyPr wrap="square">
              <a:spAutoFit/>
            </a:bodyPr>
            <a:lstStyle/>
            <a:p>
              <a:pPr algn="r" rtl="1"/>
              <a:r>
                <a:rPr lang="ar-SA" sz="4000" b="1" dirty="0">
                  <a:solidFill>
                    <a:srgbClr val="168489"/>
                  </a:solidFill>
                  <a:latin typeface="Adobe Arabic" panose="02040503050201020203" pitchFamily="18" charset="-78"/>
                  <a:cs typeface="Adobe Arabic" panose="02040503050201020203" pitchFamily="18" charset="-78"/>
                </a:rPr>
                <a:t>مراحل تطوّر الفريق</a:t>
              </a:r>
              <a:endParaRPr lang="fr-FR" sz="4000" dirty="0">
                <a:solidFill>
                  <a:srgbClr val="168489"/>
                </a:solidFill>
                <a:latin typeface="Adobe Arabic" panose="02040503050201020203" pitchFamily="18" charset="-78"/>
                <a:cs typeface="Adobe Arabic" panose="02040503050201020203" pitchFamily="18" charset="-78"/>
              </a:endParaRPr>
            </a:p>
          </p:txBody>
        </p:sp>
        <p:pic>
          <p:nvPicPr>
            <p:cNvPr id="6" name="Picture 2" descr="Idea ">
              <a:extLst>
                <a:ext uri="{FF2B5EF4-FFF2-40B4-BE49-F238E27FC236}">
                  <a16:creationId xmlns:a16="http://schemas.microsoft.com/office/drawing/2014/main" id="{5CE5F690-82AB-1A01-184A-D63FA687463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141938" y="997952"/>
              <a:ext cx="895350" cy="89535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4" name="مجموعة 3">
            <a:extLst>
              <a:ext uri="{FF2B5EF4-FFF2-40B4-BE49-F238E27FC236}">
                <a16:creationId xmlns:a16="http://schemas.microsoft.com/office/drawing/2014/main" id="{76F821D4-C9FA-0384-ACF2-BAA4E2625F5C}"/>
              </a:ext>
            </a:extLst>
          </p:cNvPr>
          <p:cNvGrpSpPr/>
          <p:nvPr/>
        </p:nvGrpSpPr>
        <p:grpSpPr>
          <a:xfrm>
            <a:off x="119078" y="2031999"/>
            <a:ext cx="11960278" cy="3789682"/>
            <a:chOff x="0" y="0"/>
            <a:chExt cx="8342683" cy="2643556"/>
          </a:xfrm>
        </p:grpSpPr>
        <p:pic>
          <p:nvPicPr>
            <p:cNvPr id="7" name="صورة 6">
              <a:extLst>
                <a:ext uri="{FF2B5EF4-FFF2-40B4-BE49-F238E27FC236}">
                  <a16:creationId xmlns:a16="http://schemas.microsoft.com/office/drawing/2014/main" id="{084C3794-BD21-863F-F8A6-45BC1BF3112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208785" y="4763"/>
              <a:ext cx="2133898" cy="2638793"/>
            </a:xfrm>
            <a:prstGeom prst="rect">
              <a:avLst/>
            </a:prstGeom>
          </p:spPr>
        </p:pic>
        <p:pic>
          <p:nvPicPr>
            <p:cNvPr id="8" name="صورة 7">
              <a:extLst>
                <a:ext uri="{FF2B5EF4-FFF2-40B4-BE49-F238E27FC236}">
                  <a16:creationId xmlns:a16="http://schemas.microsoft.com/office/drawing/2014/main" id="{0119F312-506B-A8EC-0F99-314B31AA11FD}"/>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093940" y="9526"/>
              <a:ext cx="2114845" cy="2629267"/>
            </a:xfrm>
            <a:prstGeom prst="rect">
              <a:avLst/>
            </a:prstGeom>
          </p:spPr>
        </p:pic>
        <p:pic>
          <p:nvPicPr>
            <p:cNvPr id="10" name="صورة 9">
              <a:extLst>
                <a:ext uri="{FF2B5EF4-FFF2-40B4-BE49-F238E27FC236}">
                  <a16:creationId xmlns:a16="http://schemas.microsoft.com/office/drawing/2014/main" id="{4F5B3A85-B2D8-FC74-53F5-0B963E2D40BD}"/>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050543" y="4764"/>
              <a:ext cx="2067213" cy="2634030"/>
            </a:xfrm>
            <a:prstGeom prst="rect">
              <a:avLst/>
            </a:prstGeom>
          </p:spPr>
        </p:pic>
        <p:pic>
          <p:nvPicPr>
            <p:cNvPr id="15" name="صورة 14">
              <a:extLst>
                <a:ext uri="{FF2B5EF4-FFF2-40B4-BE49-F238E27FC236}">
                  <a16:creationId xmlns:a16="http://schemas.microsoft.com/office/drawing/2014/main" id="{C449464A-6DA7-E232-AF36-03F24C8BE5E1}"/>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0" y="0"/>
              <a:ext cx="2048161" cy="2638793"/>
            </a:xfrm>
            <a:prstGeom prst="rect">
              <a:avLst/>
            </a:prstGeom>
          </p:spPr>
        </p:pic>
      </p:grpSp>
    </p:spTree>
    <p:extLst>
      <p:ext uri="{BB962C8B-B14F-4D97-AF65-F5344CB8AC3E}">
        <p14:creationId xmlns:p14="http://schemas.microsoft.com/office/powerpoint/2010/main" val="415864449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theme/theme1.xml><?xml version="1.0" encoding="utf-8"?>
<a:theme xmlns:a="http://schemas.openxmlformats.org/drawingml/2006/main" name="Contents Slide Master">
  <a:themeElements>
    <a:clrScheme name="ALLPPT-607">
      <a:dk1>
        <a:sysClr val="windowText" lastClr="000000"/>
      </a:dk1>
      <a:lt1>
        <a:sysClr val="window" lastClr="FFFFFF"/>
      </a:lt1>
      <a:dk2>
        <a:srgbClr val="44546A"/>
      </a:dk2>
      <a:lt2>
        <a:srgbClr val="E7E6E6"/>
      </a:lt2>
      <a:accent1>
        <a:srgbClr val="02ECEC"/>
      </a:accent1>
      <a:accent2>
        <a:srgbClr val="0AA6ED"/>
      </a:accent2>
      <a:accent3>
        <a:srgbClr val="0085F2"/>
      </a:accent3>
      <a:accent4>
        <a:srgbClr val="125AC4"/>
      </a:accent4>
      <a:accent5>
        <a:srgbClr val="00307E"/>
      </a:accent5>
      <a:accent6>
        <a:srgbClr val="000096"/>
      </a:accent6>
      <a:hlink>
        <a:srgbClr val="FFFFFF"/>
      </a:hlink>
      <a:folHlink>
        <a:srgbClr val="262626"/>
      </a:folHlink>
    </a:clrScheme>
    <a:fontScheme name="ALLPPT FONT">
      <a:majorFont>
        <a:latin typeface="Arial"/>
        <a:ea typeface="Arial Unicode MS"/>
        <a:cs typeface=""/>
      </a:majorFont>
      <a:minorFont>
        <a:latin typeface="Arial"/>
        <a:ea typeface="Arial Unicode MS"/>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نسق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1A3186"/>
        </a:solidFill>
        <a:ln>
          <a:noFill/>
        </a:ln>
      </a:spPr>
      <a:bodyPr rtlCol="0" anchor="ctr"/>
      <a:lstStyle>
        <a:defPPr algn="ctr">
          <a:defRPr sz="1600" dirty="0" smtClean="0">
            <a:latin typeface="SST Arabic Medium" panose="020B0604030504020204" pitchFamily="34" charset="-78"/>
            <a:cs typeface="SST Arabic Medium" panose="020B0604030504020204" pitchFamily="34" charset="-78"/>
          </a:defRPr>
        </a:defPPr>
      </a:lstStyle>
      <a:style>
        <a:lnRef idx="2">
          <a:schemeClr val="accent1">
            <a:shade val="50000"/>
          </a:schemeClr>
        </a:lnRef>
        <a:fillRef idx="1">
          <a:schemeClr val="accent1"/>
        </a:fillRef>
        <a:effectRef idx="0">
          <a:schemeClr val="accent1"/>
        </a:effectRef>
        <a:fontRef idx="minor">
          <a:schemeClr val="lt1"/>
        </a:fontRef>
      </a:style>
    </a:spDef>
    <a:txDef>
      <a:spPr/>
      <a:bodyPr>
        <a:normAutofit lnSpcReduction="10000"/>
      </a:bodyPr>
      <a:lstStyle>
        <a:defPPr>
          <a:defRPr sz="2800" dirty="0" smtClean="0">
            <a:solidFill>
              <a:srgbClr val="00B9B5"/>
            </a:solidFill>
            <a:latin typeface="SST Arabic Medium" panose="020B0604030504020204" pitchFamily="34" charset="-78"/>
            <a:cs typeface="SST Arabic Medium" panose="020B0604030504020204" pitchFamily="34" charset="-78"/>
          </a:defRPr>
        </a:defPPr>
      </a:lstStyle>
    </a:txDef>
  </a:objectDefaults>
  <a:extraClrSchemeLst/>
  <a:extLst>
    <a:ext uri="{05A4C25C-085E-4340-85A3-A5531E510DB2}">
      <thm15:themeFamily xmlns:thm15="http://schemas.microsoft.com/office/thememl/2012/main" name="قالب المعهد 2024" id="{6402BC1F-C266-4BAE-B116-D474EDD5D662}" vid="{8654B14D-8EE8-4296-B0BE-A7F7677FC5B9}"/>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1025</TotalTime>
  <Words>8960</Words>
  <Application>Microsoft Office PowerPoint</Application>
  <PresentationFormat>شاشة عريضة</PresentationFormat>
  <Paragraphs>1369</Paragraphs>
  <Slides>154</Slides>
  <Notes>115</Notes>
  <HiddenSlides>0</HiddenSlides>
  <MMClips>0</MMClips>
  <ScaleCrop>false</ScaleCrop>
  <HeadingPairs>
    <vt:vector size="6" baseType="variant">
      <vt:variant>
        <vt:lpstr>الخطوط المستخدمة</vt:lpstr>
      </vt:variant>
      <vt:variant>
        <vt:i4>17</vt:i4>
      </vt:variant>
      <vt:variant>
        <vt:lpstr>نسق</vt:lpstr>
      </vt:variant>
      <vt:variant>
        <vt:i4>2</vt:i4>
      </vt:variant>
      <vt:variant>
        <vt:lpstr>عناوين الشرائح</vt:lpstr>
      </vt:variant>
      <vt:variant>
        <vt:i4>154</vt:i4>
      </vt:variant>
    </vt:vector>
  </HeadingPairs>
  <TitlesOfParts>
    <vt:vector size="173" baseType="lpstr">
      <vt:lpstr>Adobe Arabic</vt:lpstr>
      <vt:lpstr>Arial</vt:lpstr>
      <vt:lpstr>Calibri</vt:lpstr>
      <vt:lpstr>DIN Next LT Arabic</vt:lpstr>
      <vt:lpstr>GE Dinar Two</vt:lpstr>
      <vt:lpstr>Inter Bold</vt:lpstr>
      <vt:lpstr>Montserrat SemiBold</vt:lpstr>
      <vt:lpstr>Sakkal Majalla</vt:lpstr>
      <vt:lpstr>Segoe UI</vt:lpstr>
      <vt:lpstr>SST Arabic</vt:lpstr>
      <vt:lpstr>SST Arabic Bold</vt:lpstr>
      <vt:lpstr>SST Arabic Medium</vt:lpstr>
      <vt:lpstr>Symbol</vt:lpstr>
      <vt:lpstr>Tahoma</vt:lpstr>
      <vt:lpstr>Tahoma bold</vt:lpstr>
      <vt:lpstr>Tajawal ExtraBold</vt:lpstr>
      <vt:lpstr>Times New Roman</vt:lpstr>
      <vt:lpstr>Contents Slide Master</vt:lpstr>
      <vt:lpstr>نسق Office</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
  <cp:lastModifiedBy>Dawlia Training</cp:lastModifiedBy>
  <cp:revision>1197</cp:revision>
  <cp:lastPrinted>2023-07-16T13:31:37Z</cp:lastPrinted>
  <dcterms:created xsi:type="dcterms:W3CDTF">2020-01-20T05:08:25Z</dcterms:created>
  <dcterms:modified xsi:type="dcterms:W3CDTF">2026-05-03T05:44:50Z</dcterms:modified>
</cp:coreProperties>
</file>